
<file path=[Content_Types].xml><?xml version="1.0" encoding="utf-8"?>
<Types xmlns="http://schemas.openxmlformats.org/package/2006/content-types">
  <Override PartName="/ppt/slideLayouts/slideLayout15.xml" ContentType="application/vnd.openxmlformats-officedocument.presentationml.slideLayout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Default Extension="rels" ContentType="application/vnd.openxmlformats-package.relationships+xml"/>
  <Default Extension="jpeg" ContentType="image/jpeg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docProps/app.xml" ContentType="application/vnd.openxmlformats-officedocument.extended-properties+xml"/>
  <Override PartName="/ppt/slideMasters/slideMaster2.xml" ContentType="application/vnd.openxmlformats-officedocument.presentationml.slideMaster+xml"/>
  <Override PartName="/ppt/theme/theme2.xml" ContentType="application/vnd.openxmlformats-officedocument.theme+xml"/>
  <Override PartName="/ppt/slideLayouts/slideLayout1.xml" ContentType="application/vnd.openxmlformats-officedocument.presentationml.slideLayout+xml"/>
  <Default Extension="xml" ContentType="application/xml"/>
  <Override PartName="/ppt/slideLayouts/slideLayout16.xml" ContentType="application/vnd.openxmlformats-officedocument.presentationml.slideLayout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7.xml" ContentType="application/vnd.openxmlformats-officedocument.presentationml.slideLayout+xml"/>
  <Default Extension="gif" ContentType="image/gif"/>
  <Override PartName="/ppt/slides/slide16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9.xml" ContentType="application/vnd.openxmlformats-officedocument.presentationml.slideLayout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  <p:sldMasterId id="2147483660" r:id="rId2"/>
  </p:sldMasterIdLst>
  <p:sldIdLst>
    <p:sldId id="278" r:id="rId3"/>
    <p:sldId id="258" r:id="rId4"/>
    <p:sldId id="259" r:id="rId5"/>
    <p:sldId id="260" r:id="rId6"/>
    <p:sldId id="261" r:id="rId7"/>
    <p:sldId id="256" r:id="rId8"/>
    <p:sldId id="257" r:id="rId9"/>
    <p:sldId id="275" r:id="rId10"/>
    <p:sldId id="262" r:id="rId11"/>
    <p:sldId id="271" r:id="rId12"/>
    <p:sldId id="269" r:id="rId13"/>
    <p:sldId id="272" r:id="rId14"/>
    <p:sldId id="274" r:id="rId15"/>
    <p:sldId id="273" r:id="rId16"/>
    <p:sldId id="276" r:id="rId17"/>
    <p:sldId id="277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154" d="100"/>
          <a:sy n="154" d="100"/>
        </p:scale>
        <p:origin x="-114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9CE3B-B590-DC4B-8104-36B156706515}" type="datetimeFigureOut">
              <a:rPr lang="en-US" smtClean="0"/>
              <a:pPr/>
              <a:t>11/3/10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83349-5469-F74F-9BE7-39FB618E22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9CE3B-B590-DC4B-8104-36B156706515}" type="datetimeFigureOut">
              <a:rPr lang="en-US" smtClean="0"/>
              <a:pPr/>
              <a:t>11/3/10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83349-5469-F74F-9BE7-39FB618E22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9CE3B-B590-DC4B-8104-36B156706515}" type="datetimeFigureOut">
              <a:rPr lang="en-US" smtClean="0"/>
              <a:pPr/>
              <a:t>11/3/10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83349-5469-F74F-9BE7-39FB618E22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9CE3B-B590-DC4B-8104-36B156706515}" type="datetimeFigureOut">
              <a:rPr lang="en-US" smtClean="0"/>
              <a:pPr/>
              <a:t>11/3/10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83349-5469-F74F-9BE7-39FB618E22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9CE3B-B590-DC4B-8104-36B156706515}" type="datetimeFigureOut">
              <a:rPr lang="en-US" smtClean="0"/>
              <a:pPr/>
              <a:t>11/3/10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83349-5469-F74F-9BE7-39FB618E22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9CE3B-B590-DC4B-8104-36B156706515}" type="datetimeFigureOut">
              <a:rPr lang="en-US" smtClean="0"/>
              <a:pPr/>
              <a:t>11/3/10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83349-5469-F74F-9BE7-39FB618E22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9CE3B-B590-DC4B-8104-36B156706515}" type="datetimeFigureOut">
              <a:rPr lang="en-US" smtClean="0"/>
              <a:pPr/>
              <a:t>11/3/10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83349-5469-F74F-9BE7-39FB618E22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9CE3B-B590-DC4B-8104-36B156706515}" type="datetimeFigureOut">
              <a:rPr lang="en-US" smtClean="0"/>
              <a:pPr/>
              <a:t>11/3/10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83349-5469-F74F-9BE7-39FB618E22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9CE3B-B590-DC4B-8104-36B156706515}" type="datetimeFigureOut">
              <a:rPr lang="en-US" smtClean="0"/>
              <a:pPr/>
              <a:t>11/3/10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83349-5469-F74F-9BE7-39FB618E22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9CE3B-B590-DC4B-8104-36B156706515}" type="datetimeFigureOut">
              <a:rPr lang="en-US" smtClean="0"/>
              <a:pPr/>
              <a:t>11/3/10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83349-5469-F74F-9BE7-39FB618E22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9CE3B-B590-DC4B-8104-36B156706515}" type="datetimeFigureOut">
              <a:rPr lang="en-US" smtClean="0"/>
              <a:pPr/>
              <a:t>11/3/10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83349-5469-F74F-9BE7-39FB618E22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294A44E8-BE92-654D-9754-B71C10A317D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75AE3200-8BB2-E64A-8F13-5271058279B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CDFC92E4-6CD5-084B-A7D1-4B88DC1A66A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AB18620D-1EFA-8246-89AB-A6BFF95199C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A3839189-F272-DD49-B89C-D93FE9B20B9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FDD94FE5-F71E-5442-94F9-DFE13D996AE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908992BB-69C3-124E-8C86-307DED43CBD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976C1FA4-C424-9941-890C-D9ABD16F342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28F7A5B8-A916-154E-9F4E-5D5FAC4363D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1B96BFAB-3437-D14B-A009-4326CE5C1F5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6CA03BFC-BF6F-A64B-8032-02B8B1960EE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B9CE3B-B590-DC4B-8104-36B156706515}" type="datetimeFigureOut">
              <a:rPr lang="en-US" smtClean="0"/>
              <a:pPr/>
              <a:t>11/3/10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483349-5469-F74F-9BE7-39FB618E22A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fld id="{83535AEB-E1EE-4442-AF7B-67E039072A6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2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2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2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2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2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2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2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2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28" charset="-128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28" charset="-128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28" charset="-128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28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28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28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28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28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6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4" Type="http://schemas.openxmlformats.org/officeDocument/2006/relationships/image" Target="../media/image10.jpeg"/><Relationship Id="rId5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4" Type="http://schemas.openxmlformats.org/officeDocument/2006/relationships/image" Target="../media/image14.gif"/><Relationship Id="rId5" Type="http://schemas.openxmlformats.org/officeDocument/2006/relationships/image" Target="../media/image15.jpeg"/><Relationship Id="rId6" Type="http://schemas.openxmlformats.org/officeDocument/2006/relationships/image" Target="../media/image16.gif"/><Relationship Id="rId7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4" Type="http://schemas.openxmlformats.org/officeDocument/2006/relationships/image" Target="../media/image20.jpeg"/><Relationship Id="rId5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4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4" Type="http://schemas.openxmlformats.org/officeDocument/2006/relationships/image" Target="../media/image27.jpeg"/><Relationship Id="rId5" Type="http://schemas.openxmlformats.org/officeDocument/2006/relationships/image" Target="../media/image28.jpeg"/><Relationship Id="rId6" Type="http://schemas.openxmlformats.org/officeDocument/2006/relationships/image" Target="../media/image29.jpeg"/><Relationship Id="rId7" Type="http://schemas.openxmlformats.org/officeDocument/2006/relationships/image" Target="../media/image30.jpeg"/><Relationship Id="rId8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4" Type="http://schemas.openxmlformats.org/officeDocument/2006/relationships/image" Target="../media/image34.jpeg"/><Relationship Id="rId5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3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4" Type="http://schemas.openxmlformats.org/officeDocument/2006/relationships/image" Target="../media/image39.jpeg"/><Relationship Id="rId5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4" Type="http://schemas.openxmlformats.org/officeDocument/2006/relationships/image" Target="../media/image43.jpeg"/><Relationship Id="rId5" Type="http://schemas.openxmlformats.org/officeDocument/2006/relationships/image" Target="../media/image44.jpeg"/><Relationship Id="rId6" Type="http://schemas.openxmlformats.org/officeDocument/2006/relationships/image" Target="../media/image45.jpeg"/><Relationship Id="rId7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4" Type="http://schemas.openxmlformats.org/officeDocument/2006/relationships/image" Target="../media/image49.jpeg"/><Relationship Id="rId5" Type="http://schemas.openxmlformats.org/officeDocument/2006/relationships/image" Target="../media/image50.jpeg"/><Relationship Id="rId6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4" Type="http://schemas.openxmlformats.org/officeDocument/2006/relationships/image" Target="../media/image54.jpeg"/><Relationship Id="rId5" Type="http://schemas.openxmlformats.org/officeDocument/2006/relationships/image" Target="../media/image55.jpeg"/><Relationship Id="rId6" Type="http://schemas.openxmlformats.org/officeDocument/2006/relationships/image" Target="../media/image56.jpeg"/><Relationship Id="rId7" Type="http://schemas.openxmlformats.org/officeDocument/2006/relationships/image" Target="../media/image57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gif"/><Relationship Id="rId4" Type="http://schemas.openxmlformats.org/officeDocument/2006/relationships/image" Target="../media/image60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4" Type="http://schemas.openxmlformats.org/officeDocument/2006/relationships/image" Target="../media/image63.jpeg"/><Relationship Id="rId5" Type="http://schemas.openxmlformats.org/officeDocument/2006/relationships/image" Target="../media/image64.jpeg"/><Relationship Id="rId6" Type="http://schemas.openxmlformats.org/officeDocument/2006/relationships/image" Target="../media/image65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1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e_Many_Moods_of_Venice_Ital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19212" y="1332259"/>
            <a:ext cx="6949791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A BRIEF HISTORY OF HST: INCEPTION TO LAUNCH</a:t>
            </a:r>
          </a:p>
          <a:p>
            <a:pPr algn="ctr"/>
            <a:r>
              <a:rPr lang="en-US" sz="2400" b="1" dirty="0" smtClean="0"/>
              <a:t>David Leckrone</a:t>
            </a:r>
          </a:p>
          <a:p>
            <a:pPr algn="ctr"/>
            <a:r>
              <a:rPr lang="en-US" sz="2400" b="1" dirty="0" smtClean="0"/>
              <a:t>October 11, 2010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berth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543" y="210357"/>
            <a:ext cx="2440244" cy="1948036"/>
          </a:xfrm>
          <a:prstGeom prst="rect">
            <a:avLst/>
          </a:prstGeom>
        </p:spPr>
      </p:pic>
      <p:pic>
        <p:nvPicPr>
          <p:cNvPr id="3" name="Picture 2" descr="Oberth4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2136" y="225939"/>
            <a:ext cx="2729956" cy="1916275"/>
          </a:xfrm>
          <a:prstGeom prst="rect">
            <a:avLst/>
          </a:prstGeom>
        </p:spPr>
      </p:pic>
      <p:pic>
        <p:nvPicPr>
          <p:cNvPr id="4" name="Picture 3" descr="hubble.mtwilson.jpg"/>
          <p:cNvPicPr>
            <a:picLocks noChangeAspect="1"/>
          </p:cNvPicPr>
          <p:nvPr/>
        </p:nvPicPr>
        <p:blipFill>
          <a:blip r:embed="rId4"/>
          <a:srcRect r="4604" b="4064"/>
          <a:stretch>
            <a:fillRect/>
          </a:stretch>
        </p:blipFill>
        <p:spPr>
          <a:xfrm>
            <a:off x="502993" y="3911066"/>
            <a:ext cx="2060327" cy="2565562"/>
          </a:xfrm>
          <a:prstGeom prst="rect">
            <a:avLst/>
          </a:prstGeom>
        </p:spPr>
      </p:pic>
      <p:pic>
        <p:nvPicPr>
          <p:cNvPr id="5" name="Picture 4" descr="undated_hubble_portrait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65532" y="3911066"/>
            <a:ext cx="1913351" cy="2565562"/>
          </a:xfrm>
          <a:prstGeom prst="rect">
            <a:avLst/>
          </a:prstGeom>
        </p:spPr>
      </p:pic>
      <p:pic>
        <p:nvPicPr>
          <p:cNvPr id="6" name="Picture 5" descr="Hermann Noordung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66140" y="210357"/>
            <a:ext cx="1190184" cy="194803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7717" y="2400645"/>
            <a:ext cx="77756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1923, 1929 – Hermann </a:t>
            </a:r>
            <a:r>
              <a:rPr lang="en-US" dirty="0" err="1" smtClean="0"/>
              <a:t>Oberth</a:t>
            </a:r>
            <a:r>
              <a:rPr lang="en-US" dirty="0" smtClean="0"/>
              <a:t> described practical and scientific applications of space travel, including a space station and space telescopes; 1929 – Hermann </a:t>
            </a:r>
            <a:r>
              <a:rPr lang="en-US" dirty="0" err="1" smtClean="0"/>
              <a:t>Noordung</a:t>
            </a:r>
            <a:r>
              <a:rPr lang="en-US" dirty="0" smtClean="0"/>
              <a:t> expanded </a:t>
            </a:r>
            <a:r>
              <a:rPr lang="en-US" dirty="0" err="1" smtClean="0"/>
              <a:t>Oberth’s</a:t>
            </a:r>
            <a:r>
              <a:rPr lang="en-US" dirty="0" smtClean="0"/>
              <a:t> ideas with a detailed description of an orbiting manned observatory, including large-aperture telescopes.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290255" y="4347364"/>
            <a:ext cx="33891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1922-1931 – Edwin Hubble and colleagues established the existence of external galaxies and demonstrated that the Universe is expanding.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yman Spitzer 1940'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356" y="1238765"/>
            <a:ext cx="3240291" cy="419331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89043" y="599903"/>
            <a:ext cx="4082613" cy="5632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1946 – Lyman Spitzer wrote a report for the RAND Corporation entitled, “Astronomical Advantages of an Extra-Terrestrial Observatory.” </a:t>
            </a:r>
          </a:p>
          <a:p>
            <a:endParaRPr lang="en-US" dirty="0" smtClean="0"/>
          </a:p>
          <a:p>
            <a:r>
              <a:rPr lang="en-US" dirty="0" smtClean="0"/>
              <a:t>He discussed advantages of space telescopes of aperture 5 – 15 meters. He discussed two main advantages of observing above the Earth’s atmosphere – 1. unlimited access to ultraviolet and infrared wavelengths, and </a:t>
            </a:r>
          </a:p>
          <a:p>
            <a:r>
              <a:rPr lang="en-US" dirty="0" smtClean="0"/>
              <a:t>2. dramatic improvement in the sharpness of images in the absence of atmospheric turbulence.</a:t>
            </a:r>
          </a:p>
          <a:p>
            <a:endParaRPr lang="en-US" dirty="0" smtClean="0"/>
          </a:p>
          <a:p>
            <a:r>
              <a:rPr lang="en-US" dirty="0" smtClean="0"/>
              <a:t>Spitzer gave as the best reason to build space telescopes “[to] uncover new phenomena not yet imagined, and perhaps to modify profoundly our basic concepts of space and time.”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ancy Roman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6466" y="725858"/>
            <a:ext cx="2194805" cy="2633766"/>
          </a:xfrm>
          <a:prstGeom prst="rect">
            <a:avLst/>
          </a:prstGeom>
        </p:spPr>
      </p:pic>
      <p:pic>
        <p:nvPicPr>
          <p:cNvPr id="3" name="Picture 2" descr="Early SW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000" y="711736"/>
            <a:ext cx="4190745" cy="2901285"/>
          </a:xfrm>
          <a:prstGeom prst="rect">
            <a:avLst/>
          </a:prstGeom>
        </p:spPr>
      </p:pic>
      <p:pic>
        <p:nvPicPr>
          <p:cNvPr id="5" name="Picture 4" descr="NAS196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7511" y="3468206"/>
            <a:ext cx="2259747" cy="3289336"/>
          </a:xfrm>
          <a:prstGeom prst="rect">
            <a:avLst/>
          </a:prstGeom>
        </p:spPr>
      </p:pic>
      <p:pic>
        <p:nvPicPr>
          <p:cNvPr id="6" name="Picture 5" descr="3_MSFCphaseBteam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34582" y="3733507"/>
            <a:ext cx="4190745" cy="28447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0" y="93491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The 1960’s and ‘70’s – Building Support, Laying the Scientific/Technical Foundation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John Bahcall (g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364" y="736995"/>
            <a:ext cx="2137835" cy="2557385"/>
          </a:xfrm>
          <a:prstGeom prst="rect">
            <a:avLst/>
          </a:prstGeom>
        </p:spPr>
      </p:pic>
      <p:pic>
        <p:nvPicPr>
          <p:cNvPr id="3" name="Picture 2" descr="John Bahcall, IAS offic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9528" y="976004"/>
            <a:ext cx="2465579" cy="1950889"/>
          </a:xfrm>
          <a:prstGeom prst="rect">
            <a:avLst/>
          </a:prstGeom>
        </p:spPr>
      </p:pic>
      <p:pic>
        <p:nvPicPr>
          <p:cNvPr id="4" name="Picture 3" descr="George Field 2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260" y="3731145"/>
            <a:ext cx="1803400" cy="2336800"/>
          </a:xfrm>
          <a:prstGeom prst="rect">
            <a:avLst/>
          </a:prstGeom>
        </p:spPr>
      </p:pic>
      <p:pic>
        <p:nvPicPr>
          <p:cNvPr id="5" name="Picture 4" descr="George Field 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1994" y="3941502"/>
            <a:ext cx="2113918" cy="1723752"/>
          </a:xfrm>
          <a:prstGeom prst="rect">
            <a:avLst/>
          </a:prstGeom>
        </p:spPr>
      </p:pic>
      <p:pic>
        <p:nvPicPr>
          <p:cNvPr id="6" name="Picture 5" descr="Spitzer 2.gi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72318" y="3677334"/>
            <a:ext cx="1652331" cy="2363955"/>
          </a:xfrm>
          <a:prstGeom prst="rect">
            <a:avLst/>
          </a:prstGeom>
        </p:spPr>
      </p:pic>
      <p:pic>
        <p:nvPicPr>
          <p:cNvPr id="7" name="Picture 6" descr="Spitzer 3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31293" y="2107256"/>
            <a:ext cx="1950720" cy="24993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48034" y="85700"/>
            <a:ext cx="8827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Advocating a (Large) Space Telescope to the Federal Government</a:t>
            </a:r>
            <a:endParaRPr lang="en-US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839528" y="2926893"/>
            <a:ext cx="24655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John </a:t>
            </a:r>
            <a:r>
              <a:rPr lang="en-US" sz="2000" b="1" dirty="0" err="1" smtClean="0"/>
              <a:t>Bahcall</a:t>
            </a:r>
            <a:endParaRPr lang="en-US" sz="2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931293" y="4627836"/>
            <a:ext cx="1950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Lyman Spitzer</a:t>
            </a:r>
            <a:endParaRPr lang="en-US" sz="2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2591994" y="5674595"/>
            <a:ext cx="21139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George Field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indsey Boggs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3994" y="676341"/>
            <a:ext cx="2080261" cy="2836719"/>
          </a:xfrm>
          <a:prstGeom prst="rect">
            <a:avLst/>
          </a:prstGeom>
        </p:spPr>
      </p:pic>
      <p:pic>
        <p:nvPicPr>
          <p:cNvPr id="3" name="Picture 2" descr="Tip O'Neil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465" y="676341"/>
            <a:ext cx="3063559" cy="2611448"/>
          </a:xfrm>
          <a:prstGeom prst="rect">
            <a:avLst/>
          </a:prstGeom>
        </p:spPr>
      </p:pic>
      <p:pic>
        <p:nvPicPr>
          <p:cNvPr id="4" name="Picture 3" descr="carter-for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5899" y="4041691"/>
            <a:ext cx="3507602" cy="204610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71333" y="101282"/>
            <a:ext cx="768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Political Support for a (Large) Space Telescope</a:t>
            </a:r>
            <a:endParaRPr lang="en-US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598227" y="3482554"/>
            <a:ext cx="3964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Congresswoman Lindy Boggs, D-La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59693" y="3258933"/>
            <a:ext cx="3358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Congressman Tip O’Neill, D-Ma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448854" y="6139282"/>
            <a:ext cx="4721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Presidents Jimmy Carter (D) and Gerald Ford (R)</a:t>
            </a:r>
            <a:endParaRPr lang="en-US" b="1" dirty="0"/>
          </a:p>
        </p:txBody>
      </p:sp>
      <p:pic>
        <p:nvPicPr>
          <p:cNvPr id="10" name="Picture 9" descr="Senator Mathias.jpeg"/>
          <p:cNvPicPr>
            <a:picLocks noChangeAspect="1"/>
          </p:cNvPicPr>
          <p:nvPr/>
        </p:nvPicPr>
        <p:blipFill>
          <a:blip r:embed="rId5"/>
          <a:srcRect l="20719" t="21489" r="21004" b="21899"/>
          <a:stretch>
            <a:fillRect/>
          </a:stretch>
        </p:blipFill>
        <p:spPr>
          <a:xfrm>
            <a:off x="1083345" y="4007706"/>
            <a:ext cx="2140908" cy="181196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4898" y="5855651"/>
            <a:ext cx="41916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Senator Charles (‘Mac’) Mathias, R-</a:t>
            </a:r>
            <a:r>
              <a:rPr lang="en-US" b="1" dirty="0" err="1" smtClean="0"/>
              <a:t>Md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_spaceTelescope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07194"/>
            <a:ext cx="9144000" cy="2333944"/>
          </a:xfrm>
          <a:prstGeom prst="rect">
            <a:avLst/>
          </a:prstGeom>
        </p:spPr>
      </p:pic>
      <p:pic>
        <p:nvPicPr>
          <p:cNvPr id="5" name="Picture 4" descr="HSTSW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359" y="704707"/>
            <a:ext cx="5654821" cy="3556958"/>
          </a:xfrm>
          <a:prstGeom prst="rect">
            <a:avLst/>
          </a:prstGeom>
        </p:spPr>
      </p:pic>
      <p:pic>
        <p:nvPicPr>
          <p:cNvPr id="4" name="Picture 3" descr="AO1977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836" y="958288"/>
            <a:ext cx="2408310" cy="310859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1650" y="102309"/>
            <a:ext cx="86765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Scientific Instruments and the Phase C/D Science Working Group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URA Proposal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9945" y="116865"/>
            <a:ext cx="2972608" cy="3851038"/>
          </a:xfrm>
          <a:prstGeom prst="rect">
            <a:avLst/>
          </a:prstGeom>
        </p:spPr>
      </p:pic>
      <p:pic>
        <p:nvPicPr>
          <p:cNvPr id="3" name="Picture 2" descr="Woods Hole Study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635" y="1584540"/>
            <a:ext cx="1827809" cy="2791114"/>
          </a:xfrm>
          <a:prstGeom prst="rect">
            <a:avLst/>
          </a:prstGeom>
        </p:spPr>
      </p:pic>
      <p:pic>
        <p:nvPicPr>
          <p:cNvPr id="4" name="Picture 3" descr="First STScI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1105" y="116865"/>
            <a:ext cx="3077541" cy="2172381"/>
          </a:xfrm>
          <a:prstGeom prst="rect">
            <a:avLst/>
          </a:prstGeom>
        </p:spPr>
      </p:pic>
      <p:pic>
        <p:nvPicPr>
          <p:cNvPr id="5" name="Picture 4" descr="Early STOCC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81105" y="4675274"/>
            <a:ext cx="3077541" cy="2081866"/>
          </a:xfrm>
          <a:prstGeom prst="rect">
            <a:avLst/>
          </a:prstGeom>
        </p:spPr>
      </p:pic>
      <p:pic>
        <p:nvPicPr>
          <p:cNvPr id="7" name="Picture 6" descr="Ops at STScI.jpe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81104" y="2425457"/>
            <a:ext cx="3077541" cy="2137181"/>
          </a:xfrm>
          <a:prstGeom prst="rect">
            <a:avLst/>
          </a:prstGeom>
        </p:spPr>
      </p:pic>
      <p:pic>
        <p:nvPicPr>
          <p:cNvPr id="8" name="Picture 7" descr="giacconi_riccardo_a1-lg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800000" flipV="1">
            <a:off x="3606546" y="4408996"/>
            <a:ext cx="1723352" cy="2198998"/>
          </a:xfrm>
          <a:prstGeom prst="rect">
            <a:avLst/>
          </a:prstGeom>
        </p:spPr>
      </p:pic>
      <p:pic>
        <p:nvPicPr>
          <p:cNvPr id="9" name="Picture 8" descr="hs-1997-06-a-full_jpg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9436" y="4671712"/>
            <a:ext cx="2695771" cy="177734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29436" y="171400"/>
            <a:ext cx="22014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A New Paradigm</a:t>
            </a:r>
          </a:p>
          <a:p>
            <a:pPr algn="ctr"/>
            <a:r>
              <a:rPr lang="en-US" sz="2000" b="1" dirty="0" smtClean="0"/>
              <a:t>For </a:t>
            </a:r>
          </a:p>
          <a:p>
            <a:pPr algn="ctr"/>
            <a:r>
              <a:rPr lang="en-US" sz="2000" b="1" dirty="0" smtClean="0"/>
              <a:t>Science Operations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OTA_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8043" y="3311162"/>
            <a:ext cx="3823365" cy="3277171"/>
          </a:xfrm>
          <a:prstGeom prst="rect">
            <a:avLst/>
          </a:prstGeom>
        </p:spPr>
      </p:pic>
      <p:pic>
        <p:nvPicPr>
          <p:cNvPr id="4" name="Picture 3" descr="Polishing Primary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431" y="755726"/>
            <a:ext cx="3119503" cy="2228217"/>
          </a:xfrm>
          <a:prstGeom prst="rect">
            <a:avLst/>
          </a:prstGeom>
        </p:spPr>
      </p:pic>
      <p:pic>
        <p:nvPicPr>
          <p:cNvPr id="5" name="Picture 4" descr="Primary Check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7090" y="755726"/>
            <a:ext cx="3119503" cy="2228217"/>
          </a:xfrm>
          <a:prstGeom prst="rect">
            <a:avLst/>
          </a:prstGeom>
        </p:spPr>
      </p:pic>
      <p:pic>
        <p:nvPicPr>
          <p:cNvPr id="6" name="Picture 5" descr="Primary and Central Baffle at P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7161" y="3311162"/>
            <a:ext cx="2948383" cy="331693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79125" y="85700"/>
            <a:ext cx="7370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Building the Optical Telescope Assembly at Perkin-Elmer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7-2.jpg                                                        000E71DCMacintosh HD                   BC2D11C2: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91549" y="-1588"/>
            <a:ext cx="5937250" cy="6862763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66189" y="1581570"/>
            <a:ext cx="2656814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The Source of </a:t>
            </a:r>
          </a:p>
          <a:p>
            <a:pPr algn="ctr"/>
            <a:r>
              <a:rPr lang="en-US" sz="2400" b="1" dirty="0" smtClean="0"/>
              <a:t>Spherical Aberration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7-3.jpg                                                        000E71DCMacintosh HD                   BC2D11C2: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1613" y="157407"/>
            <a:ext cx="4336625" cy="3177128"/>
          </a:xfrm>
          <a:prstGeom prst="rect">
            <a:avLst/>
          </a:prstGeom>
          <a:noFill/>
        </p:spPr>
      </p:pic>
      <p:pic>
        <p:nvPicPr>
          <p:cNvPr id="4" name="Picture 2" descr="7-9.jpg                                                        000E71DCMacintosh HD                   BC2D11C2: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49071" y="157407"/>
            <a:ext cx="3141397" cy="3367285"/>
          </a:xfrm>
          <a:prstGeom prst="rect">
            <a:avLst/>
          </a:prstGeom>
          <a:noFill/>
        </p:spPr>
      </p:pic>
      <p:pic>
        <p:nvPicPr>
          <p:cNvPr id="5" name="Picture 2" descr="D-3.jpg                                                        000E71DCMacintosh HD                   BC2D11C2: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3789" y="3475053"/>
            <a:ext cx="3328137" cy="3384534"/>
          </a:xfrm>
          <a:prstGeom prst="rect">
            <a:avLst/>
          </a:prstGeom>
          <a:noFill/>
        </p:spPr>
      </p:pic>
      <p:pic>
        <p:nvPicPr>
          <p:cNvPr id="6" name="Picture 2" descr="D-7.jpg                                                        000E71DCMacintosh HD                   BC2D11C2: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59528" y="3644517"/>
            <a:ext cx="3661455" cy="31137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ransporting OTA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2545" y="268553"/>
            <a:ext cx="2643729" cy="1866162"/>
          </a:xfrm>
          <a:prstGeom prst="rect">
            <a:avLst/>
          </a:prstGeom>
        </p:spPr>
      </p:pic>
      <p:pic>
        <p:nvPicPr>
          <p:cNvPr id="5" name="Picture 4" descr="Superguppy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867" y="261961"/>
            <a:ext cx="2621856" cy="1872754"/>
          </a:xfrm>
          <a:prstGeom prst="rect">
            <a:avLst/>
          </a:prstGeom>
        </p:spPr>
      </p:pic>
      <p:pic>
        <p:nvPicPr>
          <p:cNvPr id="6" name="Picture 5" descr="Unloading OTA from Superguppy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3748" y="4508437"/>
            <a:ext cx="3166641" cy="2199056"/>
          </a:xfrm>
          <a:prstGeom prst="rect">
            <a:avLst/>
          </a:prstGeom>
        </p:spPr>
      </p:pic>
      <p:pic>
        <p:nvPicPr>
          <p:cNvPr id="7" name="Picture 6" descr="OTA in Superguppie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487" y="4477916"/>
            <a:ext cx="2785769" cy="2228615"/>
          </a:xfrm>
          <a:prstGeom prst="rect">
            <a:avLst/>
          </a:prstGeom>
        </p:spPr>
      </p:pic>
      <p:pic>
        <p:nvPicPr>
          <p:cNvPr id="9" name="Picture 8" descr="Superguppy 2.jpe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37781" y="2279823"/>
            <a:ext cx="2995235" cy="2114284"/>
          </a:xfrm>
          <a:prstGeom prst="rect">
            <a:avLst/>
          </a:prstGeom>
        </p:spPr>
      </p:pic>
      <p:pic>
        <p:nvPicPr>
          <p:cNvPr id="10" name="Picture 9" descr="OTA in shipping container 2.jpe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959" y="268552"/>
            <a:ext cx="2593030" cy="180384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90487" y="2571020"/>
            <a:ext cx="25725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Transporting the OTA from Perkin-Elmer to Lockheed</a:t>
            </a:r>
          </a:p>
          <a:p>
            <a:pPr algn="ctr"/>
            <a:r>
              <a:rPr lang="en-US" sz="2000" b="1" dirty="0" smtClean="0"/>
              <a:t>Oct. 29 – Nov. 1, 1984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HRS.jpg"/>
          <p:cNvPicPr>
            <a:picLocks noChangeAspect="1"/>
          </p:cNvPicPr>
          <p:nvPr/>
        </p:nvPicPr>
        <p:blipFill>
          <a:blip r:embed="rId2"/>
          <a:srcRect l="2692" r="2703" b="2050"/>
          <a:stretch>
            <a:fillRect/>
          </a:stretch>
        </p:blipFill>
        <p:spPr>
          <a:xfrm>
            <a:off x="5259090" y="744904"/>
            <a:ext cx="3545017" cy="2784404"/>
          </a:xfrm>
          <a:prstGeom prst="rect">
            <a:avLst/>
          </a:prstGeom>
        </p:spPr>
      </p:pic>
      <p:pic>
        <p:nvPicPr>
          <p:cNvPr id="4" name="Picture 3" descr="WFPC_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185" y="484300"/>
            <a:ext cx="2236088" cy="3111079"/>
          </a:xfrm>
          <a:prstGeom prst="rect">
            <a:avLst/>
          </a:prstGeom>
        </p:spPr>
      </p:pic>
      <p:pic>
        <p:nvPicPr>
          <p:cNvPr id="6" name="Picture 5" descr="FOC Insertion.jpeg"/>
          <p:cNvPicPr>
            <a:picLocks noChangeAspect="1"/>
          </p:cNvPicPr>
          <p:nvPr/>
        </p:nvPicPr>
        <p:blipFill>
          <a:blip r:embed="rId4"/>
          <a:srcRect l="3130" r="2654" b="3920"/>
          <a:stretch>
            <a:fillRect/>
          </a:stretch>
        </p:blipFill>
        <p:spPr>
          <a:xfrm>
            <a:off x="638882" y="3984376"/>
            <a:ext cx="3319070" cy="2482128"/>
          </a:xfrm>
          <a:prstGeom prst="rect">
            <a:avLst/>
          </a:prstGeom>
        </p:spPr>
      </p:pic>
      <p:pic>
        <p:nvPicPr>
          <p:cNvPr id="7" name="Picture 6" descr="HSP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3075" y="3983529"/>
            <a:ext cx="3747173" cy="2584257"/>
          </a:xfrm>
          <a:prstGeom prst="rect">
            <a:avLst/>
          </a:prstGeom>
        </p:spPr>
      </p:pic>
      <p:pic>
        <p:nvPicPr>
          <p:cNvPr id="9" name="Picture 8" descr="FOS 1997.jpe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81270" y="650892"/>
            <a:ext cx="2446827" cy="294448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97354" y="3529308"/>
            <a:ext cx="18698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WFPC</a:t>
            </a:r>
            <a:endParaRPr lang="en-US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2781478" y="3537099"/>
            <a:ext cx="19867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FOS in 1997</a:t>
            </a:r>
            <a:endParaRPr lang="en-US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3591790" y="84190"/>
            <a:ext cx="44799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First HST Scientific Instruments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mpleted Aft Shroud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486" y="983844"/>
            <a:ext cx="3182153" cy="2514927"/>
          </a:xfrm>
          <a:prstGeom prst="rect">
            <a:avLst/>
          </a:prstGeom>
        </p:spPr>
      </p:pic>
      <p:pic>
        <p:nvPicPr>
          <p:cNvPr id="7" name="Picture 6" descr="Equipment Section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3607" y="404140"/>
            <a:ext cx="2336010" cy="2896652"/>
          </a:xfrm>
          <a:prstGeom prst="rect">
            <a:avLst/>
          </a:prstGeom>
        </p:spPr>
      </p:pic>
      <p:pic>
        <p:nvPicPr>
          <p:cNvPr id="10" name="Picture 9" descr="Inserting WFPC_2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190" y="3645411"/>
            <a:ext cx="2922376" cy="2922376"/>
          </a:xfrm>
          <a:prstGeom prst="rect">
            <a:avLst/>
          </a:prstGeom>
        </p:spPr>
      </p:pic>
      <p:pic>
        <p:nvPicPr>
          <p:cNvPr id="13" name="Picture 12" descr="Partial Assembly at LMSC 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6227" y="279484"/>
            <a:ext cx="2106656" cy="2896652"/>
          </a:xfrm>
          <a:prstGeom prst="rect">
            <a:avLst/>
          </a:prstGeom>
        </p:spPr>
      </p:pic>
      <p:pic>
        <p:nvPicPr>
          <p:cNvPr id="15" name="Picture 14" descr="Inserting Axial SI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1884" y="3434848"/>
            <a:ext cx="2950418" cy="3218639"/>
          </a:xfrm>
          <a:prstGeom prst="rect">
            <a:avLst/>
          </a:prstGeom>
        </p:spPr>
      </p:pic>
      <p:pic>
        <p:nvPicPr>
          <p:cNvPr id="16" name="Picture 15" descr="Completed HST 3.jpe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57153" y="3285210"/>
            <a:ext cx="2316354" cy="337801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15486" y="155818"/>
            <a:ext cx="31683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Integration at Lockheed</a:t>
            </a:r>
          </a:p>
          <a:p>
            <a:pPr algn="ctr"/>
            <a:r>
              <a:rPr lang="en-US" sz="2000" b="1" dirty="0" smtClean="0"/>
              <a:t>Completed Feb. 15, 1985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89488" y="342802"/>
            <a:ext cx="73081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Other Key Milestones of the 1980’s</a:t>
            </a:r>
            <a:endParaRPr lang="en-US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682887" y="1145271"/>
            <a:ext cx="7308188" cy="4801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en-US" dirty="0" smtClean="0"/>
              <a:t> The “Revolution” of 1983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 Science Working Group and others concluded “we just can’t get there from here.”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 Inadequate budget, schedule and systems engineering oversight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 Headquarters’ intervention infused Project with added funds,   	schedule relief and new management</a:t>
            </a:r>
          </a:p>
          <a:p>
            <a:pPr lvl="1">
              <a:buFont typeface="Arial"/>
              <a:buChar char="•"/>
            </a:pPr>
            <a:endParaRPr lang="en-US" dirty="0" smtClean="0"/>
          </a:p>
          <a:p>
            <a:pPr>
              <a:buFont typeface="Arial"/>
              <a:buChar char="•"/>
            </a:pPr>
            <a:r>
              <a:rPr lang="en-US" dirty="0" smtClean="0"/>
              <a:t> Initiation of development of a “clone” WFPC at JPL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 Primary impetus came from HQ Program Scientist, Ed </a:t>
            </a:r>
            <a:r>
              <a:rPr lang="en-US" dirty="0" err="1" smtClean="0"/>
              <a:t>Weiler</a:t>
            </a:r>
            <a:endParaRPr lang="en-US" dirty="0" smtClean="0"/>
          </a:p>
          <a:p>
            <a:pPr lvl="1">
              <a:buFont typeface="Arial"/>
              <a:buChar char="•"/>
            </a:pPr>
            <a:r>
              <a:rPr lang="en-US" dirty="0" smtClean="0"/>
              <a:t> Imaging was the “heart and soul” of HST science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 Couldn’t imagine HST “going blind”</a:t>
            </a:r>
          </a:p>
          <a:p>
            <a:endParaRPr lang="en-US" dirty="0" smtClean="0"/>
          </a:p>
          <a:p>
            <a:pPr>
              <a:buFont typeface="Arial"/>
              <a:buChar char="•"/>
            </a:pPr>
            <a:r>
              <a:rPr lang="en-US" dirty="0" smtClean="0"/>
              <a:t> Challenger disaster in January, 1986 delayed HST launch indefinitely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 Launch date in August, 1986 had been slipped to October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 Four-year Delay allowed Project to complete work on ground system 	and to make needed “tweaks” to flight hardware</a:t>
            </a:r>
          </a:p>
          <a:p>
            <a:endParaRPr lang="en-US" dirty="0" smtClean="0"/>
          </a:p>
        </p:txBody>
      </p:sp>
      <p:pic>
        <p:nvPicPr>
          <p:cNvPr id="4" name="Picture 3" descr="740px-Challenger_explosi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022" y="4822611"/>
            <a:ext cx="1353511" cy="1095612"/>
          </a:xfrm>
          <a:prstGeom prst="rect">
            <a:avLst/>
          </a:prstGeom>
        </p:spPr>
      </p:pic>
      <p:pic>
        <p:nvPicPr>
          <p:cNvPr id="5" name="Picture 4" descr="weile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334" y="2892458"/>
            <a:ext cx="1079497" cy="1592450"/>
          </a:xfrm>
          <a:prstGeom prst="rect">
            <a:avLst/>
          </a:prstGeom>
        </p:spPr>
      </p:pic>
      <p:pic>
        <p:nvPicPr>
          <p:cNvPr id="6" name="Picture 5" descr="westphal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591" y="1078988"/>
            <a:ext cx="1146241" cy="1514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ST Delivery to KSC.jpe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72697" y="493551"/>
            <a:ext cx="2893250" cy="2661792"/>
          </a:xfrm>
          <a:prstGeom prst="rect">
            <a:avLst/>
          </a:prstGeom>
        </p:spPr>
      </p:pic>
      <p:pic>
        <p:nvPicPr>
          <p:cNvPr id="3" name="Picture 2" descr="STS-31.jpg"/>
          <p:cNvPicPr>
            <a:picLocks noChangeAspect="1"/>
          </p:cNvPicPr>
          <p:nvPr/>
        </p:nvPicPr>
        <p:blipFill>
          <a:blip r:embed="rId3"/>
          <a:srcRect b="2830"/>
          <a:stretch>
            <a:fillRect/>
          </a:stretch>
        </p:blipFill>
        <p:spPr>
          <a:xfrm>
            <a:off x="3562479" y="1415589"/>
            <a:ext cx="2620785" cy="3819942"/>
          </a:xfrm>
          <a:prstGeom prst="rect">
            <a:avLst/>
          </a:prstGeom>
        </p:spPr>
      </p:pic>
      <p:pic>
        <p:nvPicPr>
          <p:cNvPr id="4" name="Picture 3" descr="STS-31 Crew.jpg"/>
          <p:cNvPicPr>
            <a:picLocks noChangeAspect="1"/>
          </p:cNvPicPr>
          <p:nvPr/>
        </p:nvPicPr>
        <p:blipFill>
          <a:blip r:embed="rId4"/>
          <a:srcRect r="5206" b="4116"/>
          <a:stretch>
            <a:fillRect/>
          </a:stretch>
        </p:blipFill>
        <p:spPr>
          <a:xfrm>
            <a:off x="109076" y="3671217"/>
            <a:ext cx="3155456" cy="2421320"/>
          </a:xfrm>
          <a:prstGeom prst="rect">
            <a:avLst/>
          </a:prstGeom>
        </p:spPr>
      </p:pic>
      <p:pic>
        <p:nvPicPr>
          <p:cNvPr id="5" name="Picture 4" descr="Post-Deployment 1990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9238" y="3700709"/>
            <a:ext cx="2593693" cy="2661948"/>
          </a:xfrm>
          <a:prstGeom prst="rect">
            <a:avLst/>
          </a:prstGeom>
        </p:spPr>
      </p:pic>
      <p:pic>
        <p:nvPicPr>
          <p:cNvPr id="8" name="Picture 7" descr="SA3.jpg"/>
          <p:cNvPicPr>
            <a:picLocks noChangeAspect="1"/>
          </p:cNvPicPr>
          <p:nvPr/>
        </p:nvPicPr>
        <p:blipFill>
          <a:blip r:embed="rId6"/>
          <a:srcRect l="12064" r="14745" b="5051"/>
          <a:stretch>
            <a:fillRect/>
          </a:stretch>
        </p:blipFill>
        <p:spPr>
          <a:xfrm>
            <a:off x="6412396" y="428504"/>
            <a:ext cx="2565541" cy="286707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437819" y="320456"/>
            <a:ext cx="27454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STS-31, Discovery</a:t>
            </a:r>
          </a:p>
          <a:p>
            <a:pPr algn="ctr"/>
            <a:r>
              <a:rPr lang="en-US" sz="2400" b="1" dirty="0" smtClean="0"/>
              <a:t>April 24, 1990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2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2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529</TotalTime>
  <Words>499</Words>
  <Application>Microsoft Macintosh PowerPoint</Application>
  <PresentationFormat>On-screen Show (4:3)</PresentationFormat>
  <Paragraphs>51</Paragraphs>
  <Slides>16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Office Theme</vt:lpstr>
      <vt:lpstr>Default Design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Leckrone</dc:creator>
  <cp:lastModifiedBy>Robert Fosbury</cp:lastModifiedBy>
  <cp:revision>43</cp:revision>
  <dcterms:created xsi:type="dcterms:W3CDTF">2010-11-03T11:25:32Z</dcterms:created>
  <dcterms:modified xsi:type="dcterms:W3CDTF">2010-11-03T11:27:48Z</dcterms:modified>
</cp:coreProperties>
</file>