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545" r:id="rId3"/>
    <p:sldId id="552" r:id="rId4"/>
    <p:sldId id="553" r:id="rId5"/>
    <p:sldId id="554" r:id="rId6"/>
    <p:sldId id="555" r:id="rId7"/>
    <p:sldId id="556" r:id="rId8"/>
    <p:sldId id="557" r:id="rId9"/>
    <p:sldId id="558" r:id="rId10"/>
    <p:sldId id="559" r:id="rId11"/>
    <p:sldId id="562" r:id="rId12"/>
    <p:sldId id="560" r:id="rId13"/>
    <p:sldId id="561" r:id="rId14"/>
    <p:sldId id="550" r:id="rId15"/>
    <p:sldId id="567" r:id="rId16"/>
    <p:sldId id="568" r:id="rId17"/>
    <p:sldId id="563" r:id="rId18"/>
    <p:sldId id="570" r:id="rId19"/>
    <p:sldId id="566" r:id="rId20"/>
    <p:sldId id="571" r:id="rId21"/>
    <p:sldId id="573" r:id="rId22"/>
    <p:sldId id="564" r:id="rId23"/>
    <p:sldId id="576" r:id="rId24"/>
    <p:sldId id="577" r:id="rId25"/>
    <p:sldId id="446" r:id="rId26"/>
    <p:sldId id="266" r:id="rId27"/>
    <p:sldId id="268" r:id="rId28"/>
    <p:sldId id="502" r:id="rId29"/>
    <p:sldId id="406" r:id="rId30"/>
    <p:sldId id="504" r:id="rId31"/>
    <p:sldId id="413" r:id="rId32"/>
    <p:sldId id="417" r:id="rId33"/>
    <p:sldId id="419" r:id="rId34"/>
    <p:sldId id="336" r:id="rId35"/>
    <p:sldId id="337" r:id="rId36"/>
    <p:sldId id="338" r:id="rId37"/>
    <p:sldId id="519" r:id="rId38"/>
    <p:sldId id="579" r:id="rId39"/>
    <p:sldId id="580" r:id="rId40"/>
    <p:sldId id="339" r:id="rId41"/>
    <p:sldId id="475" r:id="rId42"/>
    <p:sldId id="457" r:id="rId43"/>
    <p:sldId id="529" r:id="rId44"/>
    <p:sldId id="344" r:id="rId45"/>
    <p:sldId id="578" r:id="rId46"/>
    <p:sldId id="574" r:id="rId47"/>
    <p:sldId id="575" r:id="rId48"/>
    <p:sldId id="521" r:id="rId49"/>
    <p:sldId id="522" r:id="rId50"/>
    <p:sldId id="485" r:id="rId51"/>
    <p:sldId id="496" r:id="rId52"/>
    <p:sldId id="497" r:id="rId53"/>
    <p:sldId id="445" r:id="rId54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FF3300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FF00"/>
    <a:srgbClr val="FF3399"/>
    <a:srgbClr val="3333FF"/>
    <a:srgbClr val="FF3300"/>
    <a:srgbClr val="FFFF99"/>
    <a:srgbClr val="00CC00"/>
    <a:srgbClr val="FF0066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88" autoAdjust="0"/>
    <p:restoredTop sz="94783" autoAdjust="0"/>
  </p:normalViewPr>
  <p:slideViewPr>
    <p:cSldViewPr>
      <p:cViewPr>
        <p:scale>
          <a:sx n="66" d="100"/>
          <a:sy n="66" d="100"/>
        </p:scale>
        <p:origin x="-1842" y="-5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1CB9328-4432-481C-8998-E892D45572D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D791E2-BFDA-4E9E-909F-A86EFACE27FB}" type="slidenum">
              <a:rPr lang="en-US"/>
              <a:pPr/>
              <a:t>5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72DAF-6DFC-46F2-8862-34869B0CC2FA}" type="slidenum">
              <a:rPr lang="en-US"/>
              <a:pPr/>
              <a:t>6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511553-0E10-40AA-9B5C-893270010530}" type="slidenum">
              <a:rPr lang="en-US"/>
              <a:pPr/>
              <a:t>7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B8F4AB-822F-4F46-A0F2-766BB1F7E51D}" type="slidenum">
              <a:rPr lang="en-US"/>
              <a:pPr/>
              <a:t>8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1877FC-2714-407B-AC1D-22953C08E59B}" type="slidenum">
              <a:rPr lang="en-US"/>
              <a:pPr/>
              <a:t>9</a:t>
            </a:fld>
            <a:endParaRPr lang="en-US"/>
          </a:p>
        </p:txBody>
      </p:sp>
      <p:sp>
        <p:nvSpPr>
          <p:cNvPr id="90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464117-9AD4-4BAB-8683-3724E7A82B1C}" type="slidenum">
              <a:rPr lang="en-US"/>
              <a:pPr/>
              <a:t>10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87E2DC-DFFB-4E09-8F8A-36B0E85FCB48}" type="slidenum">
              <a:rPr lang="it-IT"/>
              <a:pPr/>
              <a:t>17</a:t>
            </a:fld>
            <a:endParaRPr lang="it-IT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042" y="4343693"/>
            <a:ext cx="5027916" cy="411392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CB9328-4432-481C-8998-E892D45572DC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83FD3-AC58-4BBD-8287-24D45A86752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91DE2-FE88-4A5A-9F8D-BDFF3303FF6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6ABD6-9CFA-4657-BCCA-B00886D92EF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0B967-B8C1-4162-A397-1CC18B5DD34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08E25-2BBA-451B-8F72-B18E64F086F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29657-953A-4E02-A0B2-7AF6B5A9B9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06A21-260B-4B4C-914D-5DE9EBAD33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3DDFA-E901-4E04-8742-272D0990328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43919-0720-4C01-885D-7FEDDA31FA1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2797E-F0D5-44DB-8654-733D9A1EB7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B5E2F-C19C-4165-B7CF-27500AC2BE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7DDE4-3508-4BCE-83C8-90A7855661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4C01B5-A93C-4599-AE0A-B54BB66061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iotto\Documents\talks\venezia_2\OMC_PM_BEIJING.wmv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400" dirty="0" smtClean="0">
                <a:latin typeface="Comic Sans MS" pitchFamily="66" charset="0"/>
              </a:rPr>
              <a:t>Globular Cluster observations with HST</a:t>
            </a:r>
            <a:endParaRPr lang="en-US" sz="5400" dirty="0">
              <a:latin typeface="Comic Sans MS" pitchFamily="66" charset="0"/>
            </a:endParaRPr>
          </a:p>
          <a:p>
            <a:pPr algn="ctr"/>
            <a:endParaRPr lang="en-US" sz="3600" dirty="0" smtClean="0">
              <a:latin typeface="Comic Sans MS" pitchFamily="66" charset="0"/>
            </a:endParaRPr>
          </a:p>
          <a:p>
            <a:pPr algn="ctr"/>
            <a:endParaRPr lang="en-US" sz="3600" dirty="0" smtClean="0">
              <a:latin typeface="Comic Sans MS" pitchFamily="66" charset="0"/>
            </a:endParaRPr>
          </a:p>
          <a:p>
            <a:pPr algn="ctr"/>
            <a:endParaRPr lang="en-US" sz="3600" dirty="0">
              <a:latin typeface="Comic Sans MS" pitchFamily="66" charset="0"/>
            </a:endParaRPr>
          </a:p>
          <a:p>
            <a:pPr algn="ctr"/>
            <a:r>
              <a:rPr lang="en-US" sz="3200" dirty="0" err="1" smtClean="0">
                <a:solidFill>
                  <a:srgbClr val="FFFF00"/>
                </a:solidFill>
                <a:latin typeface="Comic Sans MS" pitchFamily="66" charset="0"/>
              </a:rPr>
              <a:t>Giampaolo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Comic Sans MS" pitchFamily="66" charset="0"/>
              </a:rPr>
              <a:t>Piotto</a:t>
            </a:r>
            <a:endParaRPr lang="en-US" sz="3200" dirty="0">
              <a:solidFill>
                <a:srgbClr val="FFFF00"/>
              </a:solidFill>
              <a:latin typeface="Comic Sans MS" pitchFamily="66" charset="0"/>
            </a:endParaRPr>
          </a:p>
          <a:p>
            <a:pPr algn="ctr"/>
            <a:endParaRPr lang="en-US" sz="2400" dirty="0" smtClean="0">
              <a:solidFill>
                <a:srgbClr val="00B0F0"/>
              </a:solidFill>
            </a:endParaRPr>
          </a:p>
          <a:p>
            <a:pPr algn="ctr"/>
            <a:r>
              <a:rPr lang="en-US" sz="2400" dirty="0" err="1" smtClean="0">
                <a:solidFill>
                  <a:srgbClr val="00B0F0"/>
                </a:solidFill>
              </a:rPr>
              <a:t>Dipartimento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di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Astronomia</a:t>
            </a:r>
            <a:endParaRPr lang="en-US" sz="2400" dirty="0" smtClean="0">
              <a:solidFill>
                <a:srgbClr val="00B0F0"/>
              </a:solidFill>
            </a:endParaRPr>
          </a:p>
          <a:p>
            <a:pPr algn="ctr"/>
            <a:r>
              <a:rPr lang="en-US" sz="2400" dirty="0" err="1" smtClean="0">
                <a:solidFill>
                  <a:srgbClr val="00B0F0"/>
                </a:solidFill>
              </a:rPr>
              <a:t>Universita</a:t>
            </a:r>
            <a:r>
              <a:rPr lang="en-US" sz="2400" dirty="0">
                <a:solidFill>
                  <a:srgbClr val="00B0F0"/>
                </a:solidFill>
              </a:rPr>
              <a:t>’ </a:t>
            </a:r>
            <a:r>
              <a:rPr lang="en-US" sz="2400" dirty="0" err="1">
                <a:solidFill>
                  <a:srgbClr val="00B0F0"/>
                </a:solidFill>
              </a:rPr>
              <a:t>di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Padova</a:t>
            </a:r>
            <a:endParaRPr lang="en-US" sz="2400" dirty="0">
              <a:solidFill>
                <a:srgbClr val="00B0F0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098375" y="6519446"/>
            <a:ext cx="2045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b="0" dirty="0" smtClean="0">
                <a:solidFill>
                  <a:srgbClr val="FFFF00"/>
                </a:solidFill>
              </a:rPr>
              <a:t>Jay Anderson courtesy</a:t>
            </a:r>
            <a:endParaRPr lang="it-IT" sz="1600" b="0" dirty="0">
              <a:solidFill>
                <a:srgbClr val="FFFF00"/>
              </a:solidFill>
            </a:endParaRPr>
          </a:p>
        </p:txBody>
      </p:sp>
      <p:pic>
        <p:nvPicPr>
          <p:cNvPr id="6" name="OMC_PM_BEIJING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266938" y="404663"/>
            <a:ext cx="9663474" cy="6039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 smtClean="0">
                <a:latin typeface="Comic Sans MS" pitchFamily="66" charset="0"/>
              </a:rPr>
              <a:t>HST has wonderful </a:t>
            </a:r>
            <a:r>
              <a:rPr lang="en-IE" sz="3200" dirty="0" err="1" smtClean="0">
                <a:latin typeface="Comic Sans MS" pitchFamily="66" charset="0"/>
              </a:rPr>
              <a:t>astrometric</a:t>
            </a:r>
            <a:r>
              <a:rPr lang="en-IE" sz="3200" dirty="0" smtClean="0">
                <a:latin typeface="Comic Sans MS" pitchFamily="66" charset="0"/>
              </a:rPr>
              <a:t> capabilities</a:t>
            </a:r>
          </a:p>
          <a:p>
            <a:endParaRPr lang="en-IE" dirty="0">
              <a:latin typeface="Comic Sans MS" pitchFamily="66" charset="0"/>
            </a:endParaRPr>
          </a:p>
          <a:p>
            <a:endParaRPr lang="en-IE" dirty="0" smtClean="0">
              <a:latin typeface="Comic Sans MS" pitchFamily="66" charset="0"/>
            </a:endParaRPr>
          </a:p>
          <a:p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On well exposed stars, </a:t>
            </a:r>
            <a:r>
              <a:rPr lang="en-IE" b="0" dirty="0" err="1" smtClean="0">
                <a:solidFill>
                  <a:srgbClr val="FFFF00"/>
                </a:solidFill>
                <a:latin typeface="Comic Sans MS" pitchFamily="66" charset="0"/>
              </a:rPr>
              <a:t>astrometric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 precision  on</a:t>
            </a:r>
          </a:p>
          <a:p>
            <a:r>
              <a:rPr lang="en-IE" b="0" dirty="0">
                <a:solidFill>
                  <a:srgbClr val="FFFF00"/>
                </a:solidFill>
                <a:latin typeface="Comic Sans MS" pitchFamily="66" charset="0"/>
              </a:rPr>
              <a:t>s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ingle images is of ~0.01 pixels, which implies:</a:t>
            </a:r>
          </a:p>
          <a:p>
            <a:endParaRPr lang="en-IE" b="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WFPC2		: 1.00 </a:t>
            </a:r>
            <a:r>
              <a:rPr lang="en-IE" b="0" dirty="0" err="1" smtClean="0">
                <a:solidFill>
                  <a:srgbClr val="FFFF00"/>
                </a:solidFill>
                <a:latin typeface="Comic Sans MS" pitchFamily="66" charset="0"/>
              </a:rPr>
              <a:t>milliarcsec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 (</a:t>
            </a:r>
            <a:r>
              <a:rPr lang="en-IE" b="0" dirty="0" err="1" smtClean="0">
                <a:solidFill>
                  <a:srgbClr val="FFFF00"/>
                </a:solidFill>
                <a:latin typeface="Comic Sans MS" pitchFamily="66" charset="0"/>
              </a:rPr>
              <a:t>mas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)</a:t>
            </a:r>
          </a:p>
          <a:p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PC 		      	: 0.50 </a:t>
            </a:r>
            <a:r>
              <a:rPr lang="en-IE" b="0" dirty="0" err="1" smtClean="0">
                <a:solidFill>
                  <a:srgbClr val="FFFF00"/>
                </a:solidFill>
                <a:latin typeface="Comic Sans MS" pitchFamily="66" charset="0"/>
              </a:rPr>
              <a:t>mas</a:t>
            </a:r>
            <a:endParaRPr lang="en-IE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HRC/ACS		: 0.25 </a:t>
            </a:r>
            <a:r>
              <a:rPr lang="en-IE" b="0" dirty="0" err="1" smtClean="0">
                <a:solidFill>
                  <a:srgbClr val="FFFF00"/>
                </a:solidFill>
                <a:latin typeface="Comic Sans MS" pitchFamily="66" charset="0"/>
              </a:rPr>
              <a:t>mas</a:t>
            </a:r>
            <a:endParaRPr lang="en-IE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WFC3		: 0.30 </a:t>
            </a:r>
            <a:r>
              <a:rPr lang="en-IE" b="0" dirty="0" err="1" smtClean="0">
                <a:solidFill>
                  <a:srgbClr val="FFFF00"/>
                </a:solidFill>
                <a:latin typeface="Comic Sans MS" pitchFamily="66" charset="0"/>
              </a:rPr>
              <a:t>mas</a:t>
            </a:r>
            <a:endParaRPr lang="en-IE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IE" b="0" dirty="0" smtClean="0">
              <a:latin typeface="Comic Sans MS" pitchFamily="66" charset="0"/>
            </a:endParaRPr>
          </a:p>
          <a:p>
            <a:endParaRPr lang="en-IE" b="0" dirty="0">
              <a:latin typeface="Comic Sans MS" pitchFamily="66" charset="0"/>
            </a:endParaRPr>
          </a:p>
          <a:p>
            <a:r>
              <a:rPr lang="en-IE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But you can use many images, and reach higher</a:t>
            </a:r>
          </a:p>
          <a:p>
            <a:r>
              <a:rPr lang="en-IE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precision in relative stellar positions, with local transformations (J. Anderson great idea!)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664"/>
            <a:ext cx="9144000" cy="5521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90000"/>
              </a:lnSpc>
            </a:pP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HST high </a:t>
            </a:r>
            <a:r>
              <a:rPr lang="en-US" sz="3600" dirty="0" err="1" smtClean="0">
                <a:solidFill>
                  <a:srgbClr val="FF0000"/>
                </a:solidFill>
                <a:latin typeface="Comic Sans MS" pitchFamily="66" charset="0"/>
              </a:rPr>
              <a:t>astrometric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 precision implies </a:t>
            </a:r>
          </a:p>
          <a:p>
            <a:pPr marL="609600" indent="-609600" algn="ctr">
              <a:lnSpc>
                <a:spcPct val="90000"/>
              </a:lnSpc>
            </a:pP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high precision proper motions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b="0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dirty="0" smtClean="0">
                <a:solidFill>
                  <a:srgbClr val="FFFF00"/>
                </a:solidFill>
                <a:latin typeface="Comic Sans MS" pitchFamily="66" charset="0"/>
              </a:rPr>
              <a:t>Bulk motions: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	  membership:  fast evolving stars, WDs, binaries, exotics like  CVs, blue stragglers, etc. </a:t>
            </a:r>
            <a:endParaRPr lang="en-US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b="0" dirty="0" smtClean="0">
                <a:solidFill>
                  <a:srgbClr val="FFFF00"/>
                </a:solidFill>
                <a:latin typeface="Comic Sans MS" pitchFamily="66" charset="0"/>
              </a:rPr>
              <a:t>2)    </a:t>
            </a:r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Absolute </a:t>
            </a:r>
            <a:r>
              <a:rPr lang="en-US" dirty="0" smtClean="0">
                <a:solidFill>
                  <a:srgbClr val="FFFF00"/>
                </a:solidFill>
                <a:latin typeface="Comic Sans MS" pitchFamily="66" charset="0"/>
              </a:rPr>
              <a:t>motions:</a:t>
            </a:r>
            <a:endParaRPr lang="en-US" sz="32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32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	  </a:t>
            </a:r>
            <a:r>
              <a:rPr lang="en-US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clusters, field stars, rotations</a:t>
            </a:r>
            <a:endParaRPr lang="en-US" sz="3200" b="0" dirty="0" smtClean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200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3200" b="0" dirty="0" smtClean="0">
                <a:solidFill>
                  <a:srgbClr val="FFFF00"/>
                </a:solidFill>
                <a:latin typeface="Comic Sans MS" pitchFamily="66" charset="0"/>
              </a:rPr>
              <a:t>3)   </a:t>
            </a:r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Internal motions:</a:t>
            </a:r>
            <a:r>
              <a:rPr lang="en-US" dirty="0" smtClean="0">
                <a:solidFill>
                  <a:srgbClr val="FFFF00"/>
                </a:solidFill>
                <a:latin typeface="Comic Sans MS" pitchFamily="66" charset="0"/>
              </a:rPr>
              <a:t>  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		Internal </a:t>
            </a:r>
            <a:r>
              <a:rPr lang="en-US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d</a:t>
            </a:r>
            <a:r>
              <a:rPr lang="en-US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ynamics, IMBH?, absolute distances </a:t>
            </a:r>
            <a:endParaRPr lang="en-US" b="0" dirty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6397STRIP1</a:t>
            </a:r>
          </a:p>
        </p:txBody>
      </p:sp>
      <p:pic>
        <p:nvPicPr>
          <p:cNvPr id="17411" name="Picture 3" descr="ngc6397kin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255000" cy="6942138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755576" y="332656"/>
            <a:ext cx="6639959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Ivan King and the faint stars in NGC 6397</a:t>
            </a:r>
          </a:p>
          <a:p>
            <a:pPr lvl="1"/>
            <a:r>
              <a:rPr lang="en-US" sz="2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End of sequence lost in field stars</a:t>
            </a:r>
          </a:p>
          <a:p>
            <a:pPr lvl="1"/>
            <a:r>
              <a:rPr lang="en-US" sz="2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How to identify the members?</a:t>
            </a:r>
          </a:p>
          <a:p>
            <a:pPr lvl="1"/>
            <a:endParaRPr lang="en-US" sz="2000" dirty="0" smtClean="0">
              <a:solidFill>
                <a:schemeClr val="accent1">
                  <a:lumMod val="40000"/>
                  <a:lumOff val="60000"/>
                </a:schemeClr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Proper motions!!</a:t>
            </a:r>
          </a:p>
          <a:p>
            <a:r>
              <a:rPr lang="en-IE" dirty="0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5" name="Picture 3" descr="ngc6397kingB"/>
          <p:cNvPicPr>
            <a:picLocks noChangeAspect="1" noChangeArrowheads="1"/>
          </p:cNvPicPr>
          <p:nvPr/>
        </p:nvPicPr>
        <p:blipFill>
          <a:blip r:embed="rId3" cstate="print"/>
          <a:srcRect r="65741"/>
          <a:stretch>
            <a:fillRect/>
          </a:stretch>
        </p:blipFill>
        <p:spPr bwMode="auto">
          <a:xfrm>
            <a:off x="0" y="0"/>
            <a:ext cx="2819400" cy="6916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6397STRIP3</a:t>
            </a:r>
          </a:p>
        </p:txBody>
      </p:sp>
      <p:pic>
        <p:nvPicPr>
          <p:cNvPr id="19459" name="Picture 3" descr="ngc6397kin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229600" cy="6916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6397STRIP4</a:t>
            </a:r>
          </a:p>
        </p:txBody>
      </p:sp>
      <p:pic>
        <p:nvPicPr>
          <p:cNvPr id="20483" name="Picture 3" descr="ngc6397king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159713" cy="6858000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4211960" y="6577607"/>
            <a:ext cx="3983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 smtClean="0">
                <a:solidFill>
                  <a:schemeClr val="tx1"/>
                </a:solidFill>
              </a:rPr>
              <a:t>King, Anderson, Cool, </a:t>
            </a:r>
            <a:r>
              <a:rPr lang="en-IE" sz="1400" dirty="0" err="1" smtClean="0">
                <a:solidFill>
                  <a:schemeClr val="tx1"/>
                </a:solidFill>
              </a:rPr>
              <a:t>Piotto</a:t>
            </a:r>
            <a:r>
              <a:rPr lang="en-IE" sz="1400" dirty="0" smtClean="0">
                <a:solidFill>
                  <a:schemeClr val="tx1"/>
                </a:solidFill>
              </a:rPr>
              <a:t> 1998, </a:t>
            </a:r>
            <a:r>
              <a:rPr lang="en-IE" sz="1400" dirty="0" err="1" smtClean="0">
                <a:solidFill>
                  <a:schemeClr val="tx1"/>
                </a:solidFill>
              </a:rPr>
              <a:t>ApJ</a:t>
            </a:r>
            <a:r>
              <a:rPr lang="en-IE" sz="1400" dirty="0" smtClean="0">
                <a:solidFill>
                  <a:schemeClr val="tx1"/>
                </a:solidFill>
              </a:rPr>
              <a:t>, 492, L37 </a:t>
            </a:r>
            <a:endParaRPr lang="it-IT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275856" cy="1916832"/>
          </a:xfrm>
        </p:spPr>
        <p:txBody>
          <a:bodyPr/>
          <a:lstStyle/>
          <a:p>
            <a: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NGC6397 </a:t>
            </a: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II: pushing HST to the limits</a:t>
            </a:r>
            <a:endParaRPr lang="en-US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24544" y="2276872"/>
            <a:ext cx="3600400" cy="295577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Richer et al. </a:t>
            </a: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(2005) </a:t>
            </a: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observed NGC6397 with </a:t>
            </a:r>
            <a:r>
              <a:rPr lang="en-US" sz="2000" b="1" dirty="0">
                <a:solidFill>
                  <a:srgbClr val="FFFF00"/>
                </a:solidFill>
                <a:latin typeface="Comic Sans MS" pitchFamily="66" charset="0"/>
              </a:rPr>
              <a:t>126 orbits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Discoveries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End of WD </a:t>
            </a: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cooling sequence</a:t>
            </a:r>
            <a:endParaRPr lang="en-US" sz="2000" dirty="0">
              <a:solidFill>
                <a:srgbClr val="FFFF00"/>
              </a:solidFill>
              <a:latin typeface="Comic Sans MS" pitchFamily="66" charset="0"/>
            </a:endParaRP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Blue hook at </a:t>
            </a: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the WDCS bottom</a:t>
            </a: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!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End of MS?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Again:  limitations: field </a:t>
            </a: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stars and galaxies!</a:t>
            </a:r>
            <a:endParaRPr lang="en-US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89092" name="Picture 4" descr="aj266200f3_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7844" y="332655"/>
            <a:ext cx="5996156" cy="5946615"/>
          </a:xfrm>
          <a:prstGeom prst="rect">
            <a:avLst/>
          </a:prstGeom>
          <a:noFill/>
        </p:spPr>
      </p:pic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4225925" y="6135688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8077200" y="510540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7848600" y="129540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8153400" y="609600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89122" name="Rectangle 34"/>
          <p:cNvSpPr>
            <a:spLocks noChangeArrowheads="1"/>
          </p:cNvSpPr>
          <p:nvPr/>
        </p:nvSpPr>
        <p:spPr bwMode="auto">
          <a:xfrm>
            <a:off x="7696200" y="3581400"/>
            <a:ext cx="862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HBL?</a:t>
            </a:r>
            <a:endParaRPr lang="en-US"/>
          </a:p>
        </p:txBody>
      </p:sp>
      <p:sp>
        <p:nvSpPr>
          <p:cNvPr id="89123" name="Line 35"/>
          <p:cNvSpPr>
            <a:spLocks noChangeShapeType="1"/>
          </p:cNvSpPr>
          <p:nvPr/>
        </p:nvSpPr>
        <p:spPr bwMode="auto">
          <a:xfrm flipH="1">
            <a:off x="7315200" y="3962400"/>
            <a:ext cx="6096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9124" name="Rectangle 36"/>
          <p:cNvSpPr>
            <a:spLocks noChangeArrowheads="1"/>
          </p:cNvSpPr>
          <p:nvPr/>
        </p:nvSpPr>
        <p:spPr bwMode="auto">
          <a:xfrm>
            <a:off x="4572000" y="342900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FF"/>
                </a:solidFill>
              </a:rPr>
              <a:t>WDCS</a:t>
            </a:r>
            <a:endParaRPr lang="en-US"/>
          </a:p>
        </p:txBody>
      </p:sp>
      <p:sp>
        <p:nvSpPr>
          <p:cNvPr id="89125" name="Line 37"/>
          <p:cNvSpPr>
            <a:spLocks noChangeShapeType="1"/>
          </p:cNvSpPr>
          <p:nvPr/>
        </p:nvSpPr>
        <p:spPr bwMode="auto">
          <a:xfrm>
            <a:off x="5257800" y="3810000"/>
            <a:ext cx="178296" cy="69912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howa_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1325"/>
            <a:ext cx="5146675" cy="514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8755" name="Picture 3" descr="showb_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11325"/>
            <a:ext cx="5146675" cy="514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657600" cy="19050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arenR"/>
            </a:pPr>
            <a:endParaRPr lang="en-US" dirty="0" smtClean="0"/>
          </a:p>
        </p:txBody>
      </p:sp>
      <p:pic>
        <p:nvPicPr>
          <p:cNvPr id="7173" name="Picture 5" descr="e1_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0" y="868363"/>
            <a:ext cx="6635750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8758" name="Picture 6" descr="e2_h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0" y="868363"/>
            <a:ext cx="6635750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1141413" y="5830888"/>
            <a:ext cx="230187" cy="188912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6444208" y="260648"/>
            <a:ext cx="17235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PI-Rich, UCLA</a:t>
            </a:r>
            <a:endParaRPr lang="en-US" sz="1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4191000" y="164813"/>
            <a:ext cx="19175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3200" dirty="0">
                <a:solidFill>
                  <a:srgbClr val="00FF00"/>
                </a:solidFill>
              </a:rPr>
              <a:t>NGC6397</a:t>
            </a:r>
          </a:p>
        </p:txBody>
      </p:sp>
      <p:sp>
        <p:nvSpPr>
          <p:cNvPr id="458762" name="Rectangle 10"/>
          <p:cNvSpPr>
            <a:spLocks noChangeArrowheads="1"/>
          </p:cNvSpPr>
          <p:nvPr/>
        </p:nvSpPr>
        <p:spPr bwMode="auto">
          <a:xfrm>
            <a:off x="0" y="6400800"/>
            <a:ext cx="111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BLINK</a:t>
            </a:r>
            <a:endParaRPr lang="en-US"/>
          </a:p>
        </p:txBody>
      </p:sp>
      <p:sp>
        <p:nvSpPr>
          <p:cNvPr id="11" name="CasellaDiTesto 10"/>
          <p:cNvSpPr txBox="1"/>
          <p:nvPr/>
        </p:nvSpPr>
        <p:spPr>
          <a:xfrm>
            <a:off x="0" y="0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0" dirty="0" smtClean="0">
                <a:solidFill>
                  <a:srgbClr val="FFFF00"/>
                </a:solidFill>
              </a:rPr>
              <a:t>Proper motion cleaning,  5 years</a:t>
            </a:r>
          </a:p>
          <a:p>
            <a:r>
              <a:rPr lang="en-IE" b="0" dirty="0" smtClean="0">
                <a:solidFill>
                  <a:srgbClr val="FFFF00"/>
                </a:solidFill>
              </a:rPr>
              <a:t>baseline</a:t>
            </a:r>
            <a:endParaRPr lang="it-IT" b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2000" fill="hold"/>
                                        <p:tgtEl>
                                          <p:spTgt spid="45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5072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0" y="1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0" dirty="0" smtClean="0">
                <a:solidFill>
                  <a:srgbClr val="FFFF00"/>
                </a:solidFill>
                <a:latin typeface="Comic Sans MS" pitchFamily="66" charset="0"/>
              </a:rPr>
              <a:t>Pu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shing HST to the limits, sometimes you may get… surprises:</a:t>
            </a:r>
          </a:p>
          <a:p>
            <a:r>
              <a:rPr lang="en-IE" b="0" dirty="0" smtClean="0">
                <a:solidFill>
                  <a:srgbClr val="FF3399"/>
                </a:solidFill>
                <a:latin typeface="Comic Sans MS" pitchFamily="66" charset="0"/>
              </a:rPr>
              <a:t>The double peaked WD cooling sequence  in NGC 6791</a:t>
            </a:r>
            <a:endParaRPr lang="it-IT" b="0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95536" y="6453336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b="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Bedin</a:t>
            </a:r>
            <a:r>
              <a:rPr lang="en-IE" sz="1800" b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al. 2005, 2008a, 2008b</a:t>
            </a:r>
            <a:endParaRPr lang="it-IT" sz="1800" b="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n6397_motion_ric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653"/>
            <a:ext cx="6444208" cy="6400347"/>
          </a:xfrm>
          <a:prstGeom prst="rect">
            <a:avLst/>
          </a:prstGeom>
          <a:noFill/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-92075" y="65088"/>
            <a:ext cx="90348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NGC 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6397 III: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Richer’s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126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HST orbits, 398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bk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galaxies</a:t>
            </a:r>
            <a:endParaRPr lang="it-IT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4211638" y="6524625"/>
            <a:ext cx="20056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0" dirty="0" err="1">
                <a:solidFill>
                  <a:schemeClr val="tx1"/>
                </a:solidFill>
              </a:rPr>
              <a:t>Kalirai</a:t>
            </a:r>
            <a:r>
              <a:rPr lang="en-US" sz="1800" b="0" dirty="0">
                <a:solidFill>
                  <a:schemeClr val="tx1"/>
                </a:solidFill>
              </a:rPr>
              <a:t> et al. (2007)</a:t>
            </a:r>
            <a:endParaRPr lang="it-IT" sz="1800" b="0" dirty="0">
              <a:solidFill>
                <a:schemeClr val="tx1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6444208" y="116632"/>
            <a:ext cx="2699792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sz="24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250μas </a:t>
            </a:r>
            <a:r>
              <a:rPr lang="en-US" sz="2400" b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astrometric</a:t>
            </a:r>
            <a:endParaRPr lang="en-US" sz="2400" b="0" dirty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r>
              <a:rPr lang="en-US" sz="24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precision on </a:t>
            </a:r>
            <a:r>
              <a:rPr lang="en-US" sz="24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single  brightest galaxies;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</a:endParaRPr>
          </a:p>
          <a:p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10yr baseline,</a:t>
            </a:r>
          </a:p>
          <a:p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40μas/yr </a:t>
            </a:r>
            <a:r>
              <a:rPr lang="en-US" sz="2400" b="0" dirty="0" smtClean="0">
                <a:solidFill>
                  <a:srgbClr val="FFFF00"/>
                </a:solidFill>
                <a:latin typeface="Comic Sans MS" pitchFamily="66" charset="0"/>
              </a:rPr>
              <a:t>in absolute proper </a:t>
            </a:r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motion </a:t>
            </a:r>
            <a:r>
              <a:rPr lang="en-US" sz="2400" b="0" dirty="0" smtClean="0">
                <a:solidFill>
                  <a:srgbClr val="FFFF00"/>
                </a:solidFill>
                <a:latin typeface="Comic Sans MS" pitchFamily="66" charset="0"/>
              </a:rPr>
              <a:t> error!</a:t>
            </a:r>
          </a:p>
          <a:p>
            <a:endParaRPr lang="en-US" sz="2400" b="0" dirty="0" smtClean="0">
              <a:solidFill>
                <a:srgbClr val="00CC00"/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srgbClr val="FF3399"/>
                </a:solidFill>
                <a:latin typeface="Comic Sans MS" pitchFamily="66" charset="0"/>
              </a:rPr>
              <a:t>The “problem” with proper motions is that…they become better and better with time!</a:t>
            </a:r>
            <a:endParaRPr lang="it-IT" sz="2400" dirty="0">
              <a:solidFill>
                <a:srgbClr val="FF33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6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38575"/>
            <a:ext cx="31242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6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0425" y="1143000"/>
            <a:ext cx="482917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4211960" y="0"/>
            <a:ext cx="49320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3D 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absolute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motions: the orbits of NGC 6397</a:t>
            </a:r>
            <a:endParaRPr lang="it-IT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1981200" y="2566988"/>
            <a:ext cx="1230313" cy="396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NGC6397</a:t>
            </a:r>
            <a:endParaRPr lang="it-IT" sz="20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6679" name="Line 7"/>
          <p:cNvSpPr>
            <a:spLocks noChangeShapeType="1"/>
          </p:cNvSpPr>
          <p:nvPr/>
        </p:nvSpPr>
        <p:spPr bwMode="auto">
          <a:xfrm flipV="1">
            <a:off x="1828800" y="381000"/>
            <a:ext cx="1219200" cy="914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6680" name="Text Box 8"/>
          <p:cNvSpPr txBox="1">
            <a:spLocks noChangeArrowheads="1"/>
          </p:cNvSpPr>
          <p:nvPr/>
        </p:nvSpPr>
        <p:spPr bwMode="auto">
          <a:xfrm>
            <a:off x="2955925" y="138113"/>
            <a:ext cx="1144588" cy="581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itchFamily="18" charset="0"/>
              </a:rPr>
              <a:t>background</a:t>
            </a:r>
          </a:p>
          <a:p>
            <a:r>
              <a:rPr lang="en-US" sz="1600" dirty="0">
                <a:solidFill>
                  <a:srgbClr val="FF0000"/>
                </a:solidFill>
                <a:latin typeface="Times New Roman" pitchFamily="18" charset="0"/>
              </a:rPr>
              <a:t>galaxies</a:t>
            </a:r>
            <a:endParaRPr lang="it-IT" sz="16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6681" name="Line 9"/>
          <p:cNvSpPr>
            <a:spLocks noChangeShapeType="1"/>
          </p:cNvSpPr>
          <p:nvPr/>
        </p:nvSpPr>
        <p:spPr bwMode="auto">
          <a:xfrm flipV="1">
            <a:off x="2133600" y="1676400"/>
            <a:ext cx="533400" cy="76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6682" name="Text Box 10"/>
          <p:cNvSpPr txBox="1">
            <a:spLocks noChangeArrowheads="1"/>
          </p:cNvSpPr>
          <p:nvPr/>
        </p:nvSpPr>
        <p:spPr bwMode="auto">
          <a:xfrm>
            <a:off x="2727325" y="1433513"/>
            <a:ext cx="609600" cy="581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Times New Roman" pitchFamily="18" charset="0"/>
              </a:rPr>
              <a:t>field </a:t>
            </a:r>
          </a:p>
          <a:p>
            <a:r>
              <a:rPr lang="en-US" sz="1600">
                <a:solidFill>
                  <a:srgbClr val="FF0000"/>
                </a:solidFill>
                <a:latin typeface="Times New Roman" pitchFamily="18" charset="0"/>
              </a:rPr>
              <a:t>stars</a:t>
            </a:r>
            <a:endParaRPr lang="it-IT" sz="16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6683" name="Line 11"/>
          <p:cNvSpPr>
            <a:spLocks noChangeShapeType="1"/>
          </p:cNvSpPr>
          <p:nvPr/>
        </p:nvSpPr>
        <p:spPr bwMode="auto">
          <a:xfrm flipV="1">
            <a:off x="1524000" y="2819400"/>
            <a:ext cx="457200" cy="76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6684" name="Text Box 12"/>
          <p:cNvSpPr txBox="1">
            <a:spLocks noChangeArrowheads="1"/>
          </p:cNvSpPr>
          <p:nvPr/>
        </p:nvSpPr>
        <p:spPr bwMode="auto">
          <a:xfrm>
            <a:off x="5220072" y="6093296"/>
            <a:ext cx="1646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cluster orbit</a:t>
            </a:r>
            <a:endParaRPr lang="it-IT" sz="2400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56685" name="Text Box 13"/>
          <p:cNvSpPr txBox="1">
            <a:spLocks noChangeArrowheads="1"/>
          </p:cNvSpPr>
          <p:nvPr/>
        </p:nvSpPr>
        <p:spPr bwMode="auto">
          <a:xfrm>
            <a:off x="8149461" y="1524000"/>
            <a:ext cx="10310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d=2000pc</a:t>
            </a:r>
            <a:endParaRPr lang="it-IT" sz="1600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56686" name="Text Box 14"/>
          <p:cNvSpPr txBox="1">
            <a:spLocks noChangeArrowheads="1"/>
          </p:cNvSpPr>
          <p:nvPr/>
        </p:nvSpPr>
        <p:spPr bwMode="auto">
          <a:xfrm>
            <a:off x="8100392" y="3390900"/>
            <a:ext cx="1136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d=2200pc</a:t>
            </a:r>
            <a:endParaRPr lang="it-IT" sz="1800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56687" name="Text Box 15"/>
          <p:cNvSpPr txBox="1">
            <a:spLocks noChangeArrowheads="1"/>
          </p:cNvSpPr>
          <p:nvPr/>
        </p:nvSpPr>
        <p:spPr bwMode="auto">
          <a:xfrm>
            <a:off x="8115670" y="5219700"/>
            <a:ext cx="1136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d=2400pc</a:t>
            </a:r>
            <a:endParaRPr lang="it-IT" sz="1800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56688" name="Text Box 16"/>
          <p:cNvSpPr txBox="1">
            <a:spLocks noChangeArrowheads="1"/>
          </p:cNvSpPr>
          <p:nvPr/>
        </p:nvSpPr>
        <p:spPr bwMode="auto">
          <a:xfrm>
            <a:off x="0" y="0"/>
            <a:ext cx="2079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Times New Roman" pitchFamily="18" charset="0"/>
              </a:rPr>
              <a:t>proper motion</a:t>
            </a:r>
            <a:endParaRPr lang="it-IT" sz="2400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sp>
        <p:nvSpPr>
          <p:cNvPr id="156689" name="Text Box 17"/>
          <p:cNvSpPr txBox="1">
            <a:spLocks noChangeArrowheads="1"/>
          </p:cNvSpPr>
          <p:nvPr/>
        </p:nvSpPr>
        <p:spPr bwMode="auto">
          <a:xfrm>
            <a:off x="539552" y="6165304"/>
            <a:ext cx="2053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Times New Roman" pitchFamily="18" charset="0"/>
              </a:rPr>
              <a:t>radial velocity</a:t>
            </a:r>
            <a:endParaRPr lang="it-IT" sz="2400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sp>
        <p:nvSpPr>
          <p:cNvPr id="156690" name="Text Box 18"/>
          <p:cNvSpPr txBox="1">
            <a:spLocks noChangeArrowheads="1"/>
          </p:cNvSpPr>
          <p:nvPr/>
        </p:nvSpPr>
        <p:spPr bwMode="auto">
          <a:xfrm>
            <a:off x="3733800" y="64912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it-IT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56691" name="Text Box 19"/>
          <p:cNvSpPr txBox="1">
            <a:spLocks noChangeArrowheads="1"/>
          </p:cNvSpPr>
          <p:nvPr/>
        </p:nvSpPr>
        <p:spPr bwMode="auto">
          <a:xfrm>
            <a:off x="3995936" y="6488668"/>
            <a:ext cx="35480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ahoma" pitchFamily="34" charset="0"/>
              </a:rPr>
              <a:t>Milone</a:t>
            </a:r>
            <a:r>
              <a:rPr lang="en-US" sz="18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ahoma" pitchFamily="34" charset="0"/>
              </a:rPr>
              <a:t> et al. 2006, A&amp;A 460, L27</a:t>
            </a:r>
            <a:endParaRPr lang="it-IT" sz="1800" b="0" dirty="0">
              <a:solidFill>
                <a:schemeClr val="accent1">
                  <a:lumMod val="20000"/>
                  <a:lumOff val="8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6477000" y="0"/>
            <a:ext cx="179087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SzPct val="125000"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Field stars</a:t>
            </a:r>
          </a:p>
          <a:p>
            <a:pPr>
              <a:buSzPct val="125000"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may be as </a:t>
            </a:r>
          </a:p>
          <a:p>
            <a:pPr>
              <a:buSzPct val="125000"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useful as</a:t>
            </a:r>
          </a:p>
          <a:p>
            <a:pPr>
              <a:buSzPct val="125000"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cluster </a:t>
            </a:r>
          </a:p>
          <a:p>
            <a:pPr>
              <a:buSzPct val="125000"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stars!!!!</a:t>
            </a:r>
            <a:endParaRPr lang="it-IT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8069" name="Picture 5" descr="C:\Documents and Settings\rolly\My Documents\My Presentations\bul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419850" cy="6858000"/>
          </a:xfrm>
          <a:prstGeom prst="rect">
            <a:avLst/>
          </a:prstGeom>
          <a:noFill/>
        </p:spPr>
      </p:pic>
      <p:pic>
        <p:nvPicPr>
          <p:cNvPr id="6" name="Picture 4" descr="C:\Documents and Settings\rolly\My Documents\My Presentations\e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581128"/>
            <a:ext cx="2284056" cy="1440160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6516216" y="2276872"/>
            <a:ext cx="25557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FF00"/>
                </a:solidFill>
              </a:rPr>
              <a:t>Measurement of the Galactic constant: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0" y="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it-IT" sz="1400" b="0" dirty="0" err="1" smtClean="0">
                <a:solidFill>
                  <a:schemeClr val="tx2"/>
                </a:solidFill>
              </a:rPr>
              <a:t>Bedin</a:t>
            </a:r>
            <a:r>
              <a:rPr lang="it-IT" sz="1400" b="0" dirty="0">
                <a:solidFill>
                  <a:schemeClr val="tx2"/>
                </a:solidFill>
              </a:rPr>
              <a:t>, </a:t>
            </a:r>
            <a:r>
              <a:rPr lang="it-IT" sz="1400" b="0" dirty="0" err="1">
                <a:solidFill>
                  <a:schemeClr val="tx2"/>
                </a:solidFill>
              </a:rPr>
              <a:t>Piotto</a:t>
            </a:r>
            <a:r>
              <a:rPr lang="it-IT" sz="1400" b="0" dirty="0">
                <a:solidFill>
                  <a:schemeClr val="tx2"/>
                </a:solidFill>
              </a:rPr>
              <a:t>, King, Anderson 2003, AJ, </a:t>
            </a:r>
            <a:r>
              <a:rPr lang="en-US" sz="1400" b="0" dirty="0">
                <a:solidFill>
                  <a:schemeClr val="tx2"/>
                </a:solidFill>
              </a:rPr>
              <a:t>126, </a:t>
            </a:r>
            <a:r>
              <a:rPr lang="en-US" sz="1400" b="0" dirty="0" smtClean="0">
                <a:solidFill>
                  <a:schemeClr val="tx2"/>
                </a:solidFill>
              </a:rPr>
              <a:t>247</a:t>
            </a:r>
            <a:endParaRPr lang="it-IT" sz="1400" b="0" dirty="0">
              <a:solidFill>
                <a:schemeClr val="tx2"/>
              </a:solidFill>
            </a:endParaRPr>
          </a:p>
        </p:txBody>
      </p:sp>
      <p:pic>
        <p:nvPicPr>
          <p:cNvPr id="10" name="Picture 3" descr="ngc6397kingC"/>
          <p:cNvPicPr>
            <a:picLocks noChangeAspect="1" noChangeArrowheads="1"/>
          </p:cNvPicPr>
          <p:nvPr/>
        </p:nvPicPr>
        <p:blipFill>
          <a:blip r:embed="rId4" cstate="print"/>
          <a:srcRect l="36066" t="36443"/>
          <a:stretch>
            <a:fillRect/>
          </a:stretch>
        </p:blipFill>
        <p:spPr bwMode="auto">
          <a:xfrm>
            <a:off x="3851920" y="1"/>
            <a:ext cx="2547765" cy="2348880"/>
          </a:xfrm>
          <a:prstGeom prst="rect">
            <a:avLst/>
          </a:prstGeom>
          <a:noFill/>
        </p:spPr>
      </p:pic>
      <p:cxnSp>
        <p:nvCxnSpPr>
          <p:cNvPr id="14" name="Connettore 2 13"/>
          <p:cNvCxnSpPr/>
          <p:nvPr/>
        </p:nvCxnSpPr>
        <p:spPr bwMode="auto">
          <a:xfrm rot="16200000" flipV="1">
            <a:off x="4319972" y="2456892"/>
            <a:ext cx="1368152" cy="576064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Connettore 2 15"/>
          <p:cNvCxnSpPr/>
          <p:nvPr/>
        </p:nvCxnSpPr>
        <p:spPr bwMode="auto">
          <a:xfrm flipV="1">
            <a:off x="3419872" y="1844824"/>
            <a:ext cx="2088232" cy="1008112"/>
          </a:xfrm>
          <a:prstGeom prst="straightConnector1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CasellaDiTesto 17"/>
          <p:cNvSpPr txBox="1"/>
          <p:nvPr/>
        </p:nvSpPr>
        <p:spPr>
          <a:xfrm>
            <a:off x="6415392" y="3717032"/>
            <a:ext cx="26180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</a:rPr>
              <a:t>(A-B)</a:t>
            </a:r>
            <a:r>
              <a:rPr lang="en-IE" sz="2400" baseline="-25000" dirty="0" err="1" smtClean="0">
                <a:solidFill>
                  <a:srgbClr val="FF0000"/>
                </a:solidFill>
              </a:rPr>
              <a:t>Oort</a:t>
            </a:r>
            <a:r>
              <a:rPr lang="en-IE" sz="2400" dirty="0" smtClean="0">
                <a:solidFill>
                  <a:srgbClr val="FF0000"/>
                </a:solidFill>
              </a:rPr>
              <a:t>=</a:t>
            </a:r>
            <a:r>
              <a:rPr lang="el-GR" sz="2400" dirty="0" smtClean="0">
                <a:solidFill>
                  <a:srgbClr val="FF0000"/>
                </a:solidFill>
              </a:rPr>
              <a:t>Θ</a:t>
            </a:r>
            <a:r>
              <a:rPr lang="en-IE" sz="2400" baseline="-25000" dirty="0" smtClean="0">
                <a:solidFill>
                  <a:srgbClr val="FF0000"/>
                </a:solidFill>
              </a:rPr>
              <a:t>0</a:t>
            </a:r>
            <a:r>
              <a:rPr lang="en-IE" sz="2400" dirty="0" smtClean="0">
                <a:solidFill>
                  <a:srgbClr val="FF0000"/>
                </a:solidFill>
              </a:rPr>
              <a:t>/R</a:t>
            </a:r>
            <a:r>
              <a:rPr lang="en-IE" sz="2400" baseline="-25000" dirty="0" smtClean="0">
                <a:solidFill>
                  <a:srgbClr val="FF0000"/>
                </a:solidFill>
              </a:rPr>
              <a:t>0</a:t>
            </a:r>
            <a:r>
              <a:rPr lang="en-IE" sz="2400" dirty="0" smtClean="0">
                <a:solidFill>
                  <a:srgbClr val="FF0000"/>
                </a:solidFill>
              </a:rPr>
              <a:t>=</a:t>
            </a:r>
          </a:p>
          <a:p>
            <a:r>
              <a:rPr lang="en-IE" sz="2400" dirty="0" smtClean="0">
                <a:solidFill>
                  <a:srgbClr val="FF0000"/>
                </a:solidFill>
              </a:rPr>
              <a:t>27.6±1.7 km/s/</a:t>
            </a:r>
            <a:r>
              <a:rPr lang="en-IE" sz="2400" dirty="0" err="1" smtClean="0">
                <a:solidFill>
                  <a:srgbClr val="FF0000"/>
                </a:solidFill>
              </a:rPr>
              <a:t>Kpc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pj317177f8_h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980728"/>
            <a:ext cx="5264007" cy="511256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475656" y="0"/>
            <a:ext cx="6601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0" dirty="0" smtClean="0">
                <a:latin typeface="Comic Sans MS" pitchFamily="66" charset="0"/>
              </a:rPr>
              <a:t>Geometrical distance of </a:t>
            </a:r>
            <a:r>
              <a:rPr lang="el-GR" sz="3600" b="0" dirty="0" smtClean="0">
                <a:latin typeface="Comic Sans MS" pitchFamily="66" charset="0"/>
              </a:rPr>
              <a:t>ω</a:t>
            </a:r>
            <a:r>
              <a:rPr lang="en-IE" sz="3600" b="0" dirty="0" err="1" smtClean="0">
                <a:latin typeface="Comic Sans MS" pitchFamily="66" charset="0"/>
              </a:rPr>
              <a:t>Cen</a:t>
            </a:r>
            <a:endParaRPr lang="it-IT" sz="3600" b="0" dirty="0">
              <a:latin typeface="Comic Sans MS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220072" y="692696"/>
            <a:ext cx="3923928" cy="8207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2-dimensional proper motion dispersion:</a:t>
            </a:r>
          </a:p>
          <a:p>
            <a:endParaRPr lang="en-IE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l-GR" b="0" dirty="0" smtClean="0">
                <a:solidFill>
                  <a:srgbClr val="FFFF00"/>
                </a:solidFill>
                <a:latin typeface="Comic Sans MS" pitchFamily="66" charset="0"/>
              </a:rPr>
              <a:t>σ</a:t>
            </a:r>
            <a:r>
              <a:rPr lang="en-IE" b="0" baseline="-25000" dirty="0" smtClean="0">
                <a:solidFill>
                  <a:srgbClr val="FFFF00"/>
                </a:solidFill>
                <a:latin typeface="Comic Sans MS" pitchFamily="66" charset="0"/>
              </a:rPr>
              <a:t>x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 = 833 ± 59 µas/yr </a:t>
            </a:r>
          </a:p>
          <a:p>
            <a:r>
              <a:rPr lang="el-GR" b="0" dirty="0" smtClean="0">
                <a:solidFill>
                  <a:srgbClr val="FFFF00"/>
                </a:solidFill>
                <a:latin typeface="Comic Sans MS" pitchFamily="66" charset="0"/>
              </a:rPr>
              <a:t>σ</a:t>
            </a:r>
            <a:r>
              <a:rPr lang="en-IE" b="0" baseline="-25000" dirty="0" smtClean="0">
                <a:solidFill>
                  <a:srgbClr val="FFFF00"/>
                </a:solidFill>
                <a:latin typeface="Comic Sans MS" pitchFamily="66" charset="0"/>
              </a:rPr>
              <a:t>y</a:t>
            </a:r>
            <a:r>
              <a:rPr lang="el-GR" b="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= 835 ± 71  µas/yr</a:t>
            </a:r>
          </a:p>
          <a:p>
            <a:endParaRPr lang="en-IE" b="0" dirty="0" smtClean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r>
              <a:rPr lang="en-IE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Comparing proper motion dispersion (an angular) quantity with the radial velocity dispersion (a linear quantity), we get the </a:t>
            </a:r>
            <a:r>
              <a:rPr lang="en-I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distance: </a:t>
            </a:r>
          </a:p>
          <a:p>
            <a:r>
              <a:rPr lang="en-I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D = 4.70 ± 0.06 </a:t>
            </a:r>
            <a:r>
              <a:rPr lang="en-IE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kpc</a:t>
            </a:r>
            <a:r>
              <a:rPr lang="en-I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</a:p>
          <a:p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536" y="6093296"/>
            <a:ext cx="389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Anderson and van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der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Marel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(2010)</a:t>
            </a:r>
          </a:p>
          <a:p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Van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der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Marel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and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Andersono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(2010) </a:t>
            </a:r>
            <a:endParaRPr lang="it-IT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pj317177f8_h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980728"/>
            <a:ext cx="5264007" cy="511256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475656" y="0"/>
            <a:ext cx="6601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0" dirty="0" smtClean="0">
                <a:latin typeface="Comic Sans MS" pitchFamily="66" charset="0"/>
              </a:rPr>
              <a:t>Geometrical distance of </a:t>
            </a:r>
            <a:r>
              <a:rPr lang="el-GR" sz="3600" b="0" dirty="0" smtClean="0">
                <a:latin typeface="Comic Sans MS" pitchFamily="66" charset="0"/>
              </a:rPr>
              <a:t>ω</a:t>
            </a:r>
            <a:r>
              <a:rPr lang="en-IE" sz="3600" b="0" dirty="0" err="1" smtClean="0">
                <a:latin typeface="Comic Sans MS" pitchFamily="66" charset="0"/>
              </a:rPr>
              <a:t>Cen</a:t>
            </a:r>
            <a:endParaRPr lang="it-IT" sz="3600" b="0" dirty="0">
              <a:latin typeface="Comic Sans MS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220072" y="692696"/>
            <a:ext cx="3923928" cy="82071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2-dimensional proper motion dispersion:</a:t>
            </a:r>
          </a:p>
          <a:p>
            <a:endParaRPr lang="en-IE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l-GR" b="0" dirty="0" smtClean="0">
                <a:solidFill>
                  <a:srgbClr val="FFFF00"/>
                </a:solidFill>
                <a:latin typeface="Comic Sans MS" pitchFamily="66" charset="0"/>
              </a:rPr>
              <a:t>σ</a:t>
            </a:r>
            <a:r>
              <a:rPr lang="en-IE" b="0" baseline="-25000" dirty="0" smtClean="0">
                <a:solidFill>
                  <a:srgbClr val="FFFF00"/>
                </a:solidFill>
                <a:latin typeface="Comic Sans MS" pitchFamily="66" charset="0"/>
              </a:rPr>
              <a:t>x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 = 833 ± 59 µas/yr </a:t>
            </a:r>
          </a:p>
          <a:p>
            <a:r>
              <a:rPr lang="el-GR" b="0" dirty="0" smtClean="0">
                <a:solidFill>
                  <a:srgbClr val="FFFF00"/>
                </a:solidFill>
                <a:latin typeface="Comic Sans MS" pitchFamily="66" charset="0"/>
              </a:rPr>
              <a:t>σ</a:t>
            </a:r>
            <a:r>
              <a:rPr lang="en-IE" b="0" baseline="-25000" dirty="0" smtClean="0">
                <a:solidFill>
                  <a:srgbClr val="FFFF00"/>
                </a:solidFill>
                <a:latin typeface="Comic Sans MS" pitchFamily="66" charset="0"/>
              </a:rPr>
              <a:t>y</a:t>
            </a:r>
            <a:r>
              <a:rPr lang="el-GR" b="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= 835 ± 71  µas/yr</a:t>
            </a:r>
          </a:p>
          <a:p>
            <a:r>
              <a:rPr lang="en-IE" sz="2000" b="0" smtClean="0">
                <a:solidFill>
                  <a:srgbClr val="F8F8F8"/>
                </a:solidFill>
                <a:latin typeface="Comic Sans MS" pitchFamily="66" charset="0"/>
              </a:rPr>
              <a:t>4 year </a:t>
            </a:r>
            <a:r>
              <a:rPr lang="en-IE" sz="2000" b="0" dirty="0" smtClean="0">
                <a:solidFill>
                  <a:srgbClr val="F8F8F8"/>
                </a:solidFill>
                <a:latin typeface="Comic Sans MS" pitchFamily="66" charset="0"/>
              </a:rPr>
              <a:t>time baseline</a:t>
            </a:r>
          </a:p>
          <a:p>
            <a:r>
              <a:rPr lang="en-IE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Comparing proper motion dispersion (an angular) quantity with the radial velocity dispersion (a linear quantity), we get the </a:t>
            </a:r>
            <a:r>
              <a:rPr lang="en-I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distance: </a:t>
            </a:r>
          </a:p>
          <a:p>
            <a:r>
              <a:rPr lang="en-I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D = 4.70 ± 0.06 </a:t>
            </a:r>
            <a:r>
              <a:rPr lang="en-IE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kpc</a:t>
            </a:r>
            <a:r>
              <a:rPr lang="en-I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</a:p>
          <a:p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536" y="6093296"/>
            <a:ext cx="389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Anderson and van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der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Marel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(2010)</a:t>
            </a:r>
          </a:p>
          <a:p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Van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der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Marel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and </a:t>
            </a:r>
            <a:r>
              <a:rPr lang="en-IE" sz="1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Andersono</a:t>
            </a:r>
            <a:r>
              <a:rPr lang="en-IE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(2010) </a:t>
            </a:r>
            <a:endParaRPr lang="it-IT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Connettore 2 6"/>
          <p:cNvCxnSpPr/>
          <p:nvPr/>
        </p:nvCxnSpPr>
        <p:spPr bwMode="auto">
          <a:xfrm rot="21600000" flipH="1">
            <a:off x="1187624" y="1700808"/>
            <a:ext cx="1116000" cy="111600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9" name="CasellaDiTesto 8"/>
          <p:cNvSpPr txBox="1"/>
          <p:nvPr/>
        </p:nvSpPr>
        <p:spPr>
          <a:xfrm rot="-2700000">
            <a:off x="1045081" y="2206226"/>
            <a:ext cx="1604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100" b="0" dirty="0" smtClean="0"/>
              <a:t>Proper motion dispersion</a:t>
            </a:r>
            <a:endParaRPr lang="it-IT" sz="1100" b="0" dirty="0"/>
          </a:p>
        </p:txBody>
      </p:sp>
      <p:cxnSp>
        <p:nvCxnSpPr>
          <p:cNvPr id="11" name="Connettore 2 10"/>
          <p:cNvCxnSpPr/>
          <p:nvPr/>
        </p:nvCxnSpPr>
        <p:spPr bwMode="auto">
          <a:xfrm rot="16200000" flipH="1">
            <a:off x="1979712" y="1268759"/>
            <a:ext cx="288032" cy="288032"/>
          </a:xfrm>
          <a:prstGeom prst="straightConnector1">
            <a:avLst/>
          </a:prstGeom>
          <a:noFill/>
          <a:ln w="1905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5" name="CasellaDiTesto 14"/>
          <p:cNvSpPr txBox="1"/>
          <p:nvPr/>
        </p:nvSpPr>
        <p:spPr>
          <a:xfrm rot="2700000">
            <a:off x="2074272" y="1022836"/>
            <a:ext cx="4700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1100" b="0" dirty="0" smtClean="0"/>
              <a:t>p.m. </a:t>
            </a:r>
          </a:p>
          <a:p>
            <a:pPr algn="ctr"/>
            <a:r>
              <a:rPr lang="en-IE" sz="1100" b="0" dirty="0" smtClean="0"/>
              <a:t>error</a:t>
            </a:r>
            <a:endParaRPr lang="it-IT" sz="1100" b="0" dirty="0"/>
          </a:p>
        </p:txBody>
      </p:sp>
      <p:sp>
        <p:nvSpPr>
          <p:cNvPr id="16" name="Ovale 15"/>
          <p:cNvSpPr/>
          <p:nvPr/>
        </p:nvSpPr>
        <p:spPr bwMode="auto">
          <a:xfrm>
            <a:off x="7308304" y="2204864"/>
            <a:ext cx="914400" cy="914400"/>
          </a:xfrm>
          <a:prstGeom prst="ellipse">
            <a:avLst/>
          </a:prstGeom>
          <a:noFill/>
          <a:ln w="412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Ovale 16"/>
          <p:cNvSpPr/>
          <p:nvPr/>
        </p:nvSpPr>
        <p:spPr bwMode="auto">
          <a:xfrm>
            <a:off x="7164288" y="2204864"/>
            <a:ext cx="914400" cy="914400"/>
          </a:xfrm>
          <a:prstGeom prst="ellipse">
            <a:avLst/>
          </a:prstGeom>
          <a:noFill/>
          <a:ln w="412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Ovale 17"/>
          <p:cNvSpPr/>
          <p:nvPr/>
        </p:nvSpPr>
        <p:spPr bwMode="auto">
          <a:xfrm>
            <a:off x="7380312" y="2420888"/>
            <a:ext cx="914400" cy="914400"/>
          </a:xfrm>
          <a:prstGeom prst="ellipse">
            <a:avLst/>
          </a:prstGeom>
          <a:noFill/>
          <a:ln w="412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Ovale 18"/>
          <p:cNvSpPr/>
          <p:nvPr/>
        </p:nvSpPr>
        <p:spPr bwMode="auto">
          <a:xfrm>
            <a:off x="7380312" y="2996952"/>
            <a:ext cx="914400" cy="914400"/>
          </a:xfrm>
          <a:prstGeom prst="ellipse">
            <a:avLst/>
          </a:prstGeom>
          <a:noFill/>
          <a:ln w="412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Ovale 19"/>
          <p:cNvSpPr/>
          <p:nvPr/>
        </p:nvSpPr>
        <p:spPr bwMode="auto">
          <a:xfrm>
            <a:off x="539552" y="332657"/>
            <a:ext cx="216024" cy="735747"/>
          </a:xfrm>
          <a:prstGeom prst="ellipse">
            <a:avLst/>
          </a:prstGeom>
          <a:noFill/>
          <a:ln w="412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Ovale 20"/>
          <p:cNvSpPr/>
          <p:nvPr/>
        </p:nvSpPr>
        <p:spPr bwMode="auto">
          <a:xfrm rot="1980000">
            <a:off x="395536" y="548681"/>
            <a:ext cx="914400" cy="259530"/>
          </a:xfrm>
          <a:prstGeom prst="ellipse">
            <a:avLst/>
          </a:prstGeom>
          <a:noFill/>
          <a:ln w="412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Ovale 21"/>
          <p:cNvSpPr>
            <a:spLocks/>
          </p:cNvSpPr>
          <p:nvPr/>
        </p:nvSpPr>
        <p:spPr bwMode="auto">
          <a:xfrm rot="-5400000">
            <a:off x="7578472" y="1250832"/>
            <a:ext cx="576000" cy="1908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Ovale 23"/>
          <p:cNvSpPr>
            <a:spLocks/>
          </p:cNvSpPr>
          <p:nvPr/>
        </p:nvSpPr>
        <p:spPr bwMode="auto">
          <a:xfrm rot="-5400000">
            <a:off x="6660032" y="4410000"/>
            <a:ext cx="648000" cy="42480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Ovale 24"/>
          <p:cNvSpPr>
            <a:spLocks/>
          </p:cNvSpPr>
          <p:nvPr/>
        </p:nvSpPr>
        <p:spPr bwMode="auto">
          <a:xfrm rot="-5400000">
            <a:off x="7614264" y="1682880"/>
            <a:ext cx="576000" cy="1908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3491880" y="-459432"/>
            <a:ext cx="5652120" cy="712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en-IE" b="0" dirty="0">
              <a:solidFill>
                <a:schemeClr val="accent1">
                  <a:lumMod val="40000"/>
                  <a:lumOff val="6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IE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High precision astrometry means high precision PSFs and therefore: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IE" sz="3200" b="0" u="sng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r>
              <a:rPr lang="en-IE" sz="3200" b="0" u="sng" dirty="0" smtClean="0">
                <a:solidFill>
                  <a:srgbClr val="FF0000"/>
                </a:solidFill>
                <a:latin typeface="Comic Sans MS" pitchFamily="66" charset="0"/>
              </a:rPr>
              <a:t>igh precision photometry</a:t>
            </a:r>
            <a:endParaRPr lang="en-IE" u="sng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IE" dirty="0" smtClean="0">
                <a:solidFill>
                  <a:srgbClr val="FFFF00"/>
                </a:solidFill>
                <a:latin typeface="Comic Sans MS" pitchFamily="66" charset="0"/>
              </a:rPr>
              <a:t>First photometric survey</a:t>
            </a:r>
            <a:endParaRPr lang="it-IT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it-IT" dirty="0" smtClean="0">
                <a:solidFill>
                  <a:srgbClr val="FFFF00"/>
                </a:solidFill>
                <a:latin typeface="Comic Sans MS" pitchFamily="66" charset="0"/>
              </a:rPr>
              <a:t>HST </a:t>
            </a:r>
            <a:r>
              <a:rPr lang="it-IT" dirty="0">
                <a:solidFill>
                  <a:srgbClr val="FFFF00"/>
                </a:solidFill>
                <a:latin typeface="Comic Sans MS" pitchFamily="66" charset="0"/>
              </a:rPr>
              <a:t>SNAPSHOT </a:t>
            </a:r>
            <a:r>
              <a:rPr lang="it-IT" dirty="0" smtClean="0">
                <a:solidFill>
                  <a:srgbClr val="FFFF00"/>
                </a:solidFill>
                <a:latin typeface="Comic Sans MS" pitchFamily="66" charset="0"/>
              </a:rPr>
              <a:t>PROJECT:</a:t>
            </a:r>
            <a:endParaRPr lang="it-IT" sz="2000" b="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it-IT" sz="2000" dirty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it-IT" sz="2000" dirty="0" err="1">
                <a:solidFill>
                  <a:schemeClr val="bg1"/>
                </a:solidFill>
                <a:latin typeface="Comic Sans MS" pitchFamily="66" charset="0"/>
              </a:rPr>
              <a:t>Piotto</a:t>
            </a:r>
            <a:r>
              <a:rPr lang="it-IT" sz="20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it-IT" sz="2000" dirty="0" err="1">
                <a:solidFill>
                  <a:schemeClr val="bg1"/>
                </a:solidFill>
                <a:latin typeface="Comic Sans MS" pitchFamily="66" charset="0"/>
              </a:rPr>
              <a:t>et</a:t>
            </a:r>
            <a:r>
              <a:rPr lang="it-IT" sz="2000" dirty="0">
                <a:solidFill>
                  <a:schemeClr val="bg1"/>
                </a:solidFill>
                <a:latin typeface="Comic Sans MS" pitchFamily="66" charset="0"/>
              </a:rPr>
              <a:t> al. 2002, </a:t>
            </a:r>
            <a:r>
              <a:rPr lang="it-IT" sz="2000" dirty="0" err="1">
                <a:solidFill>
                  <a:schemeClr val="bg1"/>
                </a:solidFill>
                <a:latin typeface="Comic Sans MS" pitchFamily="66" charset="0"/>
              </a:rPr>
              <a:t>A&amp;A</a:t>
            </a:r>
            <a:r>
              <a:rPr lang="it-IT" sz="2000" dirty="0">
                <a:solidFill>
                  <a:schemeClr val="bg1"/>
                </a:solidFill>
                <a:latin typeface="Comic Sans MS" pitchFamily="66" charset="0"/>
              </a:rPr>
              <a:t>, 391,945)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it-IT" sz="2000" b="0" dirty="0" smtClean="0">
                <a:solidFill>
                  <a:srgbClr val="00FF00"/>
                </a:solidFill>
                <a:latin typeface="Comic Sans MS" pitchFamily="66" charset="0"/>
              </a:rPr>
              <a:t>74 GC </a:t>
            </a:r>
            <a:r>
              <a:rPr lang="it-IT" sz="2000" b="0" dirty="0" err="1" smtClean="0">
                <a:solidFill>
                  <a:srgbClr val="00FF00"/>
                </a:solidFill>
                <a:latin typeface="Comic Sans MS" pitchFamily="66" charset="0"/>
              </a:rPr>
              <a:t>cores</a:t>
            </a:r>
            <a:r>
              <a:rPr lang="it-IT" sz="2000" b="0" dirty="0" smtClean="0">
                <a:solidFill>
                  <a:srgbClr val="00FF00"/>
                </a:solidFill>
                <a:latin typeface="Comic Sans MS" pitchFamily="66" charset="0"/>
              </a:rPr>
              <a:t> </a:t>
            </a:r>
            <a:r>
              <a:rPr lang="it-IT" sz="2000" b="0" dirty="0" err="1" smtClean="0">
                <a:solidFill>
                  <a:srgbClr val="00FF00"/>
                </a:solidFill>
                <a:latin typeface="Comic Sans MS" pitchFamily="66" charset="0"/>
              </a:rPr>
              <a:t>observed</a:t>
            </a:r>
            <a:r>
              <a:rPr lang="it-IT" sz="2000" b="0" dirty="0" smtClean="0">
                <a:solidFill>
                  <a:srgbClr val="00FF00"/>
                </a:solidFill>
                <a:latin typeface="Comic Sans MS" pitchFamily="66" charset="0"/>
              </a:rPr>
              <a:t> </a:t>
            </a:r>
            <a:r>
              <a:rPr lang="it-IT" sz="2000" b="0" dirty="0" err="1" smtClean="0">
                <a:solidFill>
                  <a:srgbClr val="00FF00"/>
                </a:solidFill>
                <a:latin typeface="Comic Sans MS" pitchFamily="66" charset="0"/>
              </a:rPr>
              <a:t>with</a:t>
            </a:r>
            <a:r>
              <a:rPr lang="it-IT" sz="2000" b="0" dirty="0" smtClean="0">
                <a:solidFill>
                  <a:srgbClr val="00FF00"/>
                </a:solidFill>
                <a:latin typeface="Comic Sans MS" pitchFamily="66" charset="0"/>
              </a:rPr>
              <a:t> the WFPC2 in   the F439W and F555W band [</a:t>
            </a:r>
            <a:r>
              <a:rPr lang="it-IT" sz="2000" b="0" dirty="0" err="1" smtClean="0">
                <a:solidFill>
                  <a:srgbClr val="00FF00"/>
                </a:solidFill>
                <a:latin typeface="Comic Sans MS" pitchFamily="66" charset="0"/>
              </a:rPr>
              <a:t>all</a:t>
            </a:r>
            <a:r>
              <a:rPr lang="it-IT" sz="2000" b="0" dirty="0" smtClean="0">
                <a:solidFill>
                  <a:srgbClr val="00FF00"/>
                </a:solidFill>
                <a:latin typeface="Comic Sans MS" pitchFamily="66" charset="0"/>
              </a:rPr>
              <a:t> </a:t>
            </a:r>
            <a:r>
              <a:rPr lang="it-IT" sz="2000" b="0" dirty="0" err="1" smtClean="0">
                <a:solidFill>
                  <a:srgbClr val="00FF00"/>
                </a:solidFill>
                <a:latin typeface="Comic Sans MS" pitchFamily="66" charset="0"/>
              </a:rPr>
              <a:t>clusters</a:t>
            </a:r>
            <a:r>
              <a:rPr lang="it-IT" sz="2000" b="0" dirty="0" smtClean="0">
                <a:solidFill>
                  <a:srgbClr val="00FF00"/>
                </a:solidFill>
                <a:latin typeface="Comic Sans MS" pitchFamily="66" charset="0"/>
              </a:rPr>
              <a:t> </a:t>
            </a:r>
            <a:r>
              <a:rPr lang="it-IT" sz="2000" b="0" dirty="0" err="1" smtClean="0">
                <a:solidFill>
                  <a:srgbClr val="00FF00"/>
                </a:solidFill>
                <a:latin typeface="Comic Sans MS" pitchFamily="66" charset="0"/>
              </a:rPr>
              <a:t>with</a:t>
            </a:r>
            <a:r>
              <a:rPr lang="it-IT" sz="2000" b="0" dirty="0" smtClean="0">
                <a:solidFill>
                  <a:srgbClr val="00FF00"/>
                </a:solidFill>
                <a:latin typeface="Comic Sans MS" pitchFamily="66" charset="0"/>
              </a:rPr>
              <a:t> (m-M)B&lt;18];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IE" sz="2000" b="0" dirty="0" smtClean="0">
                <a:solidFill>
                  <a:srgbClr val="00FF00"/>
                </a:solidFill>
                <a:latin typeface="Comic Sans MS" pitchFamily="66" charset="0"/>
              </a:rPr>
              <a:t>More than 150 papers based on this data base;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IE" sz="2000" b="0" dirty="0" smtClean="0">
                <a:solidFill>
                  <a:srgbClr val="00FF00"/>
                </a:solidFill>
                <a:latin typeface="Comic Sans MS" pitchFamily="66" charset="0"/>
              </a:rPr>
              <a:t>1</a:t>
            </a:r>
            <a:r>
              <a:rPr lang="en-IE" sz="2000" b="0" baseline="30000" dirty="0" smtClean="0">
                <a:solidFill>
                  <a:srgbClr val="00FF00"/>
                </a:solidFill>
                <a:latin typeface="Comic Sans MS" pitchFamily="66" charset="0"/>
              </a:rPr>
              <a:t>st</a:t>
            </a:r>
            <a:r>
              <a:rPr lang="en-IE" sz="2000" b="0" dirty="0" smtClean="0">
                <a:solidFill>
                  <a:srgbClr val="00FF00"/>
                </a:solidFill>
                <a:latin typeface="Comic Sans MS" pitchFamily="66" charset="0"/>
              </a:rPr>
              <a:t> epoch for proper motion measurements;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IE" sz="2000" b="0" dirty="0" smtClean="0">
                <a:solidFill>
                  <a:srgbClr val="00FF00"/>
                </a:solidFill>
                <a:latin typeface="Comic Sans MS" pitchFamily="66" charset="0"/>
              </a:rPr>
              <a:t>Data available on: http://dipastro.pd.astro.it/globulars/databases/snapshot/snapshot.html</a:t>
            </a:r>
            <a:endParaRPr lang="it-IT" sz="2000" b="0" dirty="0" smtClean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193925" y="6172200"/>
            <a:ext cx="1463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 sz="1400"/>
          </a:p>
        </p:txBody>
      </p:sp>
      <p:pic>
        <p:nvPicPr>
          <p:cNvPr id="5" name="Immagine 4" descr="n010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29000" cy="3429000"/>
          </a:xfrm>
          <a:prstGeom prst="rect">
            <a:avLst/>
          </a:prstGeom>
        </p:spPr>
      </p:pic>
      <p:pic>
        <p:nvPicPr>
          <p:cNvPr id="6" name="Immagine 5" descr="n190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438128"/>
            <a:ext cx="3419872" cy="3419872"/>
          </a:xfrm>
          <a:prstGeom prst="rect">
            <a:avLst/>
          </a:prstGeom>
        </p:spPr>
      </p:pic>
      <p:pic>
        <p:nvPicPr>
          <p:cNvPr id="7" name="Immagine 6" descr="n036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04664"/>
            <a:ext cx="3429000" cy="3429000"/>
          </a:xfrm>
          <a:prstGeom prst="rect">
            <a:avLst/>
          </a:prstGeom>
        </p:spPr>
      </p:pic>
      <p:pic>
        <p:nvPicPr>
          <p:cNvPr id="9" name="Immagine 8" descr="n7089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628800"/>
            <a:ext cx="3429000" cy="3429000"/>
          </a:xfrm>
          <a:prstGeom prst="rect">
            <a:avLst/>
          </a:prstGeom>
        </p:spPr>
      </p:pic>
      <p:pic>
        <p:nvPicPr>
          <p:cNvPr id="8" name="Immagine 7" descr="n185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924944"/>
            <a:ext cx="3347864" cy="3347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3" descr="C:\Documenti\talks\padova\n638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55838"/>
            <a:ext cx="4724400" cy="4602162"/>
          </a:xfrm>
          <a:prstGeom prst="rect">
            <a:avLst/>
          </a:prstGeom>
          <a:noFill/>
        </p:spPr>
      </p:pic>
      <p:pic>
        <p:nvPicPr>
          <p:cNvPr id="76804" name="Picture 4" descr="C:\Documenti\talks\padova\n644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0"/>
            <a:ext cx="4495800" cy="4421187"/>
          </a:xfrm>
          <a:prstGeom prst="rect">
            <a:avLst/>
          </a:prstGeom>
          <a:noFill/>
        </p:spPr>
      </p:pic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179512" y="6548834"/>
            <a:ext cx="1473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Rich et al. 1997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1736725" y="650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76812" name="AutoShape 12"/>
          <p:cNvSpPr>
            <a:spLocks noChangeArrowheads="1"/>
          </p:cNvSpPr>
          <p:nvPr/>
        </p:nvSpPr>
        <p:spPr bwMode="auto">
          <a:xfrm>
            <a:off x="6324600" y="11430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6817" name="Text Box 17"/>
          <p:cNvSpPr txBox="1">
            <a:spLocks noChangeArrowheads="1"/>
          </p:cNvSpPr>
          <p:nvPr/>
        </p:nvSpPr>
        <p:spPr bwMode="auto">
          <a:xfrm>
            <a:off x="136525" y="41274"/>
            <a:ext cx="44354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b="0" dirty="0" smtClean="0">
                <a:latin typeface="Comic Sans MS" pitchFamily="66" charset="0"/>
              </a:rPr>
              <a:t>The most surprising discovery from the HST WFPC2 </a:t>
            </a:r>
            <a:r>
              <a:rPr lang="en-US" b="0" dirty="0" err="1" smtClean="0">
                <a:latin typeface="Comic Sans MS" pitchFamily="66" charset="0"/>
              </a:rPr>
              <a:t>snaposhot</a:t>
            </a:r>
            <a:r>
              <a:rPr lang="en-US" b="0" dirty="0" smtClean="0">
                <a:latin typeface="Comic Sans MS" pitchFamily="66" charset="0"/>
              </a:rPr>
              <a:t> survey</a:t>
            </a:r>
            <a:endParaRPr lang="it-IT" b="0" dirty="0">
              <a:latin typeface="Comic Sans MS" pitchFamily="66" charset="0"/>
            </a:endParaRPr>
          </a:p>
        </p:txBody>
      </p:sp>
      <p:pic>
        <p:nvPicPr>
          <p:cNvPr id="76819" name="Picture 19" descr="C:\Documents and Settings\Giampaolo\Documenti\talks\asiago\fig8.gif"/>
          <p:cNvPicPr>
            <a:picLocks noChangeAspect="1" noChangeArrowheads="1"/>
          </p:cNvPicPr>
          <p:nvPr/>
        </p:nvPicPr>
        <p:blipFill>
          <a:blip r:embed="rId4" cstate="print"/>
          <a:srcRect l="52422"/>
          <a:stretch>
            <a:fillRect/>
          </a:stretch>
        </p:blipFill>
        <p:spPr bwMode="auto">
          <a:xfrm>
            <a:off x="2743200" y="4495800"/>
            <a:ext cx="1828800" cy="1819275"/>
          </a:xfrm>
          <a:prstGeom prst="rect">
            <a:avLst/>
          </a:prstGeom>
          <a:noFill/>
        </p:spPr>
      </p:pic>
      <p:sp>
        <p:nvSpPr>
          <p:cNvPr id="76820" name="Text Box 20"/>
          <p:cNvSpPr txBox="1">
            <a:spLocks noChangeArrowheads="1"/>
          </p:cNvSpPr>
          <p:nvPr/>
        </p:nvSpPr>
        <p:spPr bwMode="auto">
          <a:xfrm>
            <a:off x="2895600" y="4824413"/>
            <a:ext cx="6715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chemeClr val="tx1"/>
                </a:solidFill>
              </a:rPr>
              <a:t>[Fe/H]=-0.7</a:t>
            </a:r>
            <a:endParaRPr lang="it-IT" sz="800">
              <a:solidFill>
                <a:schemeClr val="tx1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720994" y="4797152"/>
            <a:ext cx="44230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FF00"/>
                </a:solidFill>
                <a:latin typeface="Comic Sans MS" pitchFamily="66" charset="0"/>
              </a:rPr>
              <a:t>Blue horizontal branches in metal rich globular clusters</a:t>
            </a:r>
            <a:endParaRPr lang="it-IT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657600" y="228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669853" y="193674"/>
            <a:ext cx="5654675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Globular Cluster Treasury project </a:t>
            </a:r>
            <a:r>
              <a:rPr lang="en-US" sz="2400" b="0" dirty="0" smtClean="0">
                <a:solidFill>
                  <a:srgbClr val="FFFF00"/>
                </a:solidFill>
                <a:latin typeface="Comic Sans MS" pitchFamily="66" charset="0"/>
              </a:rPr>
              <a:t>PI: A. </a:t>
            </a:r>
            <a:r>
              <a:rPr lang="en-US" sz="2400" b="0" dirty="0" err="1" smtClean="0">
                <a:solidFill>
                  <a:srgbClr val="FFFF00"/>
                </a:solidFill>
                <a:latin typeface="Comic Sans MS" pitchFamily="66" charset="0"/>
              </a:rPr>
              <a:t>Sarajedini</a:t>
            </a:r>
            <a:endParaRPr lang="en-US" sz="2400" b="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US" sz="20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Anderson et al. 2008, AJ, 2008, 135, 2055</a:t>
            </a:r>
            <a:endParaRPr lang="en-US" sz="2000" b="0" dirty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endParaRPr lang="en-US" dirty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ACS/HST survey of 66 </a:t>
            </a:r>
            <a:r>
              <a:rPr lang="en-US" dirty="0">
                <a:latin typeface="Comic Sans MS" pitchFamily="66" charset="0"/>
              </a:rPr>
              <a:t>Galactic Globular Clusters</a:t>
            </a:r>
          </a:p>
          <a:p>
            <a:endParaRPr lang="en-US" dirty="0">
              <a:latin typeface="Comic Sans MS" pitchFamily="66" charset="0"/>
            </a:endParaRPr>
          </a:p>
          <a:p>
            <a:r>
              <a:rPr lang="en-US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Target: down to 0.2 </a:t>
            </a:r>
            <a:r>
              <a:rPr lang="en-US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solar masses with S/N&gt;10; highest </a:t>
            </a:r>
            <a:r>
              <a:rPr lang="en-US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S/N at the </a:t>
            </a:r>
            <a:r>
              <a:rPr lang="en-US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TO</a:t>
            </a:r>
          </a:p>
          <a:p>
            <a:endParaRPr lang="en-US" b="0" dirty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r>
              <a:rPr lang="en-US" b="0" dirty="0" smtClean="0">
                <a:solidFill>
                  <a:srgbClr val="FF3399"/>
                </a:solidFill>
                <a:latin typeface="Comic Sans MS" pitchFamily="66" charset="0"/>
              </a:rPr>
              <a:t>Data available on: http://www.astro.ufl.edu/~ata/public_hstgc/databases.html</a:t>
            </a:r>
            <a:endParaRPr lang="en-US" b="0" dirty="0">
              <a:solidFill>
                <a:srgbClr val="FF3399"/>
              </a:solidFill>
              <a:latin typeface="Comic Sans MS" pitchFamily="66" charset="0"/>
            </a:endParaRPr>
          </a:p>
          <a:p>
            <a:r>
              <a:rPr lang="en-US" dirty="0" smtClean="0"/>
              <a:t>                      </a:t>
            </a:r>
            <a:endParaRPr lang="it-IT" dirty="0"/>
          </a:p>
        </p:txBody>
      </p:sp>
      <p:pic>
        <p:nvPicPr>
          <p:cNvPr id="6" name="Immagine 5" descr="fg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3597745" cy="4581128"/>
          </a:xfrm>
          <a:prstGeom prst="rect">
            <a:avLst/>
          </a:prstGeom>
        </p:spPr>
      </p:pic>
      <p:pic>
        <p:nvPicPr>
          <p:cNvPr id="7" name="Immagine 6" descr="fg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76872"/>
            <a:ext cx="3597745" cy="4581128"/>
          </a:xfrm>
          <a:prstGeom prst="rect">
            <a:avLst/>
          </a:prstGeom>
        </p:spPr>
      </p:pic>
      <p:pic>
        <p:nvPicPr>
          <p:cNvPr id="8" name="Immagine 7" descr="fg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24743"/>
            <a:ext cx="3619250" cy="4608513"/>
          </a:xfrm>
          <a:prstGeom prst="rect">
            <a:avLst/>
          </a:prstGeom>
        </p:spPr>
      </p:pic>
      <p:pic>
        <p:nvPicPr>
          <p:cNvPr id="9" name="Immagine 8" descr="fg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"/>
            <a:ext cx="3635895" cy="4629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19"/>
            <a:ext cx="9144000" cy="479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1331640" y="188640"/>
            <a:ext cx="68387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 smtClean="0">
                <a:latin typeface="Comic Sans MS" pitchFamily="66" charset="0"/>
              </a:rPr>
              <a:t>Globular Cluster relative ages</a:t>
            </a:r>
            <a:endParaRPr lang="it-IT" sz="3600" dirty="0">
              <a:latin typeface="Comic Sans MS" pitchFamily="66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51520" y="6021288"/>
            <a:ext cx="27446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Marin-French et al. 2009</a:t>
            </a:r>
            <a:endParaRPr lang="it-IT" sz="2000" b="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576" y="3140968"/>
            <a:ext cx="3851920" cy="3699477"/>
          </a:xfrm>
          <a:prstGeom prst="rect">
            <a:avLst/>
          </a:prstGeom>
          <a:noFill/>
        </p:spPr>
      </p:pic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0" y="5301208"/>
            <a:ext cx="5076056" cy="1622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41473" rIns="82945" bIns="4147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500" b="0" dirty="0">
                <a:solidFill>
                  <a:srgbClr val="FFFF00"/>
                </a:solidFill>
                <a:latin typeface="Comic Sans MS" pitchFamily="66" charset="0"/>
              </a:rPr>
              <a:t>S</a:t>
            </a:r>
            <a:r>
              <a:rPr lang="en-US" sz="2500" b="0" dirty="0" smtClean="0">
                <a:solidFill>
                  <a:srgbClr val="FFFF00"/>
                </a:solidFill>
                <a:latin typeface="Comic Sans MS" pitchFamily="66" charset="0"/>
              </a:rPr>
              <a:t>ignificant </a:t>
            </a:r>
            <a:r>
              <a:rPr lang="en-US" sz="2500" b="0" dirty="0">
                <a:solidFill>
                  <a:srgbClr val="FFFF00"/>
                </a:solidFill>
                <a:latin typeface="Comic Sans MS" pitchFamily="66" charset="0"/>
              </a:rPr>
              <a:t>anti-correlation between the fraction of binaries in a cluster and its absolute luminosity (mass)</a:t>
            </a:r>
            <a:endParaRPr lang="it-IT" sz="2500" b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390195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88640"/>
            <a:ext cx="2678113" cy="2882900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179512" y="0"/>
            <a:ext cx="57606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latin typeface="Comic Sans MS" pitchFamily="66" charset="0"/>
              </a:rPr>
              <a:t>Photometric binaries in 54 Globular Clusters</a:t>
            </a:r>
            <a:r>
              <a:rPr lang="en-IE" dirty="0" smtClean="0"/>
              <a:t>. </a:t>
            </a:r>
          </a:p>
          <a:p>
            <a:r>
              <a:rPr lang="en-IE" sz="2000" b="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Milone</a:t>
            </a:r>
            <a:r>
              <a:rPr lang="en-IE" sz="2000" b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al. 2010, in prep.</a:t>
            </a:r>
            <a:endParaRPr lang="it-IT" sz="2000" b="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0" y="4653136"/>
            <a:ext cx="9144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Blue stragglers frequency </a:t>
            </a:r>
            <a:r>
              <a:rPr lang="en-IE" b="0" dirty="0" err="1" smtClean="0">
                <a:solidFill>
                  <a:srgbClr val="FFFF00"/>
                </a:solidFill>
                <a:latin typeface="Comic Sans MS" pitchFamily="66" charset="0"/>
              </a:rPr>
              <a:t>anticorrelates</a:t>
            </a:r>
            <a:r>
              <a:rPr lang="en-IE" b="0" dirty="0" smtClean="0">
                <a:solidFill>
                  <a:srgbClr val="FFFF00"/>
                </a:solidFill>
                <a:latin typeface="Comic Sans MS" pitchFamily="66" charset="0"/>
              </a:rPr>
              <a:t> with cluster total luminosity (total mass). This fact has been interpreted as an evidence of the dynamical evolution of binaries.</a:t>
            </a:r>
          </a:p>
          <a:p>
            <a:r>
              <a:rPr lang="en-IE" sz="1800" b="0" dirty="0" err="1" smtClean="0">
                <a:solidFill>
                  <a:srgbClr val="F8F8F8"/>
                </a:solidFill>
                <a:latin typeface="Comic Sans MS" pitchFamily="66" charset="0"/>
              </a:rPr>
              <a:t>Moretti</a:t>
            </a:r>
            <a:r>
              <a:rPr lang="en-IE" sz="1800" b="0" dirty="0" smtClean="0">
                <a:solidFill>
                  <a:srgbClr val="F8F8F8"/>
                </a:solidFill>
                <a:latin typeface="Comic Sans MS" pitchFamily="66" charset="0"/>
              </a:rPr>
              <a:t> et al. (2008), Davies et al. (2005) </a:t>
            </a:r>
            <a:r>
              <a:rPr lang="en-IE" sz="1800" b="0" dirty="0" err="1" smtClean="0">
                <a:solidFill>
                  <a:srgbClr val="F8F8F8"/>
                </a:solidFill>
                <a:latin typeface="Comic Sans MS" pitchFamily="66" charset="0"/>
              </a:rPr>
              <a:t>Piotto</a:t>
            </a:r>
            <a:r>
              <a:rPr lang="en-IE" sz="1800" b="0" dirty="0" smtClean="0">
                <a:solidFill>
                  <a:srgbClr val="F8F8F8"/>
                </a:solidFill>
                <a:latin typeface="Comic Sans MS" pitchFamily="66" charset="0"/>
              </a:rPr>
              <a:t> et al. (2004),</a:t>
            </a:r>
            <a:endParaRPr lang="it-IT" sz="1800" b="0" dirty="0">
              <a:solidFill>
                <a:srgbClr val="F8F8F8"/>
              </a:solidFill>
              <a:latin typeface="Comic Sans MS" pitchFamily="66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3501008"/>
            <a:ext cx="17283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b="0" dirty="0" err="1" smtClean="0">
                <a:solidFill>
                  <a:schemeClr val="tx2"/>
                </a:solidFill>
              </a:rPr>
              <a:t>Piotto</a:t>
            </a:r>
            <a:r>
              <a:rPr lang="it-IT" sz="1600" b="0" dirty="0" smtClean="0">
                <a:solidFill>
                  <a:schemeClr val="tx2"/>
                </a:solidFill>
              </a:rPr>
              <a:t> </a:t>
            </a:r>
            <a:r>
              <a:rPr lang="it-IT" sz="1600" b="0" dirty="0" err="1" smtClean="0">
                <a:solidFill>
                  <a:schemeClr val="tx2"/>
                </a:solidFill>
              </a:rPr>
              <a:t>et</a:t>
            </a:r>
            <a:r>
              <a:rPr lang="it-IT" sz="1600" b="0" dirty="0" smtClean="0">
                <a:solidFill>
                  <a:schemeClr val="tx2"/>
                </a:solidFill>
              </a:rPr>
              <a:t> al. (2003)</a:t>
            </a:r>
            <a:endParaRPr lang="it-IT" sz="1600" b="0" dirty="0">
              <a:solidFill>
                <a:schemeClr val="tx2"/>
              </a:solidFill>
            </a:endParaRPr>
          </a:p>
        </p:txBody>
      </p:sp>
      <p:pic>
        <p:nvPicPr>
          <p:cNvPr id="6" name="Picture 11" descr="alessia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-1" y="0"/>
            <a:ext cx="6533445" cy="4581128"/>
          </a:xfrm>
          <a:prstGeom prst="rect">
            <a:avLst/>
          </a:prstGeom>
        </p:spPr>
      </p:pic>
      <p:pic>
        <p:nvPicPr>
          <p:cNvPr id="7" name="Picture 3" descr="C:\Documenti\talks\padova\bs_190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8271" y="0"/>
            <a:ext cx="3315729" cy="335699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Ovale 7"/>
          <p:cNvSpPr/>
          <p:nvPr/>
        </p:nvSpPr>
        <p:spPr bwMode="auto">
          <a:xfrm>
            <a:off x="7020272" y="1628800"/>
            <a:ext cx="914400" cy="914400"/>
          </a:xfrm>
          <a:prstGeom prst="ellipse">
            <a:avLst/>
          </a:prstGeom>
          <a:noFill/>
          <a:ln w="412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Ovale 8"/>
          <p:cNvSpPr/>
          <p:nvPr/>
        </p:nvSpPr>
        <p:spPr bwMode="auto">
          <a:xfrm rot="1980000">
            <a:off x="6664612" y="1405337"/>
            <a:ext cx="796876" cy="735747"/>
          </a:xfrm>
          <a:prstGeom prst="ellipse">
            <a:avLst/>
          </a:prstGeom>
          <a:noFill/>
          <a:ln w="412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444208" y="3462099"/>
            <a:ext cx="2699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From HST snapshot survey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65"/>
            <a:ext cx="9165790" cy="6841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6913133" y="6488668"/>
            <a:ext cx="2230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b="0" dirty="0" smtClean="0">
                <a:solidFill>
                  <a:srgbClr val="C00000"/>
                </a:solidFill>
              </a:rPr>
              <a:t>Courtesy of F. Ferraro</a:t>
            </a:r>
            <a:endParaRPr lang="it-IT" sz="1800" b="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0378"/>
            <a:ext cx="9130206" cy="686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6732240" y="6488668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b="0" dirty="0" err="1" smtClean="0"/>
              <a:t>Mapelli</a:t>
            </a:r>
            <a:r>
              <a:rPr lang="en-IE" sz="1800" b="0" dirty="0" smtClean="0"/>
              <a:t> et al. (2004)</a:t>
            </a:r>
            <a:endParaRPr lang="it-IT" sz="18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tangolo 1"/>
          <p:cNvSpPr>
            <a:spLocks noChangeArrowheads="1"/>
          </p:cNvSpPr>
          <p:nvPr/>
        </p:nvSpPr>
        <p:spPr bwMode="auto">
          <a:xfrm>
            <a:off x="500063" y="1263650"/>
            <a:ext cx="8143875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solidFill>
                  <a:srgbClr val="3333FF"/>
                </a:solidFill>
                <a:latin typeface="Comic Sans MS" pitchFamily="66" charset="0"/>
              </a:rPr>
              <a:t>“A Simple Stellar Population (SSP) is defined as</a:t>
            </a:r>
          </a:p>
          <a:p>
            <a:r>
              <a:rPr lang="en-US" b="0" dirty="0">
                <a:solidFill>
                  <a:srgbClr val="FF0000"/>
                </a:solidFill>
                <a:latin typeface="Comic Sans MS" pitchFamily="66" charset="0"/>
              </a:rPr>
              <a:t>an assembly of coeval, initially chemically</a:t>
            </a:r>
          </a:p>
          <a:p>
            <a:r>
              <a:rPr lang="it-IT" b="0" dirty="0" err="1">
                <a:solidFill>
                  <a:srgbClr val="FF0000"/>
                </a:solidFill>
                <a:latin typeface="Comic Sans MS" pitchFamily="66" charset="0"/>
              </a:rPr>
              <a:t>homogeneous</a:t>
            </a:r>
            <a:r>
              <a:rPr lang="it-IT" b="0" dirty="0">
                <a:solidFill>
                  <a:srgbClr val="FF0000"/>
                </a:solidFill>
                <a:latin typeface="Comic Sans MS" pitchFamily="66" charset="0"/>
              </a:rPr>
              <a:t>, single </a:t>
            </a:r>
            <a:r>
              <a:rPr lang="it-IT" b="0" dirty="0" err="1">
                <a:solidFill>
                  <a:srgbClr val="FF0000"/>
                </a:solidFill>
                <a:latin typeface="Comic Sans MS" pitchFamily="66" charset="0"/>
              </a:rPr>
              <a:t>stars</a:t>
            </a:r>
            <a:r>
              <a:rPr lang="it-IT" b="0" dirty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r>
              <a:rPr lang="en-US" b="0" dirty="0">
                <a:solidFill>
                  <a:srgbClr val="3333FF"/>
                </a:solidFill>
                <a:latin typeface="Comic Sans MS" pitchFamily="66" charset="0"/>
              </a:rPr>
              <a:t>Four main parameters are required to describe</a:t>
            </a:r>
          </a:p>
          <a:p>
            <a:r>
              <a:rPr lang="en-US" b="0" dirty="0">
                <a:solidFill>
                  <a:srgbClr val="3333FF"/>
                </a:solidFill>
                <a:latin typeface="Comic Sans MS" pitchFamily="66" charset="0"/>
              </a:rPr>
              <a:t>a SSP, namely its age, composition (Y, Z) and</a:t>
            </a:r>
          </a:p>
          <a:p>
            <a:r>
              <a:rPr lang="it-IT" b="0" dirty="0" err="1">
                <a:solidFill>
                  <a:srgbClr val="3333FF"/>
                </a:solidFill>
                <a:latin typeface="Comic Sans MS" pitchFamily="66" charset="0"/>
              </a:rPr>
              <a:t>initial</a:t>
            </a:r>
            <a:r>
              <a:rPr lang="it-IT" b="0" dirty="0">
                <a:solidFill>
                  <a:srgbClr val="3333FF"/>
                </a:solidFill>
                <a:latin typeface="Comic Sans MS" pitchFamily="66" charset="0"/>
              </a:rPr>
              <a:t> mass </a:t>
            </a:r>
            <a:r>
              <a:rPr lang="it-IT" b="0" dirty="0" err="1">
                <a:solidFill>
                  <a:srgbClr val="3333FF"/>
                </a:solidFill>
                <a:latin typeface="Comic Sans MS" pitchFamily="66" charset="0"/>
              </a:rPr>
              <a:t>function</a:t>
            </a:r>
            <a:r>
              <a:rPr lang="it-IT" b="0" dirty="0">
                <a:solidFill>
                  <a:srgbClr val="3333FF"/>
                </a:solidFill>
                <a:latin typeface="Comic Sans MS" pitchFamily="66" charset="0"/>
              </a:rPr>
              <a:t>.</a:t>
            </a:r>
          </a:p>
          <a:p>
            <a:r>
              <a:rPr lang="en-US" b="0" dirty="0">
                <a:solidFill>
                  <a:srgbClr val="3333FF"/>
                </a:solidFill>
                <a:latin typeface="Comic Sans MS" pitchFamily="66" charset="0"/>
              </a:rPr>
              <a:t>In nature, </a:t>
            </a:r>
            <a:r>
              <a:rPr lang="en-US" b="0" dirty="0">
                <a:solidFill>
                  <a:srgbClr val="FF0000"/>
                </a:solidFill>
                <a:latin typeface="Comic Sans MS" pitchFamily="66" charset="0"/>
              </a:rPr>
              <a:t>the best examples of SSP’s are the</a:t>
            </a:r>
          </a:p>
          <a:p>
            <a:r>
              <a:rPr lang="it-IT" dirty="0">
                <a:solidFill>
                  <a:srgbClr val="FF0000"/>
                </a:solidFill>
                <a:latin typeface="Comic Sans MS" pitchFamily="66" charset="0"/>
              </a:rPr>
              <a:t>star </a:t>
            </a:r>
            <a:r>
              <a:rPr lang="it-IT" dirty="0" err="1">
                <a:solidFill>
                  <a:srgbClr val="FF0000"/>
                </a:solidFill>
                <a:latin typeface="Comic Sans MS" pitchFamily="66" charset="0"/>
              </a:rPr>
              <a:t>clusters…</a:t>
            </a:r>
            <a:r>
              <a:rPr lang="it-IT" dirty="0">
                <a:solidFill>
                  <a:srgbClr val="FF0000"/>
                </a:solidFill>
                <a:latin typeface="Comic Sans MS" pitchFamily="66" charset="0"/>
              </a:rPr>
              <a:t>.”</a:t>
            </a:r>
            <a:r>
              <a:rPr lang="it-IT" dirty="0">
                <a:solidFill>
                  <a:srgbClr val="3333FF"/>
                </a:solidFill>
                <a:latin typeface="Comic Sans MS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</a:rPr>
              <a:t>Renzini</a:t>
            </a:r>
            <a:r>
              <a:rPr lang="it-IT" sz="2400" dirty="0">
                <a:solidFill>
                  <a:schemeClr val="bg1"/>
                </a:solidFill>
              </a:rPr>
              <a:t> and Buzzoni (1986)</a:t>
            </a:r>
          </a:p>
          <a:p>
            <a:endParaRPr lang="en-US" dirty="0"/>
          </a:p>
          <a:p>
            <a:r>
              <a:rPr lang="en-US" dirty="0">
                <a:latin typeface="Comic Sans MS" pitchFamily="66" charset="0"/>
              </a:rPr>
              <a:t>For this reason, star clusters have been – so far - a fundamental benchmark </a:t>
            </a:r>
            <a:r>
              <a:rPr lang="it-IT" dirty="0" err="1">
                <a:latin typeface="Comic Sans MS" pitchFamily="66" charset="0"/>
              </a:rPr>
              <a:t>for</a:t>
            </a:r>
            <a:r>
              <a:rPr lang="it-IT" dirty="0">
                <a:latin typeface="Comic Sans MS" pitchFamily="66" charset="0"/>
              </a:rPr>
              <a:t> </a:t>
            </a:r>
            <a:r>
              <a:rPr lang="it-IT" dirty="0" err="1">
                <a:latin typeface="Comic Sans MS" pitchFamily="66" charset="0"/>
              </a:rPr>
              <a:t>testing</a:t>
            </a:r>
            <a:r>
              <a:rPr lang="it-IT" dirty="0">
                <a:latin typeface="Comic Sans MS" pitchFamily="66" charset="0"/>
              </a:rPr>
              <a:t> stellar </a:t>
            </a:r>
            <a:r>
              <a:rPr lang="it-IT" dirty="0" err="1">
                <a:latin typeface="Comic Sans MS" pitchFamily="66" charset="0"/>
              </a:rPr>
              <a:t>evolution</a:t>
            </a:r>
            <a:r>
              <a:rPr lang="it-IT" dirty="0">
                <a:latin typeface="Comic Sans MS" pitchFamily="66" charset="0"/>
              </a:rPr>
              <a:t> </a:t>
            </a:r>
            <a:r>
              <a:rPr lang="it-IT" dirty="0" err="1">
                <a:latin typeface="Comic Sans MS" pitchFamily="66" charset="0"/>
              </a:rPr>
              <a:t>models</a:t>
            </a:r>
            <a:r>
              <a:rPr lang="it-IT" dirty="0">
                <a:latin typeface="Comic Sans MS" pitchFamily="66" charset="0"/>
              </a:rPr>
              <a:t> and </a:t>
            </a:r>
            <a:r>
              <a:rPr lang="it-IT" dirty="0" err="1">
                <a:latin typeface="Comic Sans MS" pitchFamily="66" charset="0"/>
              </a:rPr>
              <a:t>for</a:t>
            </a:r>
            <a:r>
              <a:rPr lang="it-IT" dirty="0">
                <a:latin typeface="Comic Sans MS" pitchFamily="66" charset="0"/>
              </a:rPr>
              <a:t> </a:t>
            </a:r>
            <a:r>
              <a:rPr lang="it-IT" dirty="0" err="1">
                <a:latin typeface="Comic Sans MS" pitchFamily="66" charset="0"/>
              </a:rPr>
              <a:t>Population</a:t>
            </a:r>
            <a:r>
              <a:rPr lang="it-IT" dirty="0">
                <a:latin typeface="Comic Sans MS" pitchFamily="66" charset="0"/>
              </a:rPr>
              <a:t> </a:t>
            </a:r>
            <a:r>
              <a:rPr lang="it-IT" dirty="0" err="1">
                <a:latin typeface="Comic Sans MS" pitchFamily="66" charset="0"/>
              </a:rPr>
              <a:t>Synthesis</a:t>
            </a:r>
            <a:r>
              <a:rPr lang="it-IT" dirty="0">
                <a:latin typeface="Comic Sans MS" pitchFamily="66" charset="0"/>
              </a:rPr>
              <a:t> </a:t>
            </a:r>
            <a:r>
              <a:rPr lang="it-IT" dirty="0" err="1">
                <a:latin typeface="Comic Sans MS" pitchFamily="66" charset="0"/>
              </a:rPr>
              <a:t>Models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099" name="CasellaDiTesto 2"/>
          <p:cNvSpPr txBox="1">
            <a:spLocks noChangeArrowheads="1"/>
          </p:cNvSpPr>
          <p:nvPr/>
        </p:nvSpPr>
        <p:spPr bwMode="auto">
          <a:xfrm>
            <a:off x="1571625" y="-26988"/>
            <a:ext cx="6229350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omic Sans MS" pitchFamily="66" charset="0"/>
              </a:rPr>
              <a:t>Globular Clusters as</a:t>
            </a:r>
          </a:p>
          <a:p>
            <a:r>
              <a:rPr lang="en-US" sz="3600">
                <a:latin typeface="Comic Sans MS" pitchFamily="66" charset="0"/>
              </a:rPr>
              <a:t>Simple Stellar Populations?</a:t>
            </a:r>
            <a:endParaRPr lang="it-IT" sz="36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llcm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53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858000" y="41275"/>
            <a:ext cx="2530475" cy="711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0">
                <a:solidFill>
                  <a:schemeClr val="tx1"/>
                </a:solidFill>
              </a:rPr>
              <a:t>The scenario abruptly changed </a:t>
            </a:r>
          </a:p>
          <a:p>
            <a:r>
              <a:rPr lang="en-US" sz="2400" b="0">
                <a:solidFill>
                  <a:schemeClr val="tx1"/>
                </a:solidFill>
              </a:rPr>
              <a:t>“special” case:</a:t>
            </a:r>
          </a:p>
          <a:p>
            <a:r>
              <a:rPr lang="en-US" sz="2400" b="0"/>
              <a:t>Omega Centauri</a:t>
            </a:r>
          </a:p>
          <a:p>
            <a:endParaRPr lang="en-US" sz="2400" b="0">
              <a:solidFill>
                <a:schemeClr val="accent2"/>
              </a:solidFill>
            </a:endParaRPr>
          </a:p>
          <a:p>
            <a:r>
              <a:rPr lang="en-US" sz="2400" b="0">
                <a:solidFill>
                  <a:schemeClr val="accent2"/>
                </a:solidFill>
              </a:rPr>
              <a:t>Most massive </a:t>
            </a:r>
          </a:p>
          <a:p>
            <a:r>
              <a:rPr lang="en-US" sz="2400" b="0">
                <a:solidFill>
                  <a:schemeClr val="accent2"/>
                </a:solidFill>
              </a:rPr>
              <a:t>Galactic</a:t>
            </a:r>
          </a:p>
          <a:p>
            <a:r>
              <a:rPr lang="en-US" sz="2400" b="0">
                <a:solidFill>
                  <a:schemeClr val="accent2"/>
                </a:solidFill>
              </a:rPr>
              <a:t>“globular cluster”</a:t>
            </a:r>
          </a:p>
          <a:p>
            <a:r>
              <a:rPr lang="en-US" sz="2400" b="0">
                <a:solidFill>
                  <a:schemeClr val="accent2"/>
                </a:solidFill>
              </a:rPr>
              <a:t>(present day mass: ~4 million solar masses).</a:t>
            </a:r>
          </a:p>
          <a:p>
            <a:endParaRPr lang="en-US" sz="2400" b="0">
              <a:solidFill>
                <a:schemeClr val="accent2"/>
              </a:solidFill>
            </a:endParaRPr>
          </a:p>
          <a:p>
            <a:r>
              <a:rPr lang="en-US" sz="2400" b="0">
                <a:solidFill>
                  <a:srgbClr val="00CC00"/>
                </a:solidFill>
              </a:rPr>
              <a:t>Well known</a:t>
            </a:r>
          </a:p>
          <a:p>
            <a:r>
              <a:rPr lang="en-US" sz="2400" b="0">
                <a:solidFill>
                  <a:srgbClr val="00CC00"/>
                </a:solidFill>
              </a:rPr>
              <a:t>(since the ’70s)</a:t>
            </a:r>
          </a:p>
          <a:p>
            <a:r>
              <a:rPr lang="en-US" sz="2400" b="0">
                <a:solidFill>
                  <a:srgbClr val="00CC00"/>
                </a:solidFill>
              </a:rPr>
              <a:t>spread in </a:t>
            </a:r>
          </a:p>
          <a:p>
            <a:r>
              <a:rPr lang="en-US" sz="2400" b="0">
                <a:solidFill>
                  <a:srgbClr val="00CC00"/>
                </a:solidFill>
              </a:rPr>
              <a:t>metallicity </a:t>
            </a:r>
          </a:p>
          <a:p>
            <a:r>
              <a:rPr lang="en-US" sz="2400" b="0">
                <a:solidFill>
                  <a:srgbClr val="00CC00"/>
                </a:solidFill>
              </a:rPr>
              <a:t>among RGB </a:t>
            </a:r>
          </a:p>
          <a:p>
            <a:r>
              <a:rPr lang="en-US" sz="2400" b="0">
                <a:solidFill>
                  <a:srgbClr val="00CC00"/>
                </a:solidFill>
              </a:rPr>
              <a:t>stars.</a:t>
            </a:r>
          </a:p>
          <a:p>
            <a:endParaRPr lang="en-US" sz="2400" b="0">
              <a:solidFill>
                <a:srgbClr val="00CC00"/>
              </a:solidFill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724400" y="1981200"/>
            <a:ext cx="1754188" cy="835025"/>
          </a:xfrm>
          <a:prstGeom prst="rect">
            <a:avLst/>
          </a:prstGeom>
          <a:solidFill>
            <a:srgbClr val="FFFF99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tx1"/>
                </a:solidFill>
              </a:rPr>
              <a:t>Multiple RGBs</a:t>
            </a:r>
          </a:p>
          <a:p>
            <a:r>
              <a:rPr lang="en-US" sz="1600" b="0">
                <a:solidFill>
                  <a:schemeClr val="tx1"/>
                </a:solidFill>
              </a:rPr>
              <a:t>Lee et al. 1999</a:t>
            </a:r>
          </a:p>
          <a:p>
            <a:r>
              <a:rPr lang="en-US" sz="1600" b="0">
                <a:solidFill>
                  <a:schemeClr val="tx1"/>
                </a:solidFill>
              </a:rPr>
              <a:t>Pancino et al. 2000</a:t>
            </a:r>
            <a:endParaRPr lang="it-IT" sz="1600" b="0">
              <a:solidFill>
                <a:schemeClr val="tx1"/>
              </a:solidFill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574925" y="4633913"/>
            <a:ext cx="1720850" cy="590550"/>
          </a:xfrm>
          <a:prstGeom prst="rect">
            <a:avLst/>
          </a:prstGeom>
          <a:solidFill>
            <a:srgbClr val="FFFF99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tx1"/>
                </a:solidFill>
              </a:rPr>
              <a:t>Multiple MSs</a:t>
            </a:r>
          </a:p>
          <a:p>
            <a:r>
              <a:rPr lang="en-US" sz="1600" b="0">
                <a:solidFill>
                  <a:schemeClr val="tx1"/>
                </a:solidFill>
              </a:rPr>
              <a:t>Bedin et al. (2004)</a:t>
            </a:r>
            <a:endParaRPr lang="it-IT" sz="1600" b="0">
              <a:solidFill>
                <a:schemeClr val="tx1"/>
              </a:solidFill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0" y="2438400"/>
            <a:ext cx="1293813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tx1"/>
                </a:solidFill>
              </a:rPr>
              <a:t>Extended HB</a:t>
            </a:r>
            <a:endParaRPr lang="it-IT" sz="1600" b="0">
              <a:solidFill>
                <a:schemeClr val="tx1"/>
              </a:solidFill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127125" y="498475"/>
            <a:ext cx="2368550" cy="466725"/>
          </a:xfrm>
          <a:prstGeom prst="rect">
            <a:avLst/>
          </a:prstGeom>
          <a:solidFill>
            <a:srgbClr val="FFFF99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Omega Centauri</a:t>
            </a:r>
            <a:endParaRPr lang="it-IT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"/>
          <p:cNvSpPr txBox="1">
            <a:spLocks noChangeArrowheads="1"/>
          </p:cNvSpPr>
          <p:nvPr/>
        </p:nvSpPr>
        <p:spPr bwMode="auto">
          <a:xfrm>
            <a:off x="5894958" y="647972"/>
            <a:ext cx="3357562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solidFill>
                  <a:srgbClr val="FFFF00"/>
                </a:solidFill>
                <a:latin typeface="Comic Sans MS" pitchFamily="66" charset="0"/>
              </a:rPr>
              <a:t>The discussion revitalized thanks to  </a:t>
            </a:r>
            <a:r>
              <a:rPr lang="en-US" b="0" dirty="0" smtClean="0">
                <a:solidFill>
                  <a:srgbClr val="FFFF00"/>
                </a:solidFill>
                <a:latin typeface="Comic Sans MS" pitchFamily="66" charset="0"/>
              </a:rPr>
              <a:t>an exceptional HST (WFPC2 and ACS) discovery</a:t>
            </a:r>
            <a:endParaRPr lang="en-US" b="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The main sequence</a:t>
            </a:r>
          </a:p>
          <a:p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of Omega Centauri</a:t>
            </a:r>
          </a:p>
          <a:p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is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split 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into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two, distinct “main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” main sequences</a:t>
            </a:r>
          </a:p>
          <a:p>
            <a:r>
              <a:rPr lang="en-US" sz="18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(Anderson, </a:t>
            </a:r>
            <a:r>
              <a:rPr lang="en-US" sz="18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1997, PhD </a:t>
            </a:r>
            <a:r>
              <a:rPr lang="en-US" sz="18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thesis, </a:t>
            </a:r>
            <a:r>
              <a:rPr lang="en-US" sz="1800" b="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Bedin</a:t>
            </a:r>
            <a:r>
              <a:rPr lang="en-US" sz="18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 et </a:t>
            </a:r>
            <a:r>
              <a:rPr lang="en-US" sz="18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 al</a:t>
            </a:r>
            <a:r>
              <a:rPr lang="en-US" sz="18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. 2004, </a:t>
            </a:r>
            <a:r>
              <a:rPr lang="en-US" sz="1800" b="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ApJ</a:t>
            </a:r>
            <a:r>
              <a:rPr lang="en-US" sz="18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, 605, </a:t>
            </a:r>
          </a:p>
          <a:p>
            <a:r>
              <a:rPr lang="en-US" sz="18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L125</a:t>
            </a:r>
            <a:r>
              <a:rPr lang="en-US" sz="18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).</a:t>
            </a:r>
          </a:p>
          <a:p>
            <a:endParaRPr lang="en-US" sz="1800" b="0" dirty="0" smtClean="0">
              <a:solidFill>
                <a:schemeClr val="accent1">
                  <a:lumMod val="40000"/>
                  <a:lumOff val="60000"/>
                </a:schemeClr>
              </a:solidFill>
              <a:latin typeface="Comic Sans MS" pitchFamily="66" charset="0"/>
            </a:endParaRPr>
          </a:p>
          <a:p>
            <a:r>
              <a:rPr lang="en-US" sz="2400" b="0" dirty="0" smtClean="0">
                <a:solidFill>
                  <a:srgbClr val="FF3399"/>
                </a:solidFill>
                <a:latin typeface="Comic Sans MS" pitchFamily="66" charset="0"/>
              </a:rPr>
              <a:t>A new era in globular cluster research opened</a:t>
            </a:r>
            <a:endParaRPr lang="en-US" sz="2400" b="0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10243" name="Text Box 8"/>
          <p:cNvSpPr txBox="1">
            <a:spLocks noChangeArrowheads="1"/>
          </p:cNvSpPr>
          <p:nvPr/>
        </p:nvSpPr>
        <p:spPr bwMode="auto">
          <a:xfrm>
            <a:off x="6008688" y="5908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2400" b="0">
              <a:solidFill>
                <a:schemeClr val="tx1"/>
              </a:solidFill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9477"/>
            <a:ext cx="586740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35496" y="44624"/>
            <a:ext cx="6264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Comic Sans MS" pitchFamily="66" charset="0"/>
              </a:rPr>
              <a:t>Omega Centauri multiple sequences</a:t>
            </a:r>
            <a:endParaRPr lang="it-IT" dirty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949584" y="-27384"/>
            <a:ext cx="6862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omic Sans MS" pitchFamily="66" charset="0"/>
              </a:rPr>
              <a:t>The most surprising discovery</a:t>
            </a:r>
            <a:endParaRPr lang="it-IT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2291" name="Picture 3" descr="fig1"/>
          <p:cNvPicPr>
            <a:picLocks noChangeAspect="1" noChangeArrowheads="1"/>
          </p:cNvPicPr>
          <p:nvPr/>
        </p:nvPicPr>
        <p:blipFill>
          <a:blip r:embed="rId2" cstate="print">
            <a:lum bright="12000" contrast="-30000"/>
          </a:blip>
          <a:srcRect/>
          <a:stretch>
            <a:fillRect/>
          </a:stretch>
        </p:blipFill>
        <p:spPr bwMode="auto">
          <a:xfrm>
            <a:off x="0" y="548680"/>
            <a:ext cx="3995936" cy="369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501744" y="3212976"/>
            <a:ext cx="14221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>
                <a:solidFill>
                  <a:schemeClr val="tx1"/>
                </a:solidFill>
              </a:rPr>
              <a:t>17x12=204 hours </a:t>
            </a:r>
          </a:p>
          <a:p>
            <a:r>
              <a:rPr lang="en-US" sz="1000" b="0" dirty="0" smtClean="0">
                <a:solidFill>
                  <a:schemeClr val="tx1"/>
                </a:solidFill>
              </a:rPr>
              <a:t>of VLT integration time</a:t>
            </a:r>
            <a:endParaRPr lang="it-IT" sz="1000" b="0" dirty="0">
              <a:solidFill>
                <a:schemeClr val="tx1"/>
              </a:solidFill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757823" y="3573016"/>
            <a:ext cx="22381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 err="1">
                <a:solidFill>
                  <a:srgbClr val="FF0000"/>
                </a:solidFill>
              </a:rPr>
              <a:t>RedMS</a:t>
            </a:r>
            <a:r>
              <a:rPr lang="en-US" sz="1800" b="0" dirty="0" smtClean="0">
                <a:solidFill>
                  <a:srgbClr val="FF0000"/>
                </a:solidFill>
              </a:rPr>
              <a:t>: [</a:t>
            </a:r>
            <a:r>
              <a:rPr lang="en-US" sz="1800" b="0" dirty="0">
                <a:solidFill>
                  <a:srgbClr val="FF0000"/>
                </a:solidFill>
              </a:rPr>
              <a:t>Fe/H]=-</a:t>
            </a:r>
            <a:r>
              <a:rPr lang="en-US" sz="1800" b="0" dirty="0" smtClean="0">
                <a:solidFill>
                  <a:srgbClr val="FF0000"/>
                </a:solidFill>
              </a:rPr>
              <a:t>1.56</a:t>
            </a:r>
            <a:endParaRPr lang="en-US" sz="1800" b="0" dirty="0">
              <a:solidFill>
                <a:srgbClr val="FF0000"/>
              </a:solidFill>
            </a:endParaRPr>
          </a:p>
        </p:txBody>
      </p:sp>
      <p:pic>
        <p:nvPicPr>
          <p:cNvPr id="8" name="Picture 2" descr="f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219189"/>
            <a:ext cx="5148063" cy="466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693703" y="1907540"/>
            <a:ext cx="23022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 err="1" smtClean="0">
                <a:solidFill>
                  <a:schemeClr val="accent2"/>
                </a:solidFill>
              </a:rPr>
              <a:t>BlueMS</a:t>
            </a:r>
            <a:r>
              <a:rPr lang="en-US" sz="1800" b="0" dirty="0">
                <a:solidFill>
                  <a:schemeClr val="accent2"/>
                </a:solidFill>
              </a:rPr>
              <a:t>: </a:t>
            </a:r>
            <a:r>
              <a:rPr lang="en-US" sz="1800" b="0" dirty="0" smtClean="0">
                <a:solidFill>
                  <a:schemeClr val="accent2"/>
                </a:solidFill>
              </a:rPr>
              <a:t>[Fe/H</a:t>
            </a:r>
            <a:r>
              <a:rPr lang="en-US" sz="1800" b="0" dirty="0">
                <a:solidFill>
                  <a:schemeClr val="accent2"/>
                </a:solidFill>
              </a:rPr>
              <a:t>]=-</a:t>
            </a:r>
            <a:r>
              <a:rPr lang="en-US" sz="1800" b="0" dirty="0" smtClean="0">
                <a:solidFill>
                  <a:schemeClr val="accent2"/>
                </a:solidFill>
              </a:rPr>
              <a:t>1.27</a:t>
            </a:r>
            <a:endParaRPr lang="en-US" sz="1800" b="0" dirty="0">
              <a:solidFill>
                <a:schemeClr val="accent2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283968" y="76063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solidFill>
                  <a:srgbClr val="3333FF"/>
                </a:solidFill>
                <a:latin typeface="Comic Sans MS" pitchFamily="66" charset="0"/>
              </a:rPr>
              <a:t>The bluer sequence is </a:t>
            </a:r>
          </a:p>
          <a:p>
            <a:r>
              <a:rPr lang="en-US" sz="2400" dirty="0" smtClean="0">
                <a:solidFill>
                  <a:srgbClr val="3333FF"/>
                </a:solidFill>
                <a:latin typeface="Comic Sans MS" pitchFamily="66" charset="0"/>
              </a:rPr>
              <a:t>MORE METAL RICH</a:t>
            </a:r>
          </a:p>
          <a:p>
            <a:endParaRPr lang="en-US" dirty="0" smtClean="0">
              <a:solidFill>
                <a:srgbClr val="FF3399"/>
              </a:solidFill>
              <a:latin typeface="Comic Sans MS" pitchFamily="66" charset="0"/>
            </a:endParaRPr>
          </a:p>
          <a:p>
            <a:r>
              <a:rPr lang="en-US" sz="16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Piotto</a:t>
            </a:r>
            <a:r>
              <a:rPr 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al. (2005, </a:t>
            </a:r>
            <a:r>
              <a:rPr lang="en-US" sz="16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ApJ</a:t>
            </a:r>
            <a:r>
              <a:rPr 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 621,777)</a:t>
            </a:r>
            <a:endParaRPr lang="it-IT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en-US" dirty="0" smtClean="0">
              <a:solidFill>
                <a:srgbClr val="FF3399"/>
              </a:solidFill>
              <a:latin typeface="Comic Sans MS" pitchFamily="66" charset="0"/>
            </a:endParaRPr>
          </a:p>
          <a:p>
            <a:endParaRPr lang="it-IT" sz="2400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4180344"/>
            <a:ext cx="3923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Apparently, only </a:t>
            </a:r>
          </a:p>
          <a:p>
            <a:r>
              <a:rPr lang="en-US" sz="2400" u="sng" dirty="0" smtClean="0">
                <a:solidFill>
                  <a:srgbClr val="FF0000"/>
                </a:solidFill>
                <a:latin typeface="Comic Sans MS" pitchFamily="66" charset="0"/>
              </a:rPr>
              <a:t>an overabundance of </a:t>
            </a:r>
          </a:p>
          <a:p>
            <a:r>
              <a:rPr lang="en-US" sz="2400" u="sng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r>
              <a:rPr lang="en-US" sz="2400" u="sng" dirty="0" smtClean="0">
                <a:solidFill>
                  <a:srgbClr val="FF0000"/>
                </a:solidFill>
                <a:latin typeface="Comic Sans MS" pitchFamily="66" charset="0"/>
              </a:rPr>
              <a:t>elium (Y~0.40)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can reproduce both the photometric and spectroscopic observations</a:t>
            </a:r>
            <a:endParaRPr lang="en-US" sz="2400" b="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2" descr="cm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63"/>
            <a:ext cx="4214813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CasellaDiTesto 5"/>
          <p:cNvSpPr txBox="1">
            <a:spLocks noChangeArrowheads="1"/>
          </p:cNvSpPr>
          <p:nvPr/>
        </p:nvSpPr>
        <p:spPr bwMode="auto">
          <a:xfrm>
            <a:off x="142875" y="-71438"/>
            <a:ext cx="9042400" cy="58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itchFamily="66" charset="0"/>
              </a:rPr>
              <a:t>Omega Centauri: </a:t>
            </a:r>
            <a:r>
              <a:rPr lang="en-US" sz="2400" dirty="0">
                <a:solidFill>
                  <a:srgbClr val="FF0000"/>
                </a:solidFill>
              </a:rPr>
              <a:t>Radial distribution of main sequence stars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15364" name="CasellaDiTesto 7"/>
          <p:cNvSpPr txBox="1">
            <a:spLocks noChangeArrowheads="1"/>
          </p:cNvSpPr>
          <p:nvPr/>
        </p:nvSpPr>
        <p:spPr bwMode="auto">
          <a:xfrm>
            <a:off x="214313" y="4786313"/>
            <a:ext cx="2786062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The double</a:t>
            </a:r>
          </a:p>
          <a:p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MS is present all over the cluster, from the inner core to the outer envelope, but….</a:t>
            </a:r>
            <a:endParaRPr lang="it-IT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5365" name="CasellaDiTesto 10"/>
          <p:cNvSpPr txBox="1">
            <a:spLocks noChangeArrowheads="1"/>
          </p:cNvSpPr>
          <p:nvPr/>
        </p:nvSpPr>
        <p:spPr bwMode="auto">
          <a:xfrm>
            <a:off x="3286125" y="5715000"/>
            <a:ext cx="58578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u="sng" dirty="0">
                <a:solidFill>
                  <a:srgbClr val="FF0000"/>
                </a:solidFill>
                <a:latin typeface="Comic Sans MS" pitchFamily="66" charset="0"/>
              </a:rPr>
              <a:t>…the two MSs have different radial distributions: the blue, more metal rich  MS is more </a:t>
            </a:r>
            <a:r>
              <a:rPr lang="en-US" sz="2400" u="sng" dirty="0" smtClean="0">
                <a:solidFill>
                  <a:srgbClr val="FF0000"/>
                </a:solidFill>
                <a:latin typeface="Comic Sans MS" pitchFamily="66" charset="0"/>
              </a:rPr>
              <a:t>concentrated</a:t>
            </a:r>
            <a:endParaRPr lang="it-IT" sz="2400" u="sng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536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9563" y="496888"/>
            <a:ext cx="5024437" cy="514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CasellaDiTesto 9"/>
          <p:cNvSpPr txBox="1">
            <a:spLocks noChangeArrowheads="1"/>
          </p:cNvSpPr>
          <p:nvPr/>
        </p:nvSpPr>
        <p:spPr bwMode="auto">
          <a:xfrm>
            <a:off x="0" y="500063"/>
            <a:ext cx="2797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Bellini et al. 2009, A&amp;A, 507, 1393</a:t>
            </a:r>
            <a:endParaRPr lang="it-IT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0"/>
            <a:ext cx="69373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2"/>
          <p:cNvSpPr txBox="1">
            <a:spLocks noChangeArrowheads="1"/>
          </p:cNvSpPr>
          <p:nvPr/>
        </p:nvSpPr>
        <p:spPr bwMode="auto">
          <a:xfrm>
            <a:off x="13476" y="6577607"/>
            <a:ext cx="24702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dirty="0">
                <a:solidFill>
                  <a:schemeClr val="tx1"/>
                </a:solidFill>
              </a:rPr>
              <a:t>Bellini et al., 2010, AJ, 140,631</a:t>
            </a:r>
            <a:endParaRPr lang="it-IT" sz="1400" b="0" dirty="0">
              <a:solidFill>
                <a:schemeClr val="tx1"/>
              </a:solidFill>
            </a:endParaRPr>
          </a:p>
        </p:txBody>
      </p:sp>
      <p:sp>
        <p:nvSpPr>
          <p:cNvPr id="16388" name="CasellaDiTesto 3"/>
          <p:cNvSpPr txBox="1">
            <a:spLocks noChangeArrowheads="1"/>
          </p:cNvSpPr>
          <p:nvPr/>
        </p:nvSpPr>
        <p:spPr bwMode="auto">
          <a:xfrm>
            <a:off x="6948264" y="0"/>
            <a:ext cx="2323653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The </a:t>
            </a:r>
            <a:r>
              <a:rPr lang="en-US" dirty="0">
                <a:latin typeface="Comic Sans MS" pitchFamily="66" charset="0"/>
              </a:rPr>
              <a:t>complexity increases!</a:t>
            </a:r>
          </a:p>
          <a:p>
            <a:endParaRPr lang="en-US" dirty="0">
              <a:latin typeface="Comic Sans MS" pitchFamily="66" charset="0"/>
            </a:endParaRPr>
          </a:p>
          <a:p>
            <a:r>
              <a:rPr lang="en-US" sz="2400" dirty="0">
                <a:solidFill>
                  <a:srgbClr val="3333FF"/>
                </a:solidFill>
                <a:latin typeface="Comic Sans MS" pitchFamily="66" charset="0"/>
              </a:rPr>
              <a:t>New spectacular </a:t>
            </a:r>
          </a:p>
          <a:p>
            <a:r>
              <a:rPr lang="en-US" sz="2400" dirty="0">
                <a:solidFill>
                  <a:srgbClr val="3333FF"/>
                </a:solidFill>
                <a:latin typeface="Comic Sans MS" pitchFamily="66" charset="0"/>
              </a:rPr>
              <a:t>UV data from the new WFC3 camera onboard </a:t>
            </a:r>
            <a:r>
              <a:rPr lang="en-US" sz="2400" dirty="0" smtClean="0">
                <a:solidFill>
                  <a:srgbClr val="3333FF"/>
                </a:solidFill>
                <a:latin typeface="Comic Sans MS" pitchFamily="66" charset="0"/>
              </a:rPr>
              <a:t>HST</a:t>
            </a:r>
          </a:p>
          <a:p>
            <a:endParaRPr lang="en-US" sz="2400" dirty="0">
              <a:solidFill>
                <a:srgbClr val="3333FF"/>
              </a:solidFill>
              <a:latin typeface="Comic Sans MS" pitchFamily="66" charset="0"/>
            </a:endParaRPr>
          </a:p>
          <a:p>
            <a:endParaRPr lang="en-US" sz="2400" dirty="0" smtClean="0">
              <a:solidFill>
                <a:srgbClr val="3333FF"/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Amazing perspectives with WFC3!!!</a:t>
            </a:r>
            <a:endParaRPr lang="it-IT" sz="24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srgbClr val="3333FF"/>
                </a:solidFill>
                <a:latin typeface="Comic Sans MS" pitchFamily="66" charset="0"/>
              </a:rPr>
              <a:t>.</a:t>
            </a:r>
            <a:endParaRPr lang="en-US" sz="2400" dirty="0">
              <a:solidFill>
                <a:srgbClr val="3333FF"/>
              </a:solidFill>
              <a:latin typeface="Comic Sans MS" pitchFamily="66" charset="0"/>
            </a:endParaRPr>
          </a:p>
          <a:p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6"/>
          <p:cNvSpPr txBox="1">
            <a:spLocks noChangeArrowheads="1"/>
          </p:cNvSpPr>
          <p:nvPr/>
        </p:nvSpPr>
        <p:spPr bwMode="auto">
          <a:xfrm>
            <a:off x="3286125" y="0"/>
            <a:ext cx="3151188" cy="800100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NGC 6715 (M54)</a:t>
            </a:r>
          </a:p>
          <a:p>
            <a:endParaRPr lang="en-US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571500"/>
            <a:ext cx="7721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CasellaDiTesto 5"/>
          <p:cNvSpPr txBox="1">
            <a:spLocks noChangeArrowheads="1"/>
          </p:cNvSpPr>
          <p:nvPr/>
        </p:nvSpPr>
        <p:spPr bwMode="auto">
          <a:xfrm>
            <a:off x="2500313" y="6191250"/>
            <a:ext cx="57150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0000FF"/>
                </a:solidFill>
                <a:latin typeface="Comic Sans MS" pitchFamily="66" charset="0"/>
              </a:rPr>
              <a:t>Multiple MSs, SGBs, RGBs ….</a:t>
            </a:r>
          </a:p>
          <a:p>
            <a:endParaRPr lang="en-US"/>
          </a:p>
        </p:txBody>
      </p:sp>
      <p:sp>
        <p:nvSpPr>
          <p:cNvPr id="22533" name="CasellaDiTesto 4"/>
          <p:cNvSpPr txBox="1">
            <a:spLocks noChangeArrowheads="1"/>
          </p:cNvSpPr>
          <p:nvPr/>
        </p:nvSpPr>
        <p:spPr bwMode="auto">
          <a:xfrm>
            <a:off x="785813" y="5857875"/>
            <a:ext cx="15700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Siegel et al. (2007)</a:t>
            </a:r>
            <a:endParaRPr lang="it-IT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sagdwarf_wy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8263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5" descr="m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363"/>
            <a:ext cx="2986088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Line 6"/>
          <p:cNvSpPr>
            <a:spLocks noChangeShapeType="1"/>
          </p:cNvSpPr>
          <p:nvPr/>
        </p:nvSpPr>
        <p:spPr bwMode="auto">
          <a:xfrm flipV="1">
            <a:off x="900113" y="2852738"/>
            <a:ext cx="1008062" cy="863600"/>
          </a:xfrm>
          <a:prstGeom prst="line">
            <a:avLst/>
          </a:prstGeom>
          <a:noFill/>
          <a:ln w="41275">
            <a:noFill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557" name="Line 7"/>
          <p:cNvSpPr>
            <a:spLocks noChangeShapeType="1"/>
          </p:cNvSpPr>
          <p:nvPr/>
        </p:nvSpPr>
        <p:spPr bwMode="auto">
          <a:xfrm flipV="1">
            <a:off x="900113" y="2924175"/>
            <a:ext cx="935037" cy="792163"/>
          </a:xfrm>
          <a:prstGeom prst="line">
            <a:avLst/>
          </a:prstGeom>
          <a:noFill/>
          <a:ln w="4127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558" name="Line 8"/>
          <p:cNvSpPr>
            <a:spLocks noChangeShapeType="1"/>
          </p:cNvSpPr>
          <p:nvPr/>
        </p:nvSpPr>
        <p:spPr bwMode="auto">
          <a:xfrm flipV="1">
            <a:off x="0" y="2852738"/>
            <a:ext cx="1979613" cy="9350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559" name="Line 9"/>
          <p:cNvSpPr>
            <a:spLocks noChangeShapeType="1"/>
          </p:cNvSpPr>
          <p:nvPr/>
        </p:nvSpPr>
        <p:spPr bwMode="auto">
          <a:xfrm>
            <a:off x="1979613" y="2852738"/>
            <a:ext cx="936625" cy="9366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560" name="Line 10"/>
          <p:cNvSpPr>
            <a:spLocks noChangeShapeType="1"/>
          </p:cNvSpPr>
          <p:nvPr/>
        </p:nvSpPr>
        <p:spPr bwMode="auto">
          <a:xfrm flipV="1">
            <a:off x="0" y="2852738"/>
            <a:ext cx="1979613" cy="38163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561" name="Line 11"/>
          <p:cNvSpPr>
            <a:spLocks noChangeShapeType="1"/>
          </p:cNvSpPr>
          <p:nvPr/>
        </p:nvSpPr>
        <p:spPr bwMode="auto">
          <a:xfrm flipH="1" flipV="1">
            <a:off x="1979613" y="2852738"/>
            <a:ext cx="1008062" cy="38163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562" name="Text Box 12"/>
          <p:cNvSpPr txBox="1">
            <a:spLocks noChangeArrowheads="1"/>
          </p:cNvSpPr>
          <p:nvPr/>
        </p:nvSpPr>
        <p:spPr bwMode="auto">
          <a:xfrm>
            <a:off x="5076825" y="-100013"/>
            <a:ext cx="4067175" cy="7232651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M54 c</a:t>
            </a:r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oincides with the nucleus of the Sagittarius dwarf galaxy .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It might be born in the nucleus or, more likely,  it might be ended into the nucleus via dynamical friction</a:t>
            </a:r>
          </a:p>
          <a:p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(see, </a:t>
            </a:r>
            <a:r>
              <a:rPr lang="en-US" sz="2400" b="0" dirty="0" err="1">
                <a:solidFill>
                  <a:srgbClr val="FFFF00"/>
                </a:solidFill>
                <a:latin typeface="Comic Sans MS" pitchFamily="66" charset="0"/>
              </a:rPr>
              <a:t>Bellazzini</a:t>
            </a:r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 et al. 2008), but the important fact is that, today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:</a:t>
            </a:r>
            <a:endParaRPr lang="en-US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Comic Sans MS" pitchFamily="66" charset="0"/>
              </a:rPr>
              <a:t>The massive globular cluster M54 is part of the nucleus of a disaggregating dwarf galaxy.</a:t>
            </a:r>
          </a:p>
          <a:p>
            <a:endParaRPr lang="it-IT" b="0" dirty="0"/>
          </a:p>
        </p:txBody>
      </p:sp>
      <p:pic>
        <p:nvPicPr>
          <p:cNvPr id="23563" name="Picture 16" descr="sag_d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0"/>
            <a:ext cx="259238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4" name="Line 17"/>
          <p:cNvSpPr>
            <a:spLocks noChangeShapeType="1"/>
          </p:cNvSpPr>
          <p:nvPr/>
        </p:nvSpPr>
        <p:spPr bwMode="auto">
          <a:xfrm>
            <a:off x="1042988" y="2492375"/>
            <a:ext cx="504825" cy="2159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M54-all"/>
          <p:cNvPicPr>
            <a:picLocks noChangeAspect="1" noChangeArrowheads="1"/>
          </p:cNvPicPr>
          <p:nvPr/>
        </p:nvPicPr>
        <p:blipFill>
          <a:blip r:embed="rId2" cstate="print"/>
          <a:srcRect t="4010"/>
          <a:stretch>
            <a:fillRect/>
          </a:stretch>
        </p:blipFill>
        <p:spPr bwMode="auto">
          <a:xfrm>
            <a:off x="0" y="0"/>
            <a:ext cx="45720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allcm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860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611188" y="188913"/>
            <a:ext cx="874712" cy="519112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M54</a:t>
            </a:r>
            <a:endParaRPr lang="it-IT"/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5148263" y="2565400"/>
            <a:ext cx="1995487" cy="396875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Omega Centauri</a:t>
            </a:r>
            <a:endParaRPr lang="it-IT" sz="2000"/>
          </a:p>
        </p:txBody>
      </p:sp>
      <p:sp>
        <p:nvSpPr>
          <p:cNvPr id="25606" name="Text Box 9"/>
          <p:cNvSpPr txBox="1">
            <a:spLocks noChangeArrowheads="1"/>
          </p:cNvSpPr>
          <p:nvPr/>
        </p:nvSpPr>
        <p:spPr bwMode="auto">
          <a:xfrm>
            <a:off x="4643438" y="285750"/>
            <a:ext cx="4238625" cy="1570038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The CMDs of M54</a:t>
            </a:r>
          </a:p>
          <a:p>
            <a:r>
              <a:rPr lang="en-US" sz="3200">
                <a:solidFill>
                  <a:srgbClr val="FF0000"/>
                </a:solidFill>
              </a:rPr>
              <a:t>and Omega Centauri are</a:t>
            </a:r>
          </a:p>
          <a:p>
            <a:r>
              <a:rPr lang="en-US" sz="3200" u="sng">
                <a:solidFill>
                  <a:srgbClr val="FF0000"/>
                </a:solidFill>
              </a:rPr>
              <a:t>astonishingly similar!</a:t>
            </a:r>
            <a:endParaRPr lang="it-IT" sz="3200" u="sng">
              <a:solidFill>
                <a:srgbClr val="FF0000"/>
              </a:solidFill>
            </a:endParaRPr>
          </a:p>
        </p:txBody>
      </p:sp>
      <p:sp>
        <p:nvSpPr>
          <p:cNvPr id="25607" name="Text Box 10"/>
          <p:cNvSpPr txBox="1">
            <a:spLocks noChangeArrowheads="1"/>
          </p:cNvSpPr>
          <p:nvPr/>
        </p:nvSpPr>
        <p:spPr bwMode="auto">
          <a:xfrm>
            <a:off x="-71438" y="4221163"/>
            <a:ext cx="4857751" cy="2616200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D60093"/>
                </a:solidFill>
              </a:rPr>
              <a:t>It is very likely that M54 and the Sagittarius nucleus show us what Omega Centauri was a few billion years ago: the central part of a dwarf galaxy, now disrupted by the Galactic tidal field. </a:t>
            </a:r>
            <a:r>
              <a:rPr lang="en-US" sz="2000">
                <a:solidFill>
                  <a:srgbClr val="0000FF"/>
                </a:solidFill>
              </a:rPr>
              <a:t>But, where is the tidal tail of Omega Centauri (see Da Costa et al. 2008)?</a:t>
            </a:r>
            <a:endParaRPr lang="en-US" sz="2000">
              <a:solidFill>
                <a:srgbClr val="D60093"/>
              </a:solidFill>
            </a:endParaRPr>
          </a:p>
          <a:p>
            <a:r>
              <a:rPr lang="en-US" sz="2400">
                <a:solidFill>
                  <a:srgbClr val="FF0000"/>
                </a:solidFill>
              </a:rPr>
              <a:t>Is this true for all globular clusters?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950" y="1125538"/>
            <a:ext cx="6408738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6228332" y="905807"/>
            <a:ext cx="3024188" cy="6555641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The MS of NGC 2808 splits </a:t>
            </a: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into </a:t>
            </a: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three separate branches </a:t>
            </a:r>
          </a:p>
          <a:p>
            <a:endParaRPr lang="en-US" sz="2000" b="0" dirty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Overabundances of helium (Y~0.30, Y~0.40) can reproduce the two bluest main sequences.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0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The TO-SGB regions are so narrow that any difference in age between the three groups must be significantly smaller than 1 </a:t>
            </a:r>
            <a:r>
              <a:rPr lang="en-US" sz="2000" b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Gyr</a:t>
            </a:r>
            <a:endParaRPr lang="it-IT" sz="2000" b="0" dirty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endParaRPr lang="it-IT" sz="2000" u="sng" dirty="0">
              <a:solidFill>
                <a:schemeClr val="tx1"/>
              </a:solidFill>
            </a:endParaRPr>
          </a:p>
        </p:txBody>
      </p:sp>
      <p:sp>
        <p:nvSpPr>
          <p:cNvPr id="29700" name="Text Box 6"/>
          <p:cNvSpPr txBox="1">
            <a:spLocks noChangeArrowheads="1"/>
          </p:cNvSpPr>
          <p:nvPr/>
        </p:nvSpPr>
        <p:spPr bwMode="auto">
          <a:xfrm>
            <a:off x="107504" y="-25643"/>
            <a:ext cx="8853706" cy="646331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The triple main sequence in NGC 2808</a:t>
            </a:r>
            <a:endParaRPr lang="it-IT" sz="3600" dirty="0">
              <a:latin typeface="Comic Sans MS" pitchFamily="66" charset="0"/>
            </a:endParaRPr>
          </a:p>
        </p:txBody>
      </p:sp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-23647" y="6289575"/>
            <a:ext cx="2651431" cy="307777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chemeClr val="tx1"/>
                </a:solidFill>
              </a:rPr>
              <a:t>Piotto</a:t>
            </a:r>
            <a:r>
              <a:rPr lang="en-US" sz="1400" dirty="0">
                <a:solidFill>
                  <a:schemeClr val="tx1"/>
                </a:solidFill>
              </a:rPr>
              <a:t> et al. 2007, </a:t>
            </a:r>
            <a:r>
              <a:rPr lang="en-US" sz="1400" dirty="0" err="1">
                <a:solidFill>
                  <a:schemeClr val="tx1"/>
                </a:solidFill>
              </a:rPr>
              <a:t>ApJ</a:t>
            </a:r>
            <a:r>
              <a:rPr lang="en-US" sz="1400" dirty="0">
                <a:solidFill>
                  <a:schemeClr val="tx1"/>
                </a:solidFill>
              </a:rPr>
              <a:t>, 661, L35</a:t>
            </a:r>
            <a:r>
              <a:rPr lang="en-US" sz="1400" b="0" dirty="0">
                <a:solidFill>
                  <a:schemeClr val="tx1"/>
                </a:solidFill>
              </a:rPr>
              <a:t> </a:t>
            </a:r>
            <a:endParaRPr lang="it-IT" sz="1400" b="0" dirty="0">
              <a:solidFill>
                <a:schemeClr val="tx1"/>
              </a:solidFill>
            </a:endParaRPr>
          </a:p>
        </p:txBody>
      </p:sp>
      <p:sp>
        <p:nvSpPr>
          <p:cNvPr id="29702" name="Line 8"/>
          <p:cNvSpPr>
            <a:spLocks noChangeShapeType="1"/>
          </p:cNvSpPr>
          <p:nvPr/>
        </p:nvSpPr>
        <p:spPr bwMode="auto">
          <a:xfrm flipH="1">
            <a:off x="1258888" y="1989138"/>
            <a:ext cx="720725" cy="0"/>
          </a:xfrm>
          <a:prstGeom prst="line">
            <a:avLst/>
          </a:prstGeom>
          <a:noFill/>
          <a:ln w="4127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9703" name="Text Box 9"/>
          <p:cNvSpPr txBox="1">
            <a:spLocks noChangeArrowheads="1"/>
          </p:cNvSpPr>
          <p:nvPr/>
        </p:nvSpPr>
        <p:spPr bwMode="auto">
          <a:xfrm>
            <a:off x="1985963" y="1773238"/>
            <a:ext cx="550862" cy="396875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/>
              <a:t>TO</a:t>
            </a:r>
            <a:endParaRPr lang="it-IT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3887788" y="44450"/>
            <a:ext cx="51482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NaO</a:t>
            </a:r>
            <a:r>
              <a:rPr lang="en-US" sz="20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anticorrelation</a:t>
            </a:r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 </a:t>
            </a:r>
            <a:r>
              <a:rPr lang="en-US" sz="20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(</a:t>
            </a:r>
            <a:r>
              <a:rPr lang="en-US" sz="2000" b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Carretta</a:t>
            </a:r>
            <a:r>
              <a:rPr lang="en-US" sz="20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 </a:t>
            </a:r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et al. </a:t>
            </a:r>
            <a:r>
              <a:rPr lang="en-US" sz="20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2006)</a:t>
            </a:r>
            <a:endParaRPr lang="en-US" sz="2000" b="0" dirty="0">
              <a:solidFill>
                <a:schemeClr val="accent1">
                  <a:lumMod val="40000"/>
                  <a:lumOff val="60000"/>
                </a:schemeClr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Arial" charset="0"/>
              </a:rPr>
              <a:t>Besides a bulk of O-normal stars with the typical composition of field halo stars, NGC2808 seems to host two other groups of O-poor and super O-poor stars </a:t>
            </a:r>
          </a:p>
        </p:txBody>
      </p:sp>
      <p:pic>
        <p:nvPicPr>
          <p:cNvPr id="3277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3644900"/>
            <a:ext cx="3168650" cy="31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0" y="3645024"/>
            <a:ext cx="298782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NGC2808 has a very complex and very extended HB (as </a:t>
            </a:r>
            <a:r>
              <a:rPr lang="el-GR" sz="2000" b="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ω</a:t>
            </a:r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Cen</a:t>
            </a:r>
            <a:r>
              <a:rPr lang="en-US" sz="2000" b="0" dirty="0" smtClean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). The </a:t>
            </a:r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distribution of stars along the HB is multimodal, with at least three significant gaps and four HB groups (</a:t>
            </a:r>
            <a:r>
              <a:rPr lang="en-US" sz="2000" b="0" dirty="0" err="1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Sosin</a:t>
            </a:r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 et al 1997, </a:t>
            </a:r>
            <a:r>
              <a:rPr lang="en-US" sz="2000" b="0" dirty="0" err="1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Bedin</a:t>
            </a:r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 et al 2000)</a:t>
            </a:r>
          </a:p>
        </p:txBody>
      </p:sp>
      <p:pic>
        <p:nvPicPr>
          <p:cNvPr id="32773" name="Picture 9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3708400" cy="3602038"/>
          </a:xfrm>
        </p:spPr>
      </p:pic>
      <p:pic>
        <p:nvPicPr>
          <p:cNvPr id="32774" name="Picture 14" descr="carretta_etal_o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2183358"/>
            <a:ext cx="3132137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996952"/>
            <a:ext cx="4127595" cy="2688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6"/>
          <p:cNvSpPr txBox="1">
            <a:spLocks noChangeArrowheads="1"/>
          </p:cNvSpPr>
          <p:nvPr/>
        </p:nvSpPr>
        <p:spPr bwMode="auto">
          <a:xfrm>
            <a:off x="4499992" y="-27384"/>
            <a:ext cx="4705134" cy="2923877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dirty="0">
                <a:solidFill>
                  <a:srgbClr val="00FF00"/>
                </a:solidFill>
                <a:latin typeface="Comic Sans MS" pitchFamily="66" charset="0"/>
              </a:rPr>
              <a:t>In summary, in NGC 2808, </a:t>
            </a:r>
          </a:p>
          <a:p>
            <a:r>
              <a:rPr lang="en-US" sz="2400" b="0" dirty="0">
                <a:solidFill>
                  <a:srgbClr val="00FF00"/>
                </a:solidFill>
                <a:latin typeface="Comic Sans MS" pitchFamily="66" charset="0"/>
              </a:rPr>
              <a:t>it is tempting to link together:</a:t>
            </a:r>
            <a:r>
              <a:rPr lang="en-US" sz="2400" b="0" dirty="0">
                <a:solidFill>
                  <a:schemeClr val="accent2"/>
                </a:solidFill>
              </a:rPr>
              <a:t> </a:t>
            </a:r>
          </a:p>
          <a:p>
            <a:endParaRPr lang="en-US" sz="2400" b="0" dirty="0">
              <a:solidFill>
                <a:schemeClr val="accent2"/>
              </a:solidFill>
            </a:endParaRPr>
          </a:p>
          <a:p>
            <a:r>
              <a:rPr lang="en-US" sz="2400" u="sng" dirty="0">
                <a:latin typeface="Comic Sans MS" pitchFamily="66" charset="0"/>
              </a:rPr>
              <a:t>the multiple MS, </a:t>
            </a:r>
          </a:p>
          <a:p>
            <a:r>
              <a:rPr lang="en-US" sz="2400" u="sng" dirty="0">
                <a:latin typeface="Comic Sans MS" pitchFamily="66" charset="0"/>
              </a:rPr>
              <a:t>the multiple HB,</a:t>
            </a:r>
          </a:p>
          <a:p>
            <a:r>
              <a:rPr lang="en-US" sz="2400" u="sng" dirty="0">
                <a:latin typeface="Comic Sans MS" pitchFamily="66" charset="0"/>
              </a:rPr>
              <a:t>and the three oxygen groups,</a:t>
            </a:r>
            <a:r>
              <a:rPr lang="en-US" sz="2400" u="sng" dirty="0"/>
              <a:t> </a:t>
            </a:r>
          </a:p>
          <a:p>
            <a:r>
              <a:rPr lang="en-US" sz="2400" b="0" dirty="0">
                <a:solidFill>
                  <a:srgbClr val="00B0F0"/>
                </a:solidFill>
              </a:rPr>
              <a:t>as indicated in the table below</a:t>
            </a:r>
          </a:p>
          <a:p>
            <a:r>
              <a:rPr lang="en-US" sz="1600" b="0" dirty="0">
                <a:solidFill>
                  <a:srgbClr val="F8F8F8"/>
                </a:solidFill>
              </a:rPr>
              <a:t>(see </a:t>
            </a:r>
            <a:r>
              <a:rPr lang="en-US" sz="1600" b="0" dirty="0" err="1">
                <a:solidFill>
                  <a:srgbClr val="F8F8F8"/>
                </a:solidFill>
              </a:rPr>
              <a:t>Piotto</a:t>
            </a:r>
            <a:r>
              <a:rPr lang="en-US" sz="1600" b="0" dirty="0">
                <a:solidFill>
                  <a:srgbClr val="F8F8F8"/>
                </a:solidFill>
              </a:rPr>
              <a:t> et al. 2007 for details).</a:t>
            </a:r>
            <a:endParaRPr lang="it-IT" sz="1600" b="0" dirty="0">
              <a:solidFill>
                <a:srgbClr val="F8F8F8"/>
              </a:solidFill>
            </a:endParaRP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0" y="5733256"/>
            <a:ext cx="9144000" cy="1200329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0" dirty="0" smtClean="0">
                <a:solidFill>
                  <a:srgbClr val="FFFF00"/>
                </a:solidFill>
                <a:latin typeface="Comic Sans MS" pitchFamily="66" charset="0"/>
              </a:rPr>
              <a:t>Observations properly fit a scenario in which a 2</a:t>
            </a:r>
            <a:r>
              <a:rPr lang="en-US" sz="2400" b="0" baseline="30000" dirty="0" smtClean="0">
                <a:solidFill>
                  <a:srgbClr val="FFFF00"/>
                </a:solidFill>
                <a:latin typeface="Comic Sans MS" pitchFamily="66" charset="0"/>
              </a:rPr>
              <a:t>nd</a:t>
            </a:r>
            <a:r>
              <a:rPr lang="en-US" sz="2400" b="0" dirty="0" smtClean="0">
                <a:solidFill>
                  <a:srgbClr val="FFFF00"/>
                </a:solidFill>
                <a:latin typeface="Comic Sans MS" pitchFamily="66" charset="0"/>
              </a:rPr>
              <a:t> and 3</a:t>
            </a:r>
            <a:r>
              <a:rPr lang="en-US" sz="2400" b="0" baseline="30000" dirty="0" smtClean="0">
                <a:solidFill>
                  <a:srgbClr val="FFFF00"/>
                </a:solidFill>
                <a:latin typeface="Comic Sans MS" pitchFamily="66" charset="0"/>
              </a:rPr>
              <a:t>rd</a:t>
            </a:r>
            <a:r>
              <a:rPr lang="en-US" sz="2400" b="0" dirty="0" smtClean="0">
                <a:solidFill>
                  <a:srgbClr val="FFFF00"/>
                </a:solidFill>
                <a:latin typeface="Comic Sans MS" pitchFamily="66" charset="0"/>
              </a:rPr>
              <a:t> stellar generations formed from material polluted by intermediate mass AGB stars of a 1</a:t>
            </a:r>
            <a:r>
              <a:rPr lang="en-US" sz="2400" b="0" baseline="30000" dirty="0" smtClean="0">
                <a:solidFill>
                  <a:srgbClr val="FFFF00"/>
                </a:solidFill>
                <a:latin typeface="Comic Sans MS" pitchFamily="66" charset="0"/>
              </a:rPr>
              <a:t>st</a:t>
            </a:r>
            <a:r>
              <a:rPr lang="en-US" sz="2400" b="0" dirty="0" smtClean="0">
                <a:solidFill>
                  <a:srgbClr val="FFFF00"/>
                </a:solidFill>
                <a:latin typeface="Comic Sans MS" pitchFamily="66" charset="0"/>
              </a:rPr>
              <a:t> generation</a:t>
            </a:r>
            <a:endParaRPr lang="it-IT" sz="2400" b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3379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4500563" cy="4383087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</p:pic>
      <p:sp>
        <p:nvSpPr>
          <p:cNvPr id="33798" name="CasellaDiTesto 5"/>
          <p:cNvSpPr txBox="1">
            <a:spLocks noChangeArrowheads="1"/>
          </p:cNvSpPr>
          <p:nvPr/>
        </p:nvSpPr>
        <p:spPr bwMode="auto">
          <a:xfrm>
            <a:off x="0" y="4717256"/>
            <a:ext cx="47863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1.4x10</a:t>
            </a:r>
            <a:r>
              <a:rPr lang="en-US" sz="2000" b="0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4 </a:t>
            </a:r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and 2.7x10</a:t>
            </a:r>
            <a:r>
              <a:rPr lang="en-US" sz="2000" b="0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4</a:t>
            </a:r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 solar masses of fresh </a:t>
            </a:r>
            <a:r>
              <a:rPr lang="en-US" sz="20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 Helium </a:t>
            </a:r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are embedded in the 2</a:t>
            </a:r>
            <a:r>
              <a:rPr lang="en-US" sz="2000" b="0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nd</a:t>
            </a:r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 and 3</a:t>
            </a:r>
            <a:r>
              <a:rPr lang="en-US" sz="2000" b="0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rd</a:t>
            </a:r>
            <a:r>
              <a:rPr lang="en-US" sz="2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 generations of stars </a:t>
            </a:r>
            <a:endParaRPr lang="it-IT" sz="2000" b="0" dirty="0">
              <a:solidFill>
                <a:schemeClr val="accent1">
                  <a:lumMod val="40000"/>
                  <a:lumOff val="6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500"/>
            <a:ext cx="397668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1720850"/>
            <a:ext cx="51435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86063" cy="304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CasellaDiTesto 4"/>
          <p:cNvSpPr txBox="1">
            <a:spLocks noChangeArrowheads="1"/>
          </p:cNvSpPr>
          <p:nvPr/>
        </p:nvSpPr>
        <p:spPr bwMode="auto">
          <a:xfrm>
            <a:off x="2714625" y="0"/>
            <a:ext cx="67151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omic Sans MS" pitchFamily="66" charset="0"/>
              </a:rPr>
              <a:t>NGC 6752: very extended EHB, but with</a:t>
            </a:r>
          </a:p>
          <a:p>
            <a:r>
              <a:rPr lang="en-US" sz="2400" dirty="0">
                <a:latin typeface="Comic Sans MS" pitchFamily="66" charset="0"/>
              </a:rPr>
              <a:t>a mass of 1.6x10</a:t>
            </a:r>
            <a:r>
              <a:rPr lang="en-US" sz="2400" baseline="30000" dirty="0">
                <a:latin typeface="Comic Sans MS" pitchFamily="66" charset="0"/>
              </a:rPr>
              <a:t>5</a:t>
            </a:r>
            <a:r>
              <a:rPr lang="en-US" sz="2400" dirty="0">
                <a:latin typeface="Comic Sans MS" pitchFamily="66" charset="0"/>
              </a:rPr>
              <a:t> M</a:t>
            </a:r>
            <a:r>
              <a:rPr lang="en-US" sz="2400" baseline="-25000" dirty="0">
                <a:latin typeface="Comic Sans MS" pitchFamily="66" charset="0"/>
                <a:ea typeface="OpenSymbol" pitchFamily="2" charset="0"/>
                <a:cs typeface="OpenSymbol" pitchFamily="2" charset="0"/>
              </a:rPr>
              <a:t>⊙</a:t>
            </a:r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Example of a not massive cluster showing  clear evidence of multiple populations</a:t>
            </a:r>
            <a:endParaRPr lang="it-IT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8918" name="CasellaDiTesto 5"/>
          <p:cNvSpPr txBox="1">
            <a:spLocks noChangeArrowheads="1"/>
          </p:cNvSpPr>
          <p:nvPr/>
        </p:nvSpPr>
        <p:spPr bwMode="auto">
          <a:xfrm>
            <a:off x="3059832" y="6519863"/>
            <a:ext cx="31051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Milone et al. 2010, ApJ, 709, 1183</a:t>
            </a:r>
            <a:endParaRPr lang="it-IT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38"/>
            <a:ext cx="9144000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CasellaDiTesto 2"/>
          <p:cNvSpPr txBox="1">
            <a:spLocks noChangeArrowheads="1"/>
          </p:cNvSpPr>
          <p:nvPr/>
        </p:nvSpPr>
        <p:spPr bwMode="auto">
          <a:xfrm>
            <a:off x="1344613" y="71438"/>
            <a:ext cx="7302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…47Tuc MS is also intrinsically spreaded</a:t>
            </a:r>
            <a:endParaRPr lang="it-IT">
              <a:latin typeface="Comic Sans MS" pitchFamily="66" charset="0"/>
            </a:endParaRPr>
          </a:p>
        </p:txBody>
      </p:sp>
      <p:sp>
        <p:nvSpPr>
          <p:cNvPr id="36868" name="CasellaDiTesto 3"/>
          <p:cNvSpPr txBox="1">
            <a:spLocks noChangeArrowheads="1"/>
          </p:cNvSpPr>
          <p:nvPr/>
        </p:nvSpPr>
        <p:spPr bwMode="auto">
          <a:xfrm>
            <a:off x="214313" y="5572125"/>
            <a:ext cx="87153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>
                <a:solidFill>
                  <a:srgbClr val="3333FF"/>
                </a:solidFill>
                <a:latin typeface="Comic Sans MS" pitchFamily="66" charset="0"/>
              </a:rPr>
              <a:t>If the spread in color is due to a spread in Fe, it implies a </a:t>
            </a:r>
            <a:r>
              <a:rPr lang="el-GR" b="0">
                <a:solidFill>
                  <a:srgbClr val="3333FF"/>
                </a:solidFill>
                <a:latin typeface="Comic Sans MS" pitchFamily="66" charset="0"/>
              </a:rPr>
              <a:t>Δ</a:t>
            </a:r>
            <a:r>
              <a:rPr lang="en-US" b="0">
                <a:solidFill>
                  <a:srgbClr val="3333FF"/>
                </a:solidFill>
                <a:latin typeface="Comic Sans MS" pitchFamily="66" charset="0"/>
              </a:rPr>
              <a:t>([Fe/H])=0.001; if it is helium, it implies a </a:t>
            </a:r>
            <a:r>
              <a:rPr lang="el-GR" b="0">
                <a:solidFill>
                  <a:srgbClr val="3333FF"/>
                </a:solidFill>
                <a:latin typeface="Comic Sans MS" pitchFamily="66" charset="0"/>
              </a:rPr>
              <a:t>Δ</a:t>
            </a:r>
            <a:r>
              <a:rPr lang="en-US" b="0">
                <a:solidFill>
                  <a:srgbClr val="3333FF"/>
                </a:solidFill>
                <a:latin typeface="Comic Sans MS" pitchFamily="66" charset="0"/>
              </a:rPr>
              <a:t>Y=0.03</a:t>
            </a:r>
            <a:endParaRPr lang="it-IT" b="0">
              <a:solidFill>
                <a:srgbClr val="3333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88"/>
            <a:ext cx="7286625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Freccia a destra 2"/>
          <p:cNvSpPr>
            <a:spLocks noChangeArrowheads="1"/>
          </p:cNvSpPr>
          <p:nvPr/>
        </p:nvSpPr>
        <p:spPr bwMode="auto">
          <a:xfrm>
            <a:off x="4143375" y="2857500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noFill/>
          <a:ln w="4127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6149" name="Freccia a destra 4"/>
          <p:cNvSpPr>
            <a:spLocks noChangeArrowheads="1"/>
          </p:cNvSpPr>
          <p:nvPr/>
        </p:nvSpPr>
        <p:spPr bwMode="auto">
          <a:xfrm>
            <a:off x="4357688" y="3857625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noFill/>
          <a:ln w="4127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6150" name="CasellaDiTesto 5"/>
          <p:cNvSpPr txBox="1">
            <a:spLocks noChangeArrowheads="1"/>
          </p:cNvSpPr>
          <p:nvPr/>
        </p:nvSpPr>
        <p:spPr bwMode="auto">
          <a:xfrm>
            <a:off x="500063" y="0"/>
            <a:ext cx="79295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omic Sans MS" pitchFamily="66" charset="0"/>
              </a:rPr>
              <a:t>A problem: star to star variations of light elements are present in all GCs</a:t>
            </a:r>
            <a:endParaRPr lang="it-IT" sz="2400">
              <a:latin typeface="Comic Sans MS" pitchFamily="66" charset="0"/>
            </a:endParaRPr>
          </a:p>
        </p:txBody>
      </p:sp>
      <p:sp>
        <p:nvSpPr>
          <p:cNvPr id="6151" name="CasellaDiTesto 6"/>
          <p:cNvSpPr txBox="1">
            <a:spLocks noChangeArrowheads="1"/>
          </p:cNvSpPr>
          <p:nvPr/>
        </p:nvSpPr>
        <p:spPr bwMode="auto">
          <a:xfrm>
            <a:off x="5715000" y="6335713"/>
            <a:ext cx="1666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Carretta et al. 2010</a:t>
            </a:r>
            <a:endParaRPr lang="it-IT" sz="1400">
              <a:solidFill>
                <a:schemeClr val="tx1"/>
              </a:solidFill>
            </a:endParaRPr>
          </a:p>
        </p:txBody>
      </p:sp>
      <p:sp>
        <p:nvSpPr>
          <p:cNvPr id="6152" name="Rettangolo 9"/>
          <p:cNvSpPr>
            <a:spLocks noChangeArrowheads="1"/>
          </p:cNvSpPr>
          <p:nvPr/>
        </p:nvSpPr>
        <p:spPr bwMode="auto">
          <a:xfrm>
            <a:off x="7215188" y="428625"/>
            <a:ext cx="1928812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0" dirty="0">
                <a:solidFill>
                  <a:schemeClr val="bg1"/>
                </a:solidFill>
              </a:rPr>
              <a:t>Most clusters have constant [Fe/H], but large star to star variations in light elements. </a:t>
            </a:r>
          </a:p>
          <a:p>
            <a:endParaRPr lang="en-US" sz="2000" b="0" dirty="0">
              <a:solidFill>
                <a:schemeClr val="accent2"/>
              </a:solidFill>
            </a:endParaRPr>
          </a:p>
          <a:p>
            <a:r>
              <a:rPr lang="en-US" sz="2000" b="0" dirty="0">
                <a:solidFill>
                  <a:srgbClr val="FFFF00"/>
                </a:solidFill>
              </a:rPr>
              <a:t>Some elements define correlations like the </a:t>
            </a:r>
            <a:r>
              <a:rPr lang="en-US" sz="2000" dirty="0" err="1">
                <a:solidFill>
                  <a:srgbClr val="FFFF00"/>
                </a:solidFill>
              </a:rPr>
              <a:t>NaO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anticorrelation</a:t>
            </a:r>
            <a:r>
              <a:rPr lang="en-US" sz="2000" b="0" dirty="0">
                <a:solidFill>
                  <a:srgbClr val="FFFF00"/>
                </a:solidFill>
              </a:rPr>
              <a:t>,  or the </a:t>
            </a:r>
          </a:p>
          <a:p>
            <a:r>
              <a:rPr lang="en-US" sz="2000" dirty="0" err="1">
                <a:solidFill>
                  <a:srgbClr val="FFFF00"/>
                </a:solidFill>
              </a:rPr>
              <a:t>MgAl</a:t>
            </a:r>
            <a:r>
              <a:rPr lang="en-US" sz="2000" dirty="0">
                <a:solidFill>
                  <a:srgbClr val="FFFF00"/>
                </a:solidFill>
              </a:rPr>
              <a:t>  </a:t>
            </a:r>
            <a:r>
              <a:rPr lang="en-US" sz="2000" dirty="0" err="1">
                <a:solidFill>
                  <a:srgbClr val="FFFF00"/>
                </a:solidFill>
              </a:rPr>
              <a:t>anticorrelation</a:t>
            </a:r>
            <a:r>
              <a:rPr lang="en-US" sz="2000" dirty="0">
                <a:solidFill>
                  <a:srgbClr val="FFFF00"/>
                </a:solidFill>
              </a:rPr>
              <a:t>.</a:t>
            </a:r>
          </a:p>
          <a:p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These </a:t>
            </a:r>
            <a:r>
              <a:rPr lang="en-US" sz="2000" dirty="0" err="1">
                <a:solidFill>
                  <a:srgbClr val="FF0000"/>
                </a:solidFill>
              </a:rPr>
              <a:t>anticorrelations</a:t>
            </a:r>
            <a:r>
              <a:rPr lang="en-US" sz="2000" dirty="0">
                <a:solidFill>
                  <a:srgbClr val="FF0000"/>
                </a:solidFill>
              </a:rPr>
              <a:t> are present in all clusters analyzed so far.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28600" y="228600"/>
            <a:ext cx="89154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US" sz="3400">
                <a:latin typeface="Comic Sans MS" pitchFamily="66" charset="0"/>
                <a:cs typeface="Arial" pitchFamily="34" charset="0"/>
              </a:rPr>
              <a:t>The Double Subgiant Branch of </a:t>
            </a:r>
          </a:p>
          <a:p>
            <a:pPr marL="342900" indent="-342900" algn="ctr"/>
            <a:r>
              <a:rPr lang="en-US" sz="3400">
                <a:latin typeface="Comic Sans MS" pitchFamily="66" charset="0"/>
                <a:cs typeface="Arial" pitchFamily="34" charset="0"/>
              </a:rPr>
              <a:t>NGC 1851</a:t>
            </a:r>
            <a:r>
              <a:rPr lang="en-US" sz="1800">
                <a:solidFill>
                  <a:schemeClr val="tx1"/>
                </a:solidFill>
                <a:latin typeface="Comic Sans MS" pitchFamily="66" charset="0"/>
                <a:cs typeface="Arial" pitchFamily="34" charset="0"/>
              </a:rPr>
              <a:t> 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113"/>
            <a:ext cx="5003800" cy="479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1828800"/>
            <a:ext cx="5003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5072063" y="1585913"/>
            <a:ext cx="411480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schemeClr val="tx1"/>
              </a:solidFill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  <a:cs typeface="Arial" pitchFamily="34" charset="0"/>
              </a:rPr>
              <a:t>The SGB of NGC 1851 splits into two well defined sequences.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3333FF"/>
                </a:solidFill>
                <a:latin typeface="Comic Sans MS" pitchFamily="66" charset="0"/>
                <a:cs typeface="Arial" pitchFamily="34" charset="0"/>
              </a:rPr>
              <a:t>If interpreted only in terms of an age spread, the split implies an age difference of about 1Gyr.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0" y="1470025"/>
            <a:ext cx="3086100" cy="519113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Milone et al. 2008, ApJ, 673, 241</a:t>
            </a:r>
            <a:r>
              <a:rPr lang="it-IT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5"/>
            <a:ext cx="6604000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CasellaDiTesto 5"/>
          <p:cNvSpPr txBox="1">
            <a:spLocks noChangeArrowheads="1"/>
          </p:cNvSpPr>
          <p:nvPr/>
        </p:nvSpPr>
        <p:spPr bwMode="auto">
          <a:xfrm>
            <a:off x="6572250" y="214313"/>
            <a:ext cx="257175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0" dirty="0">
                <a:latin typeface="Comic Sans MS" pitchFamily="66" charset="0"/>
              </a:rPr>
              <a:t>Radial </a:t>
            </a:r>
          </a:p>
          <a:p>
            <a:r>
              <a:rPr lang="en-US" sz="2400" b="0" dirty="0">
                <a:latin typeface="Comic Sans MS" pitchFamily="66" charset="0"/>
              </a:rPr>
              <a:t>distribution of the two SGBs in NGC 1851</a:t>
            </a:r>
          </a:p>
          <a:p>
            <a:endParaRPr lang="en-US" sz="2400" b="0" dirty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2400" b="0" dirty="0">
                <a:solidFill>
                  <a:srgbClr val="3333FF"/>
                </a:solidFill>
                <a:latin typeface="Comic Sans MS" pitchFamily="66" charset="0"/>
              </a:rPr>
              <a:t>The double SGB is present all over the cluster,</a:t>
            </a:r>
          </a:p>
          <a:p>
            <a:r>
              <a:rPr lang="en-US" sz="2400" b="0" dirty="0">
                <a:solidFill>
                  <a:srgbClr val="3333FF"/>
                </a:solidFill>
                <a:latin typeface="Comic Sans MS" pitchFamily="66" charset="0"/>
              </a:rPr>
              <a:t>also in the </a:t>
            </a:r>
            <a:r>
              <a:rPr lang="en-US" sz="2400" b="0" dirty="0" smtClean="0">
                <a:solidFill>
                  <a:srgbClr val="3333FF"/>
                </a:solidFill>
                <a:latin typeface="Comic Sans MS" pitchFamily="66" charset="0"/>
              </a:rPr>
              <a:t>envelope</a:t>
            </a:r>
          </a:p>
          <a:p>
            <a:endParaRPr lang="en-US" sz="2400" b="0" dirty="0">
              <a:solidFill>
                <a:srgbClr val="3333FF"/>
              </a:solidFill>
              <a:latin typeface="Comic Sans MS" pitchFamily="66" charset="0"/>
            </a:endParaRPr>
          </a:p>
          <a:p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There is no radial gradient</a:t>
            </a:r>
          </a:p>
          <a:p>
            <a:endParaRPr lang="en-US" sz="2400" b="0" dirty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2400" b="0" dirty="0">
                <a:solidFill>
                  <a:srgbClr val="C00000"/>
                </a:solidFill>
                <a:latin typeface="Comic Sans MS" pitchFamily="66" charset="0"/>
              </a:rPr>
              <a:t>Log </a:t>
            </a:r>
            <a:r>
              <a:rPr lang="en-US" sz="2400" b="0" dirty="0" err="1">
                <a:solidFill>
                  <a:srgbClr val="C00000"/>
                </a:solidFill>
                <a:latin typeface="Comic Sans MS" pitchFamily="66" charset="0"/>
              </a:rPr>
              <a:t>t</a:t>
            </a:r>
            <a:r>
              <a:rPr lang="en-US" sz="2400" b="0" baseline="-25000" dirty="0" err="1">
                <a:solidFill>
                  <a:srgbClr val="C00000"/>
                </a:solidFill>
                <a:latin typeface="Comic Sans MS" pitchFamily="66" charset="0"/>
              </a:rPr>
              <a:t>rh</a:t>
            </a:r>
            <a:r>
              <a:rPr lang="en-US" sz="2400" b="0" dirty="0">
                <a:solidFill>
                  <a:srgbClr val="C00000"/>
                </a:solidFill>
                <a:latin typeface="Comic Sans MS" pitchFamily="66" charset="0"/>
              </a:rPr>
              <a:t> = 8.9</a:t>
            </a:r>
            <a:endParaRPr lang="it-IT" sz="2400" b="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41988" name="CasellaDiTesto 6"/>
          <p:cNvSpPr txBox="1">
            <a:spLocks noChangeArrowheads="1"/>
          </p:cNvSpPr>
          <p:nvPr/>
        </p:nvSpPr>
        <p:spPr bwMode="auto">
          <a:xfrm>
            <a:off x="0" y="6488113"/>
            <a:ext cx="5929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0">
                <a:solidFill>
                  <a:schemeClr val="tx1"/>
                </a:solidFill>
              </a:rPr>
              <a:t>Milone et al. (2009) in prep</a:t>
            </a:r>
            <a:endParaRPr lang="it-IT" sz="16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0150" y="3068638"/>
            <a:ext cx="3954463" cy="382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4737100" cy="6480175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</p:pic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5003800" y="0"/>
            <a:ext cx="4140200" cy="3170238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0" dirty="0" err="1">
                <a:solidFill>
                  <a:srgbClr val="FFFF00"/>
                </a:solidFill>
              </a:rPr>
              <a:t>Cassisi</a:t>
            </a:r>
            <a:r>
              <a:rPr lang="en-US" sz="2000" b="0" dirty="0">
                <a:solidFill>
                  <a:srgbClr val="FFFF00"/>
                </a:solidFill>
              </a:rPr>
              <a:t> et al. (2007, </a:t>
            </a:r>
            <a:r>
              <a:rPr lang="en-US" sz="2000" b="0" dirty="0" err="1">
                <a:solidFill>
                  <a:srgbClr val="FFFF00"/>
                </a:solidFill>
              </a:rPr>
              <a:t>ApJ</a:t>
            </a:r>
            <a:r>
              <a:rPr lang="en-US" sz="2000" b="0" dirty="0">
                <a:solidFill>
                  <a:srgbClr val="FFFF00"/>
                </a:solidFill>
              </a:rPr>
              <a:t>, 672, 115, Ventura et al. 2009) suggested  that the two SGBs can be reproduced by </a:t>
            </a:r>
            <a:r>
              <a:rPr lang="en-US" sz="2000" dirty="0">
                <a:solidFill>
                  <a:srgbClr val="FFFF00"/>
                </a:solidFill>
              </a:rPr>
              <a:t>assuming that the fainter SGB is populated by a strongly </a:t>
            </a:r>
            <a:r>
              <a:rPr lang="en-US" sz="2000" dirty="0" err="1" smtClean="0">
                <a:solidFill>
                  <a:srgbClr val="FFFF00"/>
                </a:solidFill>
              </a:rPr>
              <a:t>CNONa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>
                <a:solidFill>
                  <a:srgbClr val="FFFF00"/>
                </a:solidFill>
              </a:rPr>
              <a:t>enhanced </a:t>
            </a:r>
            <a:r>
              <a:rPr lang="en-US" sz="2000" dirty="0" smtClean="0">
                <a:solidFill>
                  <a:srgbClr val="FFFF00"/>
                </a:solidFill>
              </a:rPr>
              <a:t>population.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In </a:t>
            </a:r>
            <a:r>
              <a:rPr lang="en-US" sz="2000" dirty="0">
                <a:latin typeface="Comic Sans MS" pitchFamily="66" charset="0"/>
              </a:rPr>
              <a:t>such hypothesis, the age difference between the two groups may be very small  (10</a:t>
            </a:r>
            <a:r>
              <a:rPr lang="en-US" sz="2000" baseline="30000" dirty="0">
                <a:latin typeface="Comic Sans MS" pitchFamily="66" charset="0"/>
              </a:rPr>
              <a:t>7</a:t>
            </a:r>
            <a:r>
              <a:rPr lang="en-US" sz="2000" dirty="0">
                <a:latin typeface="Comic Sans MS" pitchFamily="66" charset="0"/>
              </a:rPr>
              <a:t>-10</a:t>
            </a:r>
            <a:r>
              <a:rPr lang="en-US" sz="2000" baseline="30000" dirty="0">
                <a:latin typeface="Comic Sans MS" pitchFamily="66" charset="0"/>
              </a:rPr>
              <a:t>8</a:t>
            </a:r>
            <a:r>
              <a:rPr lang="en-US" sz="2000" dirty="0">
                <a:latin typeface="Comic Sans MS" pitchFamily="66" charset="0"/>
              </a:rPr>
              <a:t> years).</a:t>
            </a:r>
            <a:r>
              <a:rPr lang="en-US" sz="2000" dirty="0"/>
              <a:t> But….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40965" name="CasellaDiTesto 5"/>
          <p:cNvSpPr txBox="1">
            <a:spLocks noChangeArrowheads="1"/>
          </p:cNvSpPr>
          <p:nvPr/>
        </p:nvSpPr>
        <p:spPr bwMode="auto">
          <a:xfrm>
            <a:off x="4954588" y="4797425"/>
            <a:ext cx="4225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tx1"/>
                </a:solidFill>
              </a:rPr>
              <a:t>Villanova et al. 2010, ApJL, in press, arXiv1008.4372</a:t>
            </a:r>
            <a:endParaRPr lang="it-IT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asellaDiTesto 2"/>
          <p:cNvSpPr txBox="1">
            <a:spLocks noChangeArrowheads="1"/>
          </p:cNvSpPr>
          <p:nvPr/>
        </p:nvSpPr>
        <p:spPr bwMode="auto">
          <a:xfrm>
            <a:off x="2428875" y="71438"/>
            <a:ext cx="5278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NGC 6656 (M22) double SGB</a:t>
            </a:r>
            <a:endParaRPr lang="it-IT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6627" name="Immagine 5" descr="M22pm.jpg"/>
          <p:cNvPicPr>
            <a:picLocks noChangeAspect="1"/>
          </p:cNvPicPr>
          <p:nvPr/>
        </p:nvPicPr>
        <p:blipFill>
          <a:blip r:embed="rId2" cstate="print"/>
          <a:srcRect l="491" t="6398" b="2953"/>
          <a:stretch>
            <a:fillRect/>
          </a:stretch>
        </p:blipFill>
        <p:spPr bwMode="auto">
          <a:xfrm>
            <a:off x="1103313" y="571500"/>
            <a:ext cx="6897687" cy="626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CasellaDiTesto 3"/>
          <p:cNvSpPr txBox="1">
            <a:spLocks noChangeArrowheads="1"/>
          </p:cNvSpPr>
          <p:nvPr/>
        </p:nvSpPr>
        <p:spPr bwMode="auto">
          <a:xfrm>
            <a:off x="6500813" y="4857750"/>
            <a:ext cx="2428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Piotto et al. (2009), </a:t>
            </a:r>
          </a:p>
          <a:p>
            <a:r>
              <a:rPr lang="en-US" sz="1400">
                <a:solidFill>
                  <a:schemeClr val="tx1"/>
                </a:solidFill>
              </a:rPr>
              <a:t>in preparation</a:t>
            </a:r>
            <a:endParaRPr lang="it-IT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4"/>
          <p:cNvSpPr txBox="1">
            <a:spLocks noChangeArrowheads="1"/>
          </p:cNvSpPr>
          <p:nvPr/>
        </p:nvSpPr>
        <p:spPr bwMode="auto">
          <a:xfrm>
            <a:off x="928688" y="214313"/>
            <a:ext cx="7786687" cy="954087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Double SGBs are present in many Globular Clusters: e.g. NGC 6388</a:t>
            </a:r>
          </a:p>
        </p:txBody>
      </p:sp>
      <p:pic>
        <p:nvPicPr>
          <p:cNvPr id="5120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38"/>
            <a:ext cx="6480175" cy="4926012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</p:pic>
      <p:sp>
        <p:nvSpPr>
          <p:cNvPr id="51204" name="Text Box 7"/>
          <p:cNvSpPr txBox="1">
            <a:spLocks noChangeArrowheads="1"/>
          </p:cNvSpPr>
          <p:nvPr/>
        </p:nvSpPr>
        <p:spPr bwMode="auto">
          <a:xfrm>
            <a:off x="1258888" y="6491288"/>
            <a:ext cx="2730500" cy="369887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Piotto</a:t>
            </a:r>
            <a:r>
              <a:rPr lang="en-US" sz="1600" dirty="0">
                <a:solidFill>
                  <a:schemeClr val="bg1"/>
                </a:solidFill>
              </a:rPr>
              <a:t> (2009, IAUS, 258, 233</a:t>
            </a:r>
            <a:r>
              <a:rPr lang="en-US" sz="1800" b="0" dirty="0">
                <a:solidFill>
                  <a:schemeClr val="bg1"/>
                </a:solidFill>
              </a:rPr>
              <a:t>)</a:t>
            </a:r>
            <a:endParaRPr lang="it-IT" sz="1800" b="0" dirty="0">
              <a:solidFill>
                <a:schemeClr val="bg1"/>
              </a:solidFill>
            </a:endParaRPr>
          </a:p>
        </p:txBody>
      </p:sp>
      <p:pic>
        <p:nvPicPr>
          <p:cNvPr id="51205" name="Picture 5" descr="C:\Documenti\talks\padova\n638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4538" y="3286125"/>
            <a:ext cx="3319462" cy="323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CasellaDiTesto 5"/>
          <p:cNvSpPr txBox="1">
            <a:spLocks noChangeArrowheads="1"/>
          </p:cNvSpPr>
          <p:nvPr/>
        </p:nvSpPr>
        <p:spPr bwMode="auto">
          <a:xfrm>
            <a:off x="6500813" y="1000125"/>
            <a:ext cx="24288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0" dirty="0" smtClean="0">
                <a:solidFill>
                  <a:srgbClr val="3333FF"/>
                </a:solidFill>
              </a:rPr>
              <a:t>New WFC3 data acquired; reduction in progress</a:t>
            </a:r>
            <a:endParaRPr lang="it-IT" sz="2400" b="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5940152" cy="573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1076325" y="1031875"/>
            <a:ext cx="151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0">
                <a:solidFill>
                  <a:schemeClr val="tx1"/>
                </a:solidFill>
              </a:rPr>
              <a:t>NGC 6441</a:t>
            </a:r>
            <a:endParaRPr lang="it-IT" sz="2400" b="0">
              <a:solidFill>
                <a:schemeClr val="tx1"/>
              </a:solidFill>
            </a:endParaRP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457200" y="6461125"/>
            <a:ext cx="4586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tx1"/>
                </a:solidFill>
              </a:rPr>
              <a:t>Caloi and D’Antona, 2007, A&amp;A, 463, 949</a:t>
            </a:r>
            <a:endParaRPr lang="it-IT" sz="2000" b="0">
              <a:solidFill>
                <a:schemeClr val="tx1"/>
              </a:solidFill>
            </a:endParaRPr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5940153" y="0"/>
            <a:ext cx="3356248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</a:rPr>
              <a:t>In order to reproduce the </a:t>
            </a:r>
          </a:p>
          <a:p>
            <a:pPr marL="457200" indent="-457200"/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</a:rPr>
              <a:t>anomalous HB, </a:t>
            </a:r>
            <a:r>
              <a:rPr lang="en-US" sz="2000" b="0" dirty="0" err="1">
                <a:solidFill>
                  <a:srgbClr val="FFFF00"/>
                </a:solidFill>
                <a:latin typeface="Comic Sans MS" pitchFamily="66" charset="0"/>
              </a:rPr>
              <a:t>Caloi</a:t>
            </a:r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</a:rPr>
              <a:t> and </a:t>
            </a:r>
          </a:p>
          <a:p>
            <a:pPr marL="457200" indent="-457200"/>
            <a:r>
              <a:rPr lang="en-US" sz="2000" b="0" dirty="0" err="1">
                <a:solidFill>
                  <a:srgbClr val="FFFF00"/>
                </a:solidFill>
                <a:latin typeface="Comic Sans MS" pitchFamily="66" charset="0"/>
              </a:rPr>
              <a:t>D’Antona</a:t>
            </a:r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</a:rPr>
              <a:t> (2007) </a:t>
            </a:r>
            <a:r>
              <a:rPr lang="en-US" sz="2000" b="0" dirty="0" smtClean="0">
                <a:solidFill>
                  <a:srgbClr val="FFFF00"/>
                </a:solidFill>
                <a:latin typeface="Comic Sans MS" pitchFamily="66" charset="0"/>
              </a:rPr>
              <a:t>propose</a:t>
            </a:r>
          </a:p>
          <a:p>
            <a:pPr marL="457200" indent="-457200"/>
            <a:r>
              <a:rPr lang="en-US" sz="2000" b="0" dirty="0" smtClean="0">
                <a:solidFill>
                  <a:srgbClr val="FFFF00"/>
                </a:solidFill>
                <a:latin typeface="Comic Sans MS" pitchFamily="66" charset="0"/>
              </a:rPr>
              <a:t>an  even </a:t>
            </a:r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</a:rPr>
              <a:t>more complicate</a:t>
            </a:r>
          </a:p>
          <a:p>
            <a:pPr marL="457200" indent="-457200"/>
            <a:r>
              <a:rPr lang="en-US" sz="2000" b="0" dirty="0">
                <a:solidFill>
                  <a:srgbClr val="FFFF00"/>
                </a:solidFill>
                <a:latin typeface="Comic Sans MS" pitchFamily="66" charset="0"/>
              </a:rPr>
              <a:t>scenario with </a:t>
            </a: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3 distinct</a:t>
            </a:r>
          </a:p>
          <a:p>
            <a:pPr marL="457200" indent="-457200"/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populations:</a:t>
            </a:r>
          </a:p>
          <a:p>
            <a:pPr marL="457200" indent="-457200">
              <a:buFontTx/>
              <a:buAutoNum type="arabicPeriod"/>
            </a:pPr>
            <a:r>
              <a:rPr lang="en-US" sz="24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a </a:t>
            </a:r>
            <a:r>
              <a:rPr lang="en-US" sz="24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normal population (Y~0.25);</a:t>
            </a:r>
          </a:p>
          <a:p>
            <a:pPr marL="457200" indent="-457200">
              <a:buFontTx/>
              <a:buAutoNum type="arabicPeriod"/>
            </a:pPr>
            <a:r>
              <a:rPr lang="en-US" sz="24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a polluted pop. (0.27&lt;Y&lt;0.33);</a:t>
            </a:r>
          </a:p>
          <a:p>
            <a:pPr marL="457200" indent="-457200">
              <a:buFontTx/>
              <a:buAutoNum type="arabicPeriod"/>
            </a:pPr>
            <a:r>
              <a:rPr lang="en-US" sz="24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A strongly He enhanced pop. (Y~0.4)</a:t>
            </a:r>
          </a:p>
          <a:p>
            <a:pPr marL="457200" indent="-457200"/>
            <a:endParaRPr lang="en-US" sz="2400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457200" indent="-457200"/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Three He populations </a:t>
            </a:r>
          </a:p>
          <a:p>
            <a:pPr marL="457200" indent="-457200"/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in NGC 6388 and </a:t>
            </a:r>
          </a:p>
          <a:p>
            <a:pPr marL="457200" indent="-457200"/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NGC 6441, as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in</a:t>
            </a:r>
          </a:p>
          <a:p>
            <a:pPr marL="457200" indent="-457200"/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NGC 2808 and </a:t>
            </a:r>
          </a:p>
          <a:p>
            <a:pPr marL="457200" indent="-457200"/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perhaps </a:t>
            </a:r>
            <a:r>
              <a:rPr lang="el-GR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ω</a:t>
            </a:r>
            <a:r>
              <a:rPr lang="en-US" sz="2400" dirty="0" err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Cen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?</a:t>
            </a:r>
            <a:endParaRPr lang="el-GR" sz="2400" dirty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lm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850"/>
            <a:ext cx="6370638" cy="681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CasellaDiTesto 2"/>
          <p:cNvSpPr txBox="1">
            <a:spLocks noChangeArrowheads="1"/>
          </p:cNvSpPr>
          <p:nvPr/>
        </p:nvSpPr>
        <p:spPr bwMode="auto">
          <a:xfrm>
            <a:off x="6357938" y="571500"/>
            <a:ext cx="278606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solidFill>
                  <a:srgbClr val="0000FF"/>
                </a:solidFill>
              </a:rPr>
              <a:t>We used ACS/HST archive data to construct the CMDs of 46 LMC clusters.</a:t>
            </a:r>
          </a:p>
          <a:p>
            <a:r>
              <a:rPr lang="en-US" b="0" dirty="0">
                <a:solidFill>
                  <a:srgbClr val="FFFF00"/>
                </a:solidFill>
              </a:rPr>
              <a:t>We </a:t>
            </a:r>
            <a:r>
              <a:rPr lang="en-US" b="0" dirty="0" smtClean="0">
                <a:solidFill>
                  <a:srgbClr val="FFFF00"/>
                </a:solidFill>
              </a:rPr>
              <a:t>investigated </a:t>
            </a:r>
            <a:r>
              <a:rPr lang="en-US" b="0" dirty="0">
                <a:solidFill>
                  <a:srgbClr val="FFFF00"/>
                </a:solidFill>
              </a:rPr>
              <a:t>the CMD morphology of 16 intermediate age clusters, with ages between 1 and 3 </a:t>
            </a:r>
            <a:r>
              <a:rPr lang="en-US" b="0" dirty="0" err="1">
                <a:solidFill>
                  <a:srgbClr val="FFFF00"/>
                </a:solidFill>
              </a:rPr>
              <a:t>Gyr</a:t>
            </a:r>
            <a:r>
              <a:rPr lang="en-US" b="0" dirty="0">
                <a:solidFill>
                  <a:srgbClr val="FFFF00"/>
                </a:solidFill>
              </a:rPr>
              <a:t>.</a:t>
            </a:r>
            <a:endParaRPr lang="it-IT" b="0" dirty="0">
              <a:solidFill>
                <a:srgbClr val="FFFF00"/>
              </a:solidFill>
            </a:endParaRPr>
          </a:p>
        </p:txBody>
      </p:sp>
      <p:sp>
        <p:nvSpPr>
          <p:cNvPr id="54276" name="CasellaDiTesto 3"/>
          <p:cNvSpPr txBox="1">
            <a:spLocks noChangeArrowheads="1"/>
          </p:cNvSpPr>
          <p:nvPr/>
        </p:nvSpPr>
        <p:spPr bwMode="auto">
          <a:xfrm>
            <a:off x="0" y="6572250"/>
            <a:ext cx="1718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chemeClr val="tx1"/>
                </a:solidFill>
              </a:rPr>
              <a:t>Milone</a:t>
            </a:r>
            <a:r>
              <a:rPr lang="en-US" sz="1400" dirty="0">
                <a:solidFill>
                  <a:schemeClr val="tx1"/>
                </a:solidFill>
              </a:rPr>
              <a:t> et al. (2008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54277" name="CasellaDiTesto 4"/>
          <p:cNvSpPr txBox="1">
            <a:spLocks noChangeArrowheads="1"/>
          </p:cNvSpPr>
          <p:nvPr/>
        </p:nvSpPr>
        <p:spPr bwMode="auto">
          <a:xfrm>
            <a:off x="6572250" y="0"/>
            <a:ext cx="2327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LMC clusters</a:t>
            </a:r>
            <a:endParaRPr lang="it-IT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Immagine 1" descr="184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263" y="0"/>
            <a:ext cx="2289175" cy="232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Immagine 2" descr="180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0738" y="0"/>
            <a:ext cx="2298700" cy="231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Immagine 3" descr="175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88" y="0"/>
            <a:ext cx="2292350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Immagine 4" descr="178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0613" y="0"/>
            <a:ext cx="2282825" cy="230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Immagine 5" descr="185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13" y="2333625"/>
            <a:ext cx="2282825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Immagine 6" descr="1987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57438" y="2320925"/>
            <a:ext cx="2306637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Immagine 7" descr="2108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3438" y="2327275"/>
            <a:ext cx="2292350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Immagine 8" descr="2154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8963" y="2327275"/>
            <a:ext cx="2276475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6" name="Immagine 9" descr="eso057sc075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375" y="4554538"/>
            <a:ext cx="2278063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7" name="Immagine 10" descr="hodge7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78075" y="4572000"/>
            <a:ext cx="22653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8" name="CasellaDiTesto 11"/>
          <p:cNvSpPr txBox="1">
            <a:spLocks noChangeArrowheads="1"/>
          </p:cNvSpPr>
          <p:nvPr/>
        </p:nvSpPr>
        <p:spPr bwMode="auto">
          <a:xfrm>
            <a:off x="6786563" y="4429125"/>
            <a:ext cx="2571750" cy="2428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sng">
                <a:solidFill>
                  <a:srgbClr val="FF0000"/>
                </a:solidFill>
                <a:latin typeface="Comic Sans MS" pitchFamily="66" charset="0"/>
              </a:rPr>
              <a:t>Eleven out of 16 (2/3) of the intermediate age clusters show either a double or an extended TO</a:t>
            </a:r>
            <a:r>
              <a:rPr lang="en-US" sz="2400" u="sng">
                <a:solidFill>
                  <a:srgbClr val="FF0000"/>
                </a:solidFill>
                <a:latin typeface="Comic Sans MS" pitchFamily="66" charset="0"/>
              </a:rPr>
              <a:t>!</a:t>
            </a:r>
            <a:r>
              <a:rPr lang="en-US" sz="1600" u="sng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400" u="sng">
                <a:solidFill>
                  <a:schemeClr val="tx1"/>
                </a:solidFill>
                <a:latin typeface="Comic Sans MS" pitchFamily="66" charset="0"/>
              </a:rPr>
              <a:t>Milone et al 2009, A&amp;A, 497, 755).</a:t>
            </a:r>
            <a:endParaRPr lang="it-IT" sz="1400" u="sng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5309" name="Rettangolo 12"/>
          <p:cNvSpPr>
            <a:spLocks noChangeArrowheads="1"/>
          </p:cNvSpPr>
          <p:nvPr/>
        </p:nvSpPr>
        <p:spPr bwMode="auto">
          <a:xfrm>
            <a:off x="2500313" y="4357688"/>
            <a:ext cx="184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400">
              <a:solidFill>
                <a:schemeClr val="tx1"/>
              </a:solidFill>
            </a:endParaRPr>
          </a:p>
        </p:txBody>
      </p:sp>
      <p:pic>
        <p:nvPicPr>
          <p:cNvPr id="55310" name="Immagine 13" descr="NGC1917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3438" y="4629150"/>
            <a:ext cx="2214562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786563" cy="645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6715140" y="-24"/>
            <a:ext cx="2643205" cy="2677656"/>
          </a:xfrm>
          <a:prstGeom prst="rect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>
            <a:bevelT w="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Comic Sans MS" pitchFamily="66" charset="0"/>
              </a:rPr>
              <a:t>47 </a:t>
            </a:r>
            <a:r>
              <a:rPr lang="en-US" dirty="0" err="1">
                <a:latin typeface="Comic Sans MS" pitchFamily="66" charset="0"/>
              </a:rPr>
              <a:t>Tucanae</a:t>
            </a:r>
            <a:endParaRPr lang="en-US" dirty="0">
              <a:latin typeface="Comic Sans MS" pitchFamily="66" charset="0"/>
            </a:endParaRPr>
          </a:p>
          <a:p>
            <a:pPr>
              <a:defRPr/>
            </a:pPr>
            <a:r>
              <a:rPr lang="en-US" dirty="0">
                <a:latin typeface="Comic Sans MS" pitchFamily="66" charset="0"/>
              </a:rPr>
              <a:t>shows a </a:t>
            </a:r>
            <a:r>
              <a:rPr lang="en-US" dirty="0" err="1">
                <a:latin typeface="Comic Sans MS" pitchFamily="66" charset="0"/>
              </a:rPr>
              <a:t>spreaded</a:t>
            </a:r>
            <a:endParaRPr lang="en-US" dirty="0">
              <a:latin typeface="Comic Sans MS" pitchFamily="66" charset="0"/>
            </a:endParaRPr>
          </a:p>
          <a:p>
            <a:pPr>
              <a:defRPr/>
            </a:pPr>
            <a:r>
              <a:rPr lang="en-US" dirty="0">
                <a:latin typeface="Comic Sans MS" pitchFamily="66" charset="0"/>
              </a:rPr>
              <a:t>SGB, plus</a:t>
            </a:r>
          </a:p>
          <a:p>
            <a:pPr>
              <a:defRPr/>
            </a:pPr>
            <a:r>
              <a:rPr lang="en-US" dirty="0">
                <a:latin typeface="Comic Sans MS" pitchFamily="66" charset="0"/>
              </a:rPr>
              <a:t>a secondary</a:t>
            </a:r>
          </a:p>
          <a:p>
            <a:pPr>
              <a:defRPr/>
            </a:pPr>
            <a:r>
              <a:rPr lang="en-US" dirty="0">
                <a:latin typeface="Comic Sans MS" pitchFamily="66" charset="0"/>
              </a:rPr>
              <a:t>SGB </a:t>
            </a:r>
          </a:p>
        </p:txBody>
      </p:sp>
      <p:sp>
        <p:nvSpPr>
          <p:cNvPr id="35846" name="CasellaDiTesto 8"/>
          <p:cNvSpPr txBox="1">
            <a:spLocks noChangeArrowheads="1"/>
          </p:cNvSpPr>
          <p:nvPr/>
        </p:nvSpPr>
        <p:spPr bwMode="auto">
          <a:xfrm>
            <a:off x="-6350" y="6416675"/>
            <a:ext cx="3387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Anderson et al. 2009,  ApJ, 697, L58 </a:t>
            </a:r>
            <a:endParaRPr lang="it-IT" sz="1600">
              <a:solidFill>
                <a:schemeClr val="tx1"/>
              </a:solidFill>
            </a:endParaRPr>
          </a:p>
        </p:txBody>
      </p:sp>
      <p:pic>
        <p:nvPicPr>
          <p:cNvPr id="35847" name="Immagine 6" descr="fig8.gif"/>
          <p:cNvPicPr>
            <a:picLocks noChangeAspect="1"/>
          </p:cNvPicPr>
          <p:nvPr/>
        </p:nvPicPr>
        <p:blipFill>
          <a:blip r:embed="rId3" cstate="print"/>
          <a:srcRect l="54068"/>
          <a:stretch>
            <a:fillRect/>
          </a:stretch>
        </p:blipFill>
        <p:spPr bwMode="auto">
          <a:xfrm>
            <a:off x="6713538" y="2714625"/>
            <a:ext cx="2430462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CasellaDiTesto 8"/>
          <p:cNvSpPr txBox="1">
            <a:spLocks noChangeArrowheads="1"/>
          </p:cNvSpPr>
          <p:nvPr/>
        </p:nvSpPr>
        <p:spPr bwMode="auto">
          <a:xfrm>
            <a:off x="6786563" y="5214938"/>
            <a:ext cx="235743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Example of cluster</a:t>
            </a:r>
          </a:p>
          <a:p>
            <a:r>
              <a:rPr lang="en-US" sz="2000">
                <a:solidFill>
                  <a:schemeClr val="tx1"/>
                </a:solidFill>
              </a:rPr>
              <a:t>with not extended HB showing evidence of multiple populations</a:t>
            </a:r>
            <a:endParaRPr lang="it-IT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38"/>
            <a:ext cx="9144000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CasellaDiTesto 2"/>
          <p:cNvSpPr txBox="1">
            <a:spLocks noChangeArrowheads="1"/>
          </p:cNvSpPr>
          <p:nvPr/>
        </p:nvSpPr>
        <p:spPr bwMode="auto">
          <a:xfrm>
            <a:off x="1344613" y="71438"/>
            <a:ext cx="7302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…47Tuc MS is also intrinsically spreaded</a:t>
            </a:r>
            <a:endParaRPr lang="it-IT">
              <a:latin typeface="Comic Sans MS" pitchFamily="66" charset="0"/>
            </a:endParaRPr>
          </a:p>
        </p:txBody>
      </p:sp>
      <p:sp>
        <p:nvSpPr>
          <p:cNvPr id="36868" name="CasellaDiTesto 3"/>
          <p:cNvSpPr txBox="1">
            <a:spLocks noChangeArrowheads="1"/>
          </p:cNvSpPr>
          <p:nvPr/>
        </p:nvSpPr>
        <p:spPr bwMode="auto">
          <a:xfrm>
            <a:off x="214313" y="5572125"/>
            <a:ext cx="87153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>
                <a:solidFill>
                  <a:srgbClr val="3333FF"/>
                </a:solidFill>
                <a:latin typeface="Comic Sans MS" pitchFamily="66" charset="0"/>
              </a:rPr>
              <a:t>If the spread in color is due to a spread in Fe, it implies a </a:t>
            </a:r>
            <a:r>
              <a:rPr lang="el-GR" b="0">
                <a:solidFill>
                  <a:srgbClr val="3333FF"/>
                </a:solidFill>
                <a:latin typeface="Comic Sans MS" pitchFamily="66" charset="0"/>
              </a:rPr>
              <a:t>Δ</a:t>
            </a:r>
            <a:r>
              <a:rPr lang="en-US" b="0">
                <a:solidFill>
                  <a:srgbClr val="3333FF"/>
                </a:solidFill>
                <a:latin typeface="Comic Sans MS" pitchFamily="66" charset="0"/>
              </a:rPr>
              <a:t>([Fe/H])=0.001; if it is helium, it implies a </a:t>
            </a:r>
            <a:r>
              <a:rPr lang="el-GR" b="0">
                <a:solidFill>
                  <a:srgbClr val="3333FF"/>
                </a:solidFill>
                <a:latin typeface="Comic Sans MS" pitchFamily="66" charset="0"/>
              </a:rPr>
              <a:t>Δ</a:t>
            </a:r>
            <a:r>
              <a:rPr lang="en-US" b="0">
                <a:solidFill>
                  <a:srgbClr val="3333FF"/>
                </a:solidFill>
                <a:latin typeface="Comic Sans MS" pitchFamily="66" charset="0"/>
              </a:rPr>
              <a:t>Y=0.03</a:t>
            </a:r>
            <a:endParaRPr lang="it-IT" b="0">
              <a:solidFill>
                <a:srgbClr val="3333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asellaDiTesto 1"/>
          <p:cNvSpPr txBox="1">
            <a:spLocks noChangeArrowheads="1"/>
          </p:cNvSpPr>
          <p:nvPr/>
        </p:nvSpPr>
        <p:spPr bwMode="auto">
          <a:xfrm>
            <a:off x="2500313" y="71438"/>
            <a:ext cx="43481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Comic Sans MS" pitchFamily="66" charset="0"/>
              </a:rPr>
              <a:t>Multipopulation zoo</a:t>
            </a:r>
            <a:endParaRPr lang="it-IT" sz="36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7347" name="CasellaDiTesto 2"/>
          <p:cNvSpPr txBox="1">
            <a:spLocks noChangeArrowheads="1"/>
          </p:cNvSpPr>
          <p:nvPr/>
        </p:nvSpPr>
        <p:spPr bwMode="auto">
          <a:xfrm>
            <a:off x="500063" y="785813"/>
            <a:ext cx="8643937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Multipopulations may be ubiquitous: NaO anticorrelation found in all clusters searched so far.</a:t>
            </a:r>
          </a:p>
          <a:p>
            <a:pPr marL="342900" indent="-342900">
              <a:buFontTx/>
              <a:buAutoNum type="arabicPeriod"/>
            </a:pPr>
            <a:r>
              <a:rPr lang="en-US" sz="2400">
                <a:solidFill>
                  <a:srgbClr val="00B050"/>
                </a:solidFill>
                <a:latin typeface="Comic Sans MS" pitchFamily="66" charset="0"/>
              </a:rPr>
              <a:t>Clusters with discrete multiple main sequences, apparently implying extreme He enrichment, up to Y=0.40 (e.g., ωCentauri, NGC2808)</a:t>
            </a:r>
          </a:p>
          <a:p>
            <a:pPr marL="342900" indent="-342900">
              <a:buFontTx/>
              <a:buAutoNum type="arabicPeriod"/>
            </a:pP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Clusters with broadened or splitted MS (as NGC6752 and 47Tuc)</a:t>
            </a:r>
          </a:p>
          <a:p>
            <a:pPr marL="342900" indent="-342900">
              <a:buFontTx/>
              <a:buAutoNum type="arabicPeriod"/>
            </a:pPr>
            <a:r>
              <a:rPr lang="en-US" sz="2400">
                <a:solidFill>
                  <a:srgbClr val="0070C0"/>
                </a:solidFill>
                <a:latin typeface="Comic Sans MS" pitchFamily="66" charset="0"/>
              </a:rPr>
              <a:t>Complex objects like M54 (= Omega Cen?)</a:t>
            </a:r>
          </a:p>
          <a:p>
            <a:pPr marL="342900" indent="-342900">
              <a:buFontTx/>
              <a:buAutoNum type="arabicPeriod"/>
            </a:pPr>
            <a:r>
              <a:rPr lang="en-US" sz="2400">
                <a:solidFill>
                  <a:srgbClr val="C00000"/>
                </a:solidFill>
                <a:latin typeface="Comic Sans MS" pitchFamily="66" charset="0"/>
              </a:rPr>
              <a:t>Intermediate objects like Ter 5, M22 (=M54, </a:t>
            </a:r>
            <a:r>
              <a:rPr lang="el-GR" sz="2400">
                <a:solidFill>
                  <a:srgbClr val="C00000"/>
                </a:solidFill>
                <a:latin typeface="Comic Sans MS" pitchFamily="66" charset="0"/>
              </a:rPr>
              <a:t>ω</a:t>
            </a:r>
            <a:r>
              <a:rPr lang="en-US" sz="2400">
                <a:solidFill>
                  <a:srgbClr val="C00000"/>
                </a:solidFill>
                <a:latin typeface="Comic Sans MS" pitchFamily="66" charset="0"/>
              </a:rPr>
              <a:t>Cen?)</a:t>
            </a:r>
          </a:p>
          <a:p>
            <a:pPr marL="342900" indent="-342900">
              <a:buFontTx/>
              <a:buAutoNum type="arabicPeriod"/>
            </a:pPr>
            <a:r>
              <a:rPr lang="en-US" sz="2400">
                <a:solidFill>
                  <a:srgbClr val="7030A0"/>
                </a:solidFill>
                <a:latin typeface="Comic Sans MS" pitchFamily="66" charset="0"/>
              </a:rPr>
              <a:t>Clusters with double SGB or RGB (e.g., NGC 1851, NGC6388, NGC 5286, M4, and many others)</a:t>
            </a:r>
          </a:p>
          <a:p>
            <a:pPr marL="342900" indent="-342900">
              <a:buFontTx/>
              <a:buAutoNum type="arabicPeriod"/>
            </a:pPr>
            <a:r>
              <a:rPr lang="en-US" sz="2400">
                <a:latin typeface="Comic Sans MS" pitchFamily="66" charset="0"/>
              </a:rPr>
              <a:t>The LMC/SMC intermediate age clusters with double TO/SGB.</a:t>
            </a:r>
          </a:p>
          <a:p>
            <a:pPr marL="342900" indent="-342900">
              <a:buFontTx/>
              <a:buAutoNum type="arabicPeriod"/>
            </a:pPr>
            <a:r>
              <a:rPr lang="en-US" sz="2400">
                <a:latin typeface="Comic Sans MS" pitchFamily="66" charset="0"/>
              </a:rPr>
              <a:t>Young massive clusters in external galaxies.</a:t>
            </a:r>
          </a:p>
          <a:p>
            <a:pPr marL="342900" indent="-342900"/>
            <a:endParaRPr lang="en-US" sz="2400">
              <a:latin typeface="Comic Sans MS" pitchFamily="66" charset="0"/>
            </a:endParaRPr>
          </a:p>
          <a:p>
            <a:pPr marL="342900" indent="-342900"/>
            <a:r>
              <a:rPr lang="en-US" sz="3200">
                <a:solidFill>
                  <a:srgbClr val="FF0000"/>
                </a:solidFill>
                <a:latin typeface="Comic Sans MS" pitchFamily="66" charset="0"/>
              </a:rPr>
              <a:t>Are all of them part of the same story?</a:t>
            </a:r>
            <a:endParaRPr lang="it-IT" sz="320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75"/>
            <a:ext cx="4643438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4643438" y="765175"/>
            <a:ext cx="4500562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Ejecta (10-20 km/s) from intermediate mass  AGB stars (4-6 solar masses)</a:t>
            </a:r>
            <a:r>
              <a:rPr lang="en-US" sz="2400" b="0">
                <a:solidFill>
                  <a:schemeClr val="accent2"/>
                </a:solidFill>
              </a:rPr>
              <a:t>  could produce the observed abundance spread </a:t>
            </a:r>
            <a:r>
              <a:rPr lang="en-US" sz="2400"/>
              <a:t>(D’Antona et al (2002, A&amp;A, 395, 69).</a:t>
            </a:r>
            <a:r>
              <a:rPr lang="en-US" sz="2400" b="0">
                <a:solidFill>
                  <a:schemeClr val="accent2"/>
                </a:solidFill>
              </a:rPr>
              <a:t> These ejecta must also be He, Na, CN, Mg) rich, and could explain the NaO and MgAl anticorrelations, the CN anomalies, and the He enhancement.</a:t>
            </a:r>
            <a:r>
              <a:rPr lang="en-US" sz="2400" b="0">
                <a:solidFill>
                  <a:schemeClr val="tx1"/>
                </a:solidFill>
              </a:rPr>
              <a:t> </a:t>
            </a:r>
          </a:p>
          <a:p>
            <a:r>
              <a:rPr lang="en-US" sz="2400" b="0"/>
              <a:t>Globular cluster stars with </a:t>
            </a:r>
            <a:r>
              <a:rPr lang="en-US" sz="2400"/>
              <a:t>He enhancement could  help explaining the   anomalous multiple MSs, and  the extended  horizontal branches.</a:t>
            </a:r>
            <a:r>
              <a:rPr lang="en-US" sz="2400" b="0"/>
              <a:t> </a:t>
            </a:r>
            <a:endParaRPr lang="it-IT" sz="2400"/>
          </a:p>
        </p:txBody>
      </p:sp>
      <p:sp>
        <p:nvSpPr>
          <p:cNvPr id="58372" name="Text Box 7"/>
          <p:cNvSpPr txBox="1">
            <a:spLocks noChangeArrowheads="1"/>
          </p:cNvSpPr>
          <p:nvPr/>
        </p:nvSpPr>
        <p:spPr bwMode="auto">
          <a:xfrm>
            <a:off x="2484438" y="-50800"/>
            <a:ext cx="4400550" cy="641350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/>
              <a:t>Proposed scenario (1)</a:t>
            </a:r>
            <a:endParaRPr lang="it-IT" sz="3600"/>
          </a:p>
        </p:txBody>
      </p:sp>
      <p:sp>
        <p:nvSpPr>
          <p:cNvPr id="58373" name="CasellaDiTesto 4"/>
          <p:cNvSpPr txBox="1">
            <a:spLocks noChangeArrowheads="1"/>
          </p:cNvSpPr>
          <p:nvPr/>
        </p:nvSpPr>
        <p:spPr bwMode="auto">
          <a:xfrm rot="-2040000">
            <a:off x="4252913" y="2849563"/>
            <a:ext cx="185737" cy="5222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4"/>
          <p:cNvSpPr txBox="1">
            <a:spLocks noChangeArrowheads="1"/>
          </p:cNvSpPr>
          <p:nvPr/>
        </p:nvSpPr>
        <p:spPr bwMode="auto">
          <a:xfrm>
            <a:off x="1239838" y="60325"/>
            <a:ext cx="5299075" cy="641350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/>
              <a:t>Alternative explanation</a:t>
            </a:r>
            <a:r>
              <a:rPr lang="en-US"/>
              <a:t> (2)</a:t>
            </a:r>
          </a:p>
        </p:txBody>
      </p:sp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3708400" y="981075"/>
            <a:ext cx="5435600" cy="5816600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/>
              <a:t>Pollution from fast rotating </a:t>
            </a:r>
          </a:p>
          <a:p>
            <a:pPr marL="457200" indent="-457200"/>
            <a:r>
              <a:rPr lang="en-US"/>
              <a:t>massive stars  (Decressin et al.</a:t>
            </a:r>
          </a:p>
          <a:p>
            <a:pPr marL="457200" indent="-457200"/>
            <a:r>
              <a:rPr lang="en-US"/>
              <a:t>2007,  A&amp;A, 475, 859).</a:t>
            </a:r>
          </a:p>
          <a:p>
            <a:pPr marL="457200" indent="-457200"/>
            <a:endParaRPr lang="it-IT"/>
          </a:p>
          <a:p>
            <a:pPr marL="457200" indent="-457200"/>
            <a:r>
              <a:rPr lang="en-US" sz="2400" b="0">
                <a:solidFill>
                  <a:schemeClr val="tx1"/>
                </a:solidFill>
              </a:rPr>
              <a:t>The material ejected in the disk has two important properties:</a:t>
            </a:r>
          </a:p>
          <a:p>
            <a:pPr marL="457200" indent="-457200">
              <a:buFontTx/>
              <a:buAutoNum type="arabicParenR"/>
            </a:pPr>
            <a:r>
              <a:rPr lang="en-US" sz="2400" b="0">
                <a:solidFill>
                  <a:schemeClr val="accent2"/>
                </a:solidFill>
              </a:rPr>
              <a:t>It is rich in CNO cycle products, transported to the surface by the rotational mixing, and therefore it can explain the abundance anomalies;</a:t>
            </a:r>
          </a:p>
          <a:p>
            <a:pPr marL="457200" indent="-457200">
              <a:buFontTx/>
              <a:buAutoNum type="arabicParenR"/>
            </a:pPr>
            <a:r>
              <a:rPr lang="en-US" sz="2400" b="0">
                <a:solidFill>
                  <a:schemeClr val="accent2"/>
                </a:solidFill>
              </a:rPr>
              <a:t>It is released into the circumstellar environment with a very low velocity, and therefore it can be easily retained by the shallow potential well of the globular clusters.</a:t>
            </a:r>
            <a:endParaRPr lang="it-IT" sz="2400" b="0">
              <a:solidFill>
                <a:schemeClr val="accent2"/>
              </a:solidFill>
            </a:endParaRPr>
          </a:p>
        </p:txBody>
      </p:sp>
      <p:pic>
        <p:nvPicPr>
          <p:cNvPr id="5939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150"/>
            <a:ext cx="3667125" cy="6165850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4"/>
          <p:cNvSpPr txBox="1">
            <a:spLocks noChangeArrowheads="1"/>
          </p:cNvSpPr>
          <p:nvPr/>
        </p:nvSpPr>
        <p:spPr bwMode="auto">
          <a:xfrm>
            <a:off x="3348038" y="-100013"/>
            <a:ext cx="2621230" cy="646331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omic Sans MS" pitchFamily="66" charset="0"/>
              </a:rPr>
              <a:t>Conclusions</a:t>
            </a:r>
            <a:endParaRPr lang="it-IT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0419" name="Text Box 5"/>
          <p:cNvSpPr txBox="1">
            <a:spLocks noChangeArrowheads="1"/>
          </p:cNvSpPr>
          <p:nvPr/>
        </p:nvSpPr>
        <p:spPr bwMode="auto">
          <a:xfrm>
            <a:off x="179388" y="549275"/>
            <a:ext cx="8785225" cy="6370975"/>
          </a:xfrm>
          <a:prstGeom prst="rect">
            <a:avLst/>
          </a:prstGeom>
          <a:noFill/>
          <a:ln w="412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400" b="0" dirty="0">
                <a:solidFill>
                  <a:srgbClr val="FF3399"/>
                </a:solidFill>
                <a:latin typeface="Comic Sans MS" pitchFamily="66" charset="0"/>
              </a:rPr>
              <a:t>Thanks to </a:t>
            </a:r>
            <a:r>
              <a:rPr lang="en-US" sz="2400" b="0" dirty="0" smtClean="0">
                <a:solidFill>
                  <a:srgbClr val="FF3399"/>
                </a:solidFill>
                <a:latin typeface="Comic Sans MS" pitchFamily="66" charset="0"/>
              </a:rPr>
              <a:t>HST </a:t>
            </a:r>
            <a:r>
              <a:rPr lang="en-US" sz="2400" b="0" u="sng" dirty="0" smtClean="0">
                <a:solidFill>
                  <a:srgbClr val="FF3399"/>
                </a:solidFill>
                <a:latin typeface="Comic Sans MS" pitchFamily="66" charset="0"/>
              </a:rPr>
              <a:t>we </a:t>
            </a:r>
            <a:r>
              <a:rPr lang="en-US" sz="2400" b="0" u="sng" dirty="0">
                <a:solidFill>
                  <a:srgbClr val="FF3399"/>
                </a:solidFill>
                <a:latin typeface="Comic Sans MS" pitchFamily="66" charset="0"/>
              </a:rPr>
              <a:t>are  now looking at globular </a:t>
            </a:r>
            <a:r>
              <a:rPr lang="en-US" sz="2400" b="0" u="sng" dirty="0" smtClean="0">
                <a:solidFill>
                  <a:srgbClr val="FF3399"/>
                </a:solidFill>
                <a:latin typeface="Comic Sans MS" pitchFamily="66" charset="0"/>
              </a:rPr>
              <a:t>cluster (and </a:t>
            </a:r>
          </a:p>
          <a:p>
            <a:pPr marL="457200" indent="-457200"/>
            <a:r>
              <a:rPr lang="en-US" sz="2400" b="0" u="sng" dirty="0" smtClean="0">
                <a:solidFill>
                  <a:srgbClr val="FF3399"/>
                </a:solidFill>
                <a:latin typeface="Comic Sans MS" pitchFamily="66" charset="0"/>
              </a:rPr>
              <a:t>cluster </a:t>
            </a:r>
            <a:r>
              <a:rPr lang="en-US" sz="2400" b="0" u="sng" dirty="0">
                <a:solidFill>
                  <a:srgbClr val="FF3399"/>
                </a:solidFill>
                <a:latin typeface="Comic Sans MS" pitchFamily="66" charset="0"/>
              </a:rPr>
              <a:t>in </a:t>
            </a:r>
            <a:r>
              <a:rPr lang="en-US" sz="2400" b="0" u="sng" dirty="0" smtClean="0">
                <a:solidFill>
                  <a:srgbClr val="FF3399"/>
                </a:solidFill>
                <a:latin typeface="Comic Sans MS" pitchFamily="66" charset="0"/>
              </a:rPr>
              <a:t> general</a:t>
            </a:r>
            <a:r>
              <a:rPr lang="en-US" sz="2400" b="0" u="sng" dirty="0">
                <a:solidFill>
                  <a:srgbClr val="FF3399"/>
                </a:solidFill>
                <a:latin typeface="Comic Sans MS" pitchFamily="66" charset="0"/>
              </a:rPr>
              <a:t>) stellar populations with  new eyes. </a:t>
            </a:r>
            <a:r>
              <a:rPr lang="en-US" sz="2400" b="0" u="sng" dirty="0" smtClean="0">
                <a:solidFill>
                  <a:srgbClr val="FF3399"/>
                </a:solidFill>
                <a:latin typeface="Comic Sans MS" pitchFamily="66" charset="0"/>
              </a:rPr>
              <a:t> </a:t>
            </a:r>
            <a:r>
              <a:rPr lang="en-US" sz="2400" b="0" dirty="0" smtClean="0">
                <a:solidFill>
                  <a:srgbClr val="FF3399"/>
                </a:solidFill>
                <a:latin typeface="Comic Sans MS" pitchFamily="66" charset="0"/>
              </a:rPr>
              <a:t>De </a:t>
            </a:r>
          </a:p>
          <a:p>
            <a:pPr marL="457200" indent="-457200"/>
            <a:r>
              <a:rPr lang="en-US" sz="2400" b="0" dirty="0" smtClean="0">
                <a:solidFill>
                  <a:srgbClr val="FF3399"/>
                </a:solidFill>
                <a:latin typeface="Comic Sans MS" pitchFamily="66" charset="0"/>
              </a:rPr>
              <a:t>facto</a:t>
            </a:r>
            <a:r>
              <a:rPr lang="en-US" sz="2400" b="0" dirty="0">
                <a:solidFill>
                  <a:srgbClr val="FF3399"/>
                </a:solidFill>
                <a:latin typeface="Comic Sans MS" pitchFamily="66" charset="0"/>
              </a:rPr>
              <a:t>, a new era on globular  cluster research is started</a:t>
            </a:r>
            <a:r>
              <a:rPr lang="en-US" sz="2400" b="0" dirty="0" smtClean="0">
                <a:solidFill>
                  <a:srgbClr val="FF3399"/>
                </a:solidFill>
                <a:latin typeface="Comic Sans MS" pitchFamily="66" charset="0"/>
              </a:rPr>
              <a:t>:</a:t>
            </a:r>
            <a:endParaRPr lang="en-US" sz="2400" b="0" dirty="0">
              <a:solidFill>
                <a:srgbClr val="FF3399"/>
              </a:solidFill>
              <a:latin typeface="Comic Sans MS" pitchFamily="66" charset="0"/>
            </a:endParaRPr>
          </a:p>
          <a:p>
            <a:pPr marL="457200" indent="-457200">
              <a:buFontTx/>
              <a:buAutoNum type="arabicParenR"/>
            </a:pPr>
            <a:r>
              <a:rPr lang="en-US" sz="24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Multiple stellar generations seems ubiquitous. Many </a:t>
            </a:r>
            <a:r>
              <a:rPr lang="en-US" sz="24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serious problems remain unsolved, and we still have a rather incoherent picture. The new WFC3/HST will play a major role</a:t>
            </a:r>
            <a:r>
              <a:rPr lang="en-US" sz="2400" b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</a:rPr>
              <a:t>. In helping us understanding their origin.</a:t>
            </a:r>
            <a:endParaRPr lang="en-US" sz="2400" b="0" dirty="0">
              <a:solidFill>
                <a:schemeClr val="accent1">
                  <a:lumMod val="40000"/>
                  <a:lumOff val="60000"/>
                </a:schemeClr>
              </a:solidFill>
              <a:latin typeface="Comic Sans MS" pitchFamily="66" charset="0"/>
            </a:endParaRPr>
          </a:p>
          <a:p>
            <a:pPr marL="457200" indent="-457200">
              <a:buFontTx/>
              <a:buAutoNum type="arabicParenR"/>
            </a:pPr>
            <a:r>
              <a:rPr lang="en-US" sz="2400" b="0" dirty="0">
                <a:solidFill>
                  <a:srgbClr val="00FF00"/>
                </a:solidFill>
                <a:latin typeface="Comic Sans MS" pitchFamily="66" charset="0"/>
              </a:rPr>
              <a:t>For the first time, we might have the key to solve a number of problems, like the abundance “anomalies” and possibly the second parameter problem (which have been there for decades), as well as the newly discovered multiple sequences in the CMD.</a:t>
            </a:r>
          </a:p>
          <a:p>
            <a:pPr marL="457200" indent="-457200">
              <a:buFontTx/>
              <a:buAutoNum type="arabicParenR"/>
            </a:pPr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Finally, we should never forget that what we will learn on the origin and on the properties of multiple populations in star clusters has a deep impact on our understanding of the early phases of the photometric and chemical evolution of galaxies</a:t>
            </a:r>
            <a:r>
              <a:rPr lang="en-US" sz="1800" b="0" dirty="0">
                <a:solidFill>
                  <a:srgbClr val="FFFF00"/>
                </a:solidFill>
                <a:latin typeface="Comic Sans MS" pitchFamily="66" charset="0"/>
              </a:rPr>
              <a:t>.</a:t>
            </a:r>
            <a:endParaRPr lang="it-IT" sz="1800" b="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12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8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12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8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16949</TotalTime>
  <Words>2571</Words>
  <Application>Microsoft Office PowerPoint</Application>
  <PresentationFormat>Presentazione su schermo (4:3)</PresentationFormat>
  <Paragraphs>372</Paragraphs>
  <Slides>53</Slides>
  <Notes>8</Notes>
  <HiddenSlides>8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53</vt:i4>
      </vt:variant>
    </vt:vector>
  </HeadingPairs>
  <TitlesOfParts>
    <vt:vector size="54" baseType="lpstr">
      <vt:lpstr>Struttura predefinita</vt:lpstr>
      <vt:lpstr>Diapositiva 1</vt:lpstr>
      <vt:lpstr>Diapositiva 2</vt:lpstr>
      <vt:lpstr>Diapositiva 3</vt:lpstr>
      <vt:lpstr>Diapositiva 4</vt:lpstr>
      <vt:lpstr>6397STRIP1</vt:lpstr>
      <vt:lpstr>Diapositiva 6</vt:lpstr>
      <vt:lpstr>6397STRIP3</vt:lpstr>
      <vt:lpstr>6397STRIP4</vt:lpstr>
      <vt:lpstr>NGC6397 II: pushing HST to the limits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Dipartimento di Astronomia</dc:creator>
  <cp:lastModifiedBy>Giampaolo Piotto</cp:lastModifiedBy>
  <cp:revision>347</cp:revision>
  <dcterms:created xsi:type="dcterms:W3CDTF">2006-08-08T15:54:31Z</dcterms:created>
  <dcterms:modified xsi:type="dcterms:W3CDTF">2010-10-11T08:04:36Z</dcterms:modified>
</cp:coreProperties>
</file>