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2.xml" ContentType="application/vnd.openxmlformats-officedocument.presentationml.notesSlide+xml"/>
  <Override PartName="/ppt/slides/slide22.xml" ContentType="application/vnd.openxmlformats-officedocument.presentationml.slide+xml"/>
  <Override PartName="/ppt/slides/slide28.xml" ContentType="application/vnd.openxmlformats-officedocument.presentationml.slide+xml"/>
  <Override PartName="/ppt/notesSlides/notesSlide11.xml" ContentType="application/vnd.openxmlformats-officedocument.presentationml.notesSlide+xml"/>
  <Override PartName="/docProps/app.xml" ContentType="application/vnd.openxmlformats-officedocument.extended-properties+xml"/>
  <Override PartName="/ppt/slides/slide30.xml" ContentType="application/vnd.openxmlformats-officedocument.presentationml.slide+xml"/>
  <Override PartName="/ppt/notesSlides/notesSlide9.xml" ContentType="application/vnd.openxmlformats-officedocument.presentationml.notesSlide+xml"/>
  <Override PartName="/ppt/slides/slide11.xml" ContentType="application/vnd.openxmlformats-officedocument.presentationml.slide+xml"/>
  <Override PartName="/ppt/slides/slide18.xml" ContentType="application/vnd.openxmlformats-officedocument.presentationml.slide+xml"/>
  <Override PartName="/ppt/slideLayouts/slideLayout21.xml" ContentType="application/vnd.openxmlformats-officedocument.presentationml.slideLayout+xml"/>
  <Override PartName="/ppt/theme/theme3.xml" ContentType="application/vnd.openxmlformats-officedocument.theme+xml"/>
  <Override PartName="/ppt/notesSlides/notesSlide16.xml" ContentType="application/vnd.openxmlformats-officedocument.presentationml.notesSlide+xml"/>
  <Override PartName="/ppt/slideLayouts/slideLayout3.xml" ContentType="application/vnd.openxmlformats-officedocument.presentationml.slideLayout+xml"/>
  <Override PartName="/ppt/slides/slide21.xml" ContentType="application/vnd.openxmlformats-officedocument.presentationml.slide+xml"/>
  <Override PartName="/ppt/slideLayouts/slideLayout17.xml" ContentType="application/vnd.openxmlformats-officedocument.presentationml.slideLayout+xml"/>
  <Override PartName="/ppt/slides/slide23.xml" ContentType="application/vnd.openxmlformats-officedocument.presentationml.slide+xml"/>
  <Override PartName="/ppt/slideLayouts/slideLayout9.xml" ContentType="application/vnd.openxmlformats-officedocument.presentationml.slideLayout+xml"/>
  <Override PartName="/ppt/slideLayouts/slideLayout22.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viewProps.xml" ContentType="application/vnd.openxmlformats-officedocument.presentationml.viewProps+xml"/>
  <Override PartName="/ppt/notesSlides/notesSlide15.xml" ContentType="application/vnd.openxmlformats-officedocument.presentationml.notesSlide+xml"/>
  <Override PartName="/ppt/notesSlides/notesSlide4.xml" ContentType="application/vnd.openxmlformats-officedocument.presentationml.notesSlide+xml"/>
  <Override PartName="/ppt/handoutMasters/handoutMaster1.xml" ContentType="application/vnd.openxmlformats-officedocument.presentationml.handoutMaster+xml"/>
  <Override PartName="/ppt/slides/slide13.xml" ContentType="application/vnd.openxmlformats-officedocument.presentationml.slide+xml"/>
  <Override PartName="/ppt/notesSlides/notesSlide23.xml" ContentType="application/vnd.openxmlformats-officedocument.presentationml.notesSlide+xml"/>
  <Override PartName="/ppt/notesSlides/notesSlide17.xml" ContentType="application/vnd.openxmlformats-officedocument.presentationml.notesSlide+xml"/>
  <Default Extension="pict" ContentType="image/pict"/>
  <Override PartName="/ppt/notesSlides/notesSlide6.xml" ContentType="application/vnd.openxmlformats-officedocument.presentationml.notesSlide+xml"/>
  <Override PartName="/ppt/slides/slide20.xml" ContentType="application/vnd.openxmlformats-officedocument.presentationml.slide+xml"/>
  <Override PartName="/ppt/slides/slide17.xml" ContentType="application/vnd.openxmlformats-officedocument.presentationml.slide+xml"/>
  <Override PartName="/ppt/slideLayouts/slideLayout4.xml" ContentType="application/vnd.openxmlformats-officedocument.presentationml.slideLayout+xml"/>
  <Override PartName="/ppt/notesSlides/notesSlide13.xml" ContentType="application/vnd.openxmlformats-officedocument.presentationml.notesSlide+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slideLayouts/slideLayout6.xml" ContentType="application/vnd.openxmlformats-officedocument.presentationml.slideLayout+xml"/>
  <Override PartName="/ppt/slideLayouts/slideLayout14.xml" ContentType="application/vnd.openxmlformats-officedocument.presentationml.slideLayout+xml"/>
  <Override PartName="/ppt/slides/slide10.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Default Extension="vml" ContentType="application/vnd.openxmlformats-officedocument.vmlDrawing"/>
  <Override PartName="/ppt/notesSlides/notesSlide18.xml" ContentType="application/vnd.openxmlformats-officedocument.presentationml.notesSlide+xml"/>
  <Default Extension="png" ContentType="image/png"/>
  <Override PartName="/ppt/embeddings/Microsoft_Equation1.bin" ContentType="application/vnd.openxmlformats-officedocument.oleObject"/>
  <Override PartName="/ppt/slides/slide27.xml" ContentType="application/vnd.openxmlformats-officedocument.presentationml.slide+xml"/>
  <Override PartName="/docProps/core.xml" ContentType="application/vnd.openxmlformats-package.core-properties+xml"/>
  <Override PartName="/ppt/slideLayouts/slideLayout16.xml" ContentType="application/vnd.openxmlformats-officedocument.presentationml.slideLayout+xml"/>
  <Override PartName="/ppt/slides/slide31.xml" ContentType="application/vnd.openxmlformats-officedocument.presentationml.slide+xml"/>
  <Default Extension="bin" ContentType="application/vnd.openxmlformats-officedocument.presentationml.printerSettings"/>
  <Override PartName="/ppt/slideMasters/slideMaster2.xml" ContentType="application/vnd.openxmlformats-officedocument.presentationml.slideMaster+xml"/>
  <Override PartName="/ppt/notesSlides/notesSlide10.xml" ContentType="application/vnd.openxmlformats-officedocument.presentationml.notesSlide+xml"/>
  <Override PartName="/ppt/notesSlides/notesSlide24.xml" ContentType="application/vnd.openxmlformats-officedocument.presentationml.notesSlide+xml"/>
  <Override PartName="/ppt/slideLayouts/slideLayout19.xml" ContentType="application/vnd.openxmlformats-officedocument.presentationml.slideLayout+xml"/>
  <Override PartName="/ppt/slides/slide19.xml" ContentType="application/vnd.openxmlformats-officedocument.presentationml.slide+xml"/>
  <Override PartName="/ppt/slides/slide12.xml" ContentType="application/vnd.openxmlformats-officedocument.presentationml.slide+xml"/>
  <Override PartName="/ppt/notesSlides/notesSlide2.xml" ContentType="application/vnd.openxmlformats-officedocument.presentationml.notesSlide+xml"/>
  <Override PartName="/ppt/notesSlides/notesSlide14.xml" ContentType="application/vnd.openxmlformats-officedocument.presentationml.notesSlide+xml"/>
  <Override PartName="/ppt/notesSlides/notesSlide28.xml" ContentType="application/vnd.openxmlformats-officedocument.presentationml.notesSlide+xml"/>
  <Override PartName="/ppt/theme/theme2.xml" ContentType="application/vnd.openxmlformats-officedocument.theme+xml"/>
  <Override PartName="/ppt/theme/theme4.xml" ContentType="application/vnd.openxmlformats-officedocument.theme+xml"/>
  <Override PartName="/ppt/notesSlides/notesSlide27.xml" ContentType="application/vnd.openxmlformats-officedocument.presentationml.notesSlide+xml"/>
  <Override PartName="/ppt/slides/slide2.xml" ContentType="application/vnd.openxmlformats-officedocument.presentationml.slide+xml"/>
  <Override PartName="/ppt/notesSlides/notesSlide25.xml" ContentType="application/vnd.openxmlformats-officedocument.presentationml.notesSlide+xml"/>
  <Override PartName="/ppt/slides/slide35.xml" ContentType="application/vnd.openxmlformats-officedocument.presentationml.slide+xml"/>
  <Override PartName="/ppt/notesSlides/notesSlide21.xml" ContentType="application/vnd.openxmlformats-officedocument.presentationml.notesSlide+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notesSlides/notesSlide3.xml" ContentType="application/vnd.openxmlformats-officedocument.presentationml.notesSlide+xml"/>
  <Override PartName="/ppt/notesSlides/notesSlide29.xml" ContentType="application/vnd.openxmlformats-officedocument.presentationml.notesSlide+xml"/>
  <Default Extension="xml" ContentType="application/xml"/>
  <Override PartName="/ppt/slides/slide26.xml" ContentType="application/vnd.openxmlformats-officedocument.presentationml.slide+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slides/slide25.xml" ContentType="application/vnd.openxmlformats-officedocument.presentationml.slide+xml"/>
  <Override PartName="/ppt/embeddings/Microsoft_Equation2.bin" ContentType="application/vnd.openxmlformats-officedocument.oleObject"/>
  <Override PartName="/ppt/notesSlides/notesSlide19.xml" ContentType="application/vnd.openxmlformats-officedocument.presentationml.notesSlide+xml"/>
  <Override PartName="/ppt/slides/slide14.xml" ContentType="application/vnd.openxmlformats-officedocument.presentationml.slide+xml"/>
  <Override PartName="/ppt/slideLayouts/slideLayout18.xml" ContentType="application/vnd.openxmlformats-officedocument.presentationml.slideLayout+xml"/>
  <Override PartName="/ppt/slides/slide34.xml" ContentType="application/vnd.openxmlformats-officedocument.presentationml.slide+xml"/>
  <Override PartName="/ppt/notesSlides/notesSlide26.xml" ContentType="application/vnd.openxmlformats-officedocument.presentationml.notesSlide+xml"/>
  <Override PartName="/ppt/notesSlides/notesSlide12.xml" ContentType="application/vnd.openxmlformats-officedocument.presentationml.notesSlide+xml"/>
  <Override PartName="/ppt/notesSlides/notesSlide5.xml" ContentType="application/vnd.openxmlformats-officedocument.presentationml.notesSlide+xml"/>
  <Override PartName="/ppt/slideLayouts/slideLayout20.xml" ContentType="application/vnd.openxmlformats-officedocument.presentationml.slideLayout+xml"/>
  <Override PartName="/ppt/slideLayouts/slideLayout1.xml" ContentType="application/vnd.openxmlformats-officedocument.presentationml.slideLayout+xml"/>
  <Override PartName="/ppt/theme/theme1.xml" ContentType="application/vnd.openxmlformats-officedocument.theme+xml"/>
  <Override PartName="/ppt/presentation.xml" ContentType="application/vnd.openxmlformats-officedocument.presentationml.presentation.main+xml"/>
  <Override PartName="/ppt/slides/slide5.xml" ContentType="application/vnd.openxmlformats-officedocument.presentationml.slide+xml"/>
  <Override PartName="/ppt/slideLayouts/slideLayout7.xml" ContentType="application/vnd.openxmlformats-officedocument.presentationml.slideLayout+xml"/>
  <Default Extension="jpeg" ContentType="image/jpeg"/>
  <Override PartName="/ppt/slides/slide3.xml" ContentType="application/vnd.openxmlformats-officedocument.presentationml.slide+xml"/>
  <Override PartName="/ppt/slides/slide4.xml" ContentType="application/vnd.openxmlformats-officedocument.presentationml.slide+xml"/>
  <Override PartName="/ppt/slideLayouts/slideLayout11.xml" ContentType="application/vnd.openxmlformats-officedocument.presentationml.slideLayout+xml"/>
  <Override PartName="/ppt/notesSlides/notesSlide8.xml" ContentType="application/vnd.openxmlformats-officedocument.presentationml.notesSlide+xml"/>
  <Override PartName="/ppt/slideLayouts/slideLayout13.xml" ContentType="application/vnd.openxmlformats-officedocument.presentationml.slideLayout+xml"/>
  <Override PartName="/ppt/slides/slide8.xml" ContentType="application/vnd.openxmlformats-officedocument.presentationml.slide+xml"/>
  <Override PartName="/ppt/slides/slide15.xml" ContentType="application/vnd.openxmlformats-officedocument.presentationml.slide+xml"/>
  <Default Extension="rels" ContentType="application/vnd.openxmlformats-package.relationships+xml"/>
  <Override PartName="/ppt/slideLayouts/slideLayout15.xml" ContentType="application/vnd.openxmlformats-officedocument.presentationml.slideLayout+xml"/>
  <Override PartName="/ppt/slides/slide9.xml" ContentType="application/vnd.openxmlformats-officedocument.presentationml.slide+xml"/>
  <Override PartName="/ppt/slides/slide24.xml" ContentType="application/vnd.openxmlformats-officedocument.presentationml.slide+xml"/>
  <Override PartName="/ppt/slides/slide32.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Default Extension="pdf" ContentType="application/pdf"/>
  <Override PartName="/ppt/slideLayouts/slideLayout12.xml" ContentType="application/vnd.openxmlformats-officedocument.presentationml.slideLayout+xml"/>
  <Override PartName="/ppt/notesSlides/notesSlide20.xml" ContentType="application/vnd.openxmlformats-officedocument.presentationml.notesSlide+xml"/>
  <Override PartName="/ppt/slides/slide29.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autoCompressPictures="0">
  <p:sldMasterIdLst>
    <p:sldMasterId id="2147483648" r:id="rId1"/>
    <p:sldMasterId id="2147483660" r:id="rId2"/>
  </p:sldMasterIdLst>
  <p:notesMasterIdLst>
    <p:notesMasterId r:id="rId38"/>
  </p:notesMasterIdLst>
  <p:handoutMasterIdLst>
    <p:handoutMasterId r:id="rId39"/>
  </p:handoutMasterIdLst>
  <p:sldIdLst>
    <p:sldId id="256" r:id="rId3"/>
    <p:sldId id="257" r:id="rId4"/>
    <p:sldId id="266" r:id="rId5"/>
    <p:sldId id="279" r:id="rId6"/>
    <p:sldId id="281" r:id="rId7"/>
    <p:sldId id="287" r:id="rId8"/>
    <p:sldId id="293" r:id="rId9"/>
    <p:sldId id="294" r:id="rId10"/>
    <p:sldId id="295" r:id="rId11"/>
    <p:sldId id="265" r:id="rId12"/>
    <p:sldId id="272" r:id="rId13"/>
    <p:sldId id="274" r:id="rId14"/>
    <p:sldId id="267" r:id="rId15"/>
    <p:sldId id="280" r:id="rId16"/>
    <p:sldId id="284" r:id="rId17"/>
    <p:sldId id="285" r:id="rId18"/>
    <p:sldId id="268" r:id="rId19"/>
    <p:sldId id="288" r:id="rId20"/>
    <p:sldId id="289" r:id="rId21"/>
    <p:sldId id="290" r:id="rId22"/>
    <p:sldId id="269" r:id="rId23"/>
    <p:sldId id="297" r:id="rId24"/>
    <p:sldId id="270" r:id="rId25"/>
    <p:sldId id="291" r:id="rId26"/>
    <p:sldId id="292" r:id="rId27"/>
    <p:sldId id="271" r:id="rId28"/>
    <p:sldId id="275" r:id="rId29"/>
    <p:sldId id="278" r:id="rId30"/>
    <p:sldId id="276" r:id="rId31"/>
    <p:sldId id="299" r:id="rId32"/>
    <p:sldId id="300" r:id="rId33"/>
    <p:sldId id="296" r:id="rId34"/>
    <p:sldId id="298" r:id="rId35"/>
    <p:sldId id="273" r:id="rId36"/>
    <p:sldId id="277" r:id="rId37"/>
  </p:sldIdLst>
  <p:sldSz cx="9144000" cy="6858000" type="screen4x3"/>
  <p:notesSz cx="6946900" cy="9220200"/>
  <p:defaultTextStyle>
    <a:defPPr>
      <a:defRPr lang="en-US"/>
    </a:defPPr>
    <a:lvl1pPr algn="l" rtl="0" eaLnBrk="0" fontAlgn="base" hangingPunct="0">
      <a:spcBef>
        <a:spcPct val="0"/>
      </a:spcBef>
      <a:spcAft>
        <a:spcPct val="0"/>
      </a:spcAft>
      <a:defRPr sz="2400" b="1" kern="1200">
        <a:solidFill>
          <a:schemeClr val="tx1"/>
        </a:solidFill>
        <a:latin typeface="Arial" pitchFamily="-106" charset="0"/>
        <a:ea typeface="+mn-ea"/>
        <a:cs typeface="+mn-cs"/>
      </a:defRPr>
    </a:lvl1pPr>
    <a:lvl2pPr marL="457200" algn="l" rtl="0" eaLnBrk="0" fontAlgn="base" hangingPunct="0">
      <a:spcBef>
        <a:spcPct val="0"/>
      </a:spcBef>
      <a:spcAft>
        <a:spcPct val="0"/>
      </a:spcAft>
      <a:defRPr sz="2400" b="1" kern="1200">
        <a:solidFill>
          <a:schemeClr val="tx1"/>
        </a:solidFill>
        <a:latin typeface="Arial" pitchFamily="-106" charset="0"/>
        <a:ea typeface="+mn-ea"/>
        <a:cs typeface="+mn-cs"/>
      </a:defRPr>
    </a:lvl2pPr>
    <a:lvl3pPr marL="914400" algn="l" rtl="0" eaLnBrk="0" fontAlgn="base" hangingPunct="0">
      <a:spcBef>
        <a:spcPct val="0"/>
      </a:spcBef>
      <a:spcAft>
        <a:spcPct val="0"/>
      </a:spcAft>
      <a:defRPr sz="2400" b="1" kern="1200">
        <a:solidFill>
          <a:schemeClr val="tx1"/>
        </a:solidFill>
        <a:latin typeface="Arial" pitchFamily="-106" charset="0"/>
        <a:ea typeface="+mn-ea"/>
        <a:cs typeface="+mn-cs"/>
      </a:defRPr>
    </a:lvl3pPr>
    <a:lvl4pPr marL="1371600" algn="l" rtl="0" eaLnBrk="0" fontAlgn="base" hangingPunct="0">
      <a:spcBef>
        <a:spcPct val="0"/>
      </a:spcBef>
      <a:spcAft>
        <a:spcPct val="0"/>
      </a:spcAft>
      <a:defRPr sz="2400" b="1" kern="1200">
        <a:solidFill>
          <a:schemeClr val="tx1"/>
        </a:solidFill>
        <a:latin typeface="Arial" pitchFamily="-106" charset="0"/>
        <a:ea typeface="+mn-ea"/>
        <a:cs typeface="+mn-cs"/>
      </a:defRPr>
    </a:lvl4pPr>
    <a:lvl5pPr marL="1828800" algn="l" rtl="0" eaLnBrk="0" fontAlgn="base" hangingPunct="0">
      <a:spcBef>
        <a:spcPct val="0"/>
      </a:spcBef>
      <a:spcAft>
        <a:spcPct val="0"/>
      </a:spcAft>
      <a:defRPr sz="2400" b="1" kern="1200">
        <a:solidFill>
          <a:schemeClr val="tx1"/>
        </a:solidFill>
        <a:latin typeface="Arial" pitchFamily="-106" charset="0"/>
        <a:ea typeface="+mn-ea"/>
        <a:cs typeface="+mn-cs"/>
      </a:defRPr>
    </a:lvl5pPr>
    <a:lvl6pPr marL="2286000" algn="l" defTabSz="457200" rtl="0" eaLnBrk="1" latinLnBrk="0" hangingPunct="1">
      <a:defRPr sz="2400" b="1" kern="1200">
        <a:solidFill>
          <a:schemeClr val="tx1"/>
        </a:solidFill>
        <a:latin typeface="Arial" pitchFamily="-106" charset="0"/>
        <a:ea typeface="+mn-ea"/>
        <a:cs typeface="+mn-cs"/>
      </a:defRPr>
    </a:lvl6pPr>
    <a:lvl7pPr marL="2743200" algn="l" defTabSz="457200" rtl="0" eaLnBrk="1" latinLnBrk="0" hangingPunct="1">
      <a:defRPr sz="2400" b="1" kern="1200">
        <a:solidFill>
          <a:schemeClr val="tx1"/>
        </a:solidFill>
        <a:latin typeface="Arial" pitchFamily="-106" charset="0"/>
        <a:ea typeface="+mn-ea"/>
        <a:cs typeface="+mn-cs"/>
      </a:defRPr>
    </a:lvl7pPr>
    <a:lvl8pPr marL="3200400" algn="l" defTabSz="457200" rtl="0" eaLnBrk="1" latinLnBrk="0" hangingPunct="1">
      <a:defRPr sz="2400" b="1" kern="1200">
        <a:solidFill>
          <a:schemeClr val="tx1"/>
        </a:solidFill>
        <a:latin typeface="Arial" pitchFamily="-106" charset="0"/>
        <a:ea typeface="+mn-ea"/>
        <a:cs typeface="+mn-cs"/>
      </a:defRPr>
    </a:lvl8pPr>
    <a:lvl9pPr marL="3657600" algn="l" defTabSz="457200" rtl="0" eaLnBrk="1" latinLnBrk="0" hangingPunct="1">
      <a:defRPr sz="2400" b="1" kern="1200">
        <a:solidFill>
          <a:schemeClr val="tx1"/>
        </a:solidFill>
        <a:latin typeface="Arial" pitchFamily="-106"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00FFFF"/>
    <a:srgbClr val="FFFFFF"/>
    <a:srgbClr val="FF1F1C"/>
    <a:srgbClr val="FF3957"/>
    <a:srgbClr val="FF8092"/>
    <a:srgbClr val="FFFF00"/>
    <a:srgbClr val="006600"/>
    <a:srgbClr val="00FF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autoAdjust="0"/>
    <p:restoredTop sz="80790" autoAdjust="0"/>
  </p:normalViewPr>
  <p:slideViewPr>
    <p:cSldViewPr snapToGrid="0">
      <p:cViewPr varScale="1">
        <p:scale>
          <a:sx n="98" d="100"/>
          <a:sy n="98" d="100"/>
        </p:scale>
        <p:origin x="-776"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35" Type="http://schemas.openxmlformats.org/officeDocument/2006/relationships/slide" Target="slides/slide33.xml"/><Relationship Id="rId31" Type="http://schemas.openxmlformats.org/officeDocument/2006/relationships/slide" Target="slides/slide29.xml"/><Relationship Id="rId34" Type="http://schemas.openxmlformats.org/officeDocument/2006/relationships/slide" Target="slides/slide32.xml"/><Relationship Id="rId39" Type="http://schemas.openxmlformats.org/officeDocument/2006/relationships/handoutMaster" Target="handoutMasters/handoutMaster1.xml"/><Relationship Id="rId40" Type="http://schemas.openxmlformats.org/officeDocument/2006/relationships/printerSettings" Target="printerSettings/printerSettings1.bin"/><Relationship Id="rId7" Type="http://schemas.openxmlformats.org/officeDocument/2006/relationships/slide" Target="slides/slide5.xml"/><Relationship Id="rId36" Type="http://schemas.openxmlformats.org/officeDocument/2006/relationships/slide" Target="slides/slide34.xml"/><Relationship Id="rId43" Type="http://schemas.openxmlformats.org/officeDocument/2006/relationships/theme" Target="theme/theme1.xml"/><Relationship Id="rId1" Type="http://schemas.openxmlformats.org/officeDocument/2006/relationships/slideMaster" Target="slideMasters/slideMaster1.xml"/><Relationship Id="rId24" Type="http://schemas.openxmlformats.org/officeDocument/2006/relationships/slide" Target="slides/slide22.xml"/><Relationship Id="rId25" Type="http://schemas.openxmlformats.org/officeDocument/2006/relationships/slide" Target="slides/slide23.xml"/><Relationship Id="rId8" Type="http://schemas.openxmlformats.org/officeDocument/2006/relationships/slide" Target="slides/slide6.xml"/><Relationship Id="rId13" Type="http://schemas.openxmlformats.org/officeDocument/2006/relationships/slide" Target="slides/slide11.xml"/><Relationship Id="rId10" Type="http://schemas.openxmlformats.org/officeDocument/2006/relationships/slide" Target="slides/slide8.xml"/><Relationship Id="rId32" Type="http://schemas.openxmlformats.org/officeDocument/2006/relationships/slide" Target="slides/slide30.xml"/><Relationship Id="rId37" Type="http://schemas.openxmlformats.org/officeDocument/2006/relationships/slide" Target="slides/slide35.xml"/><Relationship Id="rId12" Type="http://schemas.openxmlformats.org/officeDocument/2006/relationships/slide" Target="slides/slide10.xml"/><Relationship Id="rId17" Type="http://schemas.openxmlformats.org/officeDocument/2006/relationships/slide" Target="slides/slide15.xml"/><Relationship Id="rId9" Type="http://schemas.openxmlformats.org/officeDocument/2006/relationships/slide" Target="slides/slide7.xml"/><Relationship Id="rId18" Type="http://schemas.openxmlformats.org/officeDocument/2006/relationships/slide" Target="slides/slide16.xml"/><Relationship Id="rId3" Type="http://schemas.openxmlformats.org/officeDocument/2006/relationships/slide" Target="slides/slide1.xml"/><Relationship Id="rId27" Type="http://schemas.openxmlformats.org/officeDocument/2006/relationships/slide" Target="slides/slide25.xml"/><Relationship Id="rId14" Type="http://schemas.openxmlformats.org/officeDocument/2006/relationships/slide" Target="slides/slide12.xml"/><Relationship Id="rId23" Type="http://schemas.openxmlformats.org/officeDocument/2006/relationships/slide" Target="slides/slide21.xml"/><Relationship Id="rId4" Type="http://schemas.openxmlformats.org/officeDocument/2006/relationships/slide" Target="slides/slide2.xml"/><Relationship Id="rId28" Type="http://schemas.openxmlformats.org/officeDocument/2006/relationships/slide" Target="slides/slide26.xml"/><Relationship Id="rId26" Type="http://schemas.openxmlformats.org/officeDocument/2006/relationships/slide" Target="slides/slide24.xml"/><Relationship Id="rId30" Type="http://schemas.openxmlformats.org/officeDocument/2006/relationships/slide" Target="slides/slide28.xml"/><Relationship Id="rId11" Type="http://schemas.openxmlformats.org/officeDocument/2006/relationships/slide" Target="slides/slide9.xml"/><Relationship Id="rId42" Type="http://schemas.openxmlformats.org/officeDocument/2006/relationships/viewProps" Target="viewProps.xml"/><Relationship Id="rId29" Type="http://schemas.openxmlformats.org/officeDocument/2006/relationships/slide" Target="slides/slide27.xml"/><Relationship Id="rId6" Type="http://schemas.openxmlformats.org/officeDocument/2006/relationships/slide" Target="slides/slide4.xml"/><Relationship Id="rId16" Type="http://schemas.openxmlformats.org/officeDocument/2006/relationships/slide" Target="slides/slide14.xml"/><Relationship Id="rId33" Type="http://schemas.openxmlformats.org/officeDocument/2006/relationships/slide" Target="slides/slide31.xml"/><Relationship Id="rId44" Type="http://schemas.openxmlformats.org/officeDocument/2006/relationships/tableStyles" Target="tableStyles.xml"/><Relationship Id="rId41"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19" Type="http://schemas.openxmlformats.org/officeDocument/2006/relationships/slide" Target="slides/slide17.xml"/><Relationship Id="rId38" Type="http://schemas.openxmlformats.org/officeDocument/2006/relationships/notesMaster" Target="notesMasters/notesMaster1.xml"/><Relationship Id="rId20" Type="http://schemas.openxmlformats.org/officeDocument/2006/relationships/slide" Target="slides/slide18.xml"/><Relationship Id="rId22" Type="http://schemas.openxmlformats.org/officeDocument/2006/relationships/slide" Target="slides/slide20.xml"/><Relationship Id="rId21" Type="http://schemas.openxmlformats.org/officeDocument/2006/relationships/slide" Target="slides/slide19.xml"/><Relationship Id="rId2" Type="http://schemas.openxmlformats.org/officeDocument/2006/relationships/slideMaster" Target="slideMasters/slideMaster2.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6.pict"/><Relationship Id="rId1" Type="http://schemas.openxmlformats.org/officeDocument/2006/relationships/image" Target="../media/image15.pict"/></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56322" name="Rectangle 2"/>
          <p:cNvSpPr>
            <a:spLocks noGrp="1" noChangeArrowheads="1"/>
          </p:cNvSpPr>
          <p:nvPr>
            <p:ph type="hdr" sz="quarter"/>
          </p:nvPr>
        </p:nvSpPr>
        <p:spPr bwMode="auto">
          <a:xfrm>
            <a:off x="0" y="0"/>
            <a:ext cx="3009900" cy="460375"/>
          </a:xfrm>
          <a:prstGeom prst="rect">
            <a:avLst/>
          </a:prstGeom>
          <a:noFill/>
          <a:ln w="9525">
            <a:noFill/>
            <a:miter lim="800000"/>
            <a:headEnd/>
            <a:tailEnd/>
          </a:ln>
          <a:effectLst/>
        </p:spPr>
        <p:txBody>
          <a:bodyPr vert="horz" wrap="square" lIns="92367" tIns="46184" rIns="92367" bIns="46184" numCol="1" anchor="t" anchorCtr="0" compatLnSpc="1">
            <a:prstTxWarp prst="textNoShape">
              <a:avLst/>
            </a:prstTxWarp>
          </a:bodyPr>
          <a:lstStyle>
            <a:lvl1pPr defTabSz="923925">
              <a:defRPr sz="1200">
                <a:latin typeface="Times New Roman" pitchFamily="-106" charset="0"/>
              </a:defRPr>
            </a:lvl1pPr>
          </a:lstStyle>
          <a:p>
            <a:endParaRPr lang="en-US"/>
          </a:p>
        </p:txBody>
      </p:sp>
      <p:sp>
        <p:nvSpPr>
          <p:cNvPr id="56323" name="Rectangle 3"/>
          <p:cNvSpPr>
            <a:spLocks noGrp="1" noChangeArrowheads="1"/>
          </p:cNvSpPr>
          <p:nvPr>
            <p:ph type="dt" sz="quarter" idx="1"/>
          </p:nvPr>
        </p:nvSpPr>
        <p:spPr bwMode="auto">
          <a:xfrm>
            <a:off x="3937000" y="0"/>
            <a:ext cx="3009900" cy="460375"/>
          </a:xfrm>
          <a:prstGeom prst="rect">
            <a:avLst/>
          </a:prstGeom>
          <a:noFill/>
          <a:ln w="9525">
            <a:noFill/>
            <a:miter lim="800000"/>
            <a:headEnd/>
            <a:tailEnd/>
          </a:ln>
          <a:effectLst/>
        </p:spPr>
        <p:txBody>
          <a:bodyPr vert="horz" wrap="square" lIns="92367" tIns="46184" rIns="92367" bIns="46184" numCol="1" anchor="t" anchorCtr="0" compatLnSpc="1">
            <a:prstTxWarp prst="textNoShape">
              <a:avLst/>
            </a:prstTxWarp>
          </a:bodyPr>
          <a:lstStyle>
            <a:lvl1pPr algn="r" defTabSz="923925">
              <a:defRPr sz="1200">
                <a:latin typeface="Times New Roman" pitchFamily="-106" charset="0"/>
              </a:defRPr>
            </a:lvl1pPr>
          </a:lstStyle>
          <a:p>
            <a:endParaRPr lang="en-US"/>
          </a:p>
        </p:txBody>
      </p:sp>
      <p:sp>
        <p:nvSpPr>
          <p:cNvPr id="56324" name="Rectangle 4"/>
          <p:cNvSpPr>
            <a:spLocks noGrp="1" noChangeArrowheads="1"/>
          </p:cNvSpPr>
          <p:nvPr>
            <p:ph type="ftr" sz="quarter" idx="2"/>
          </p:nvPr>
        </p:nvSpPr>
        <p:spPr bwMode="auto">
          <a:xfrm>
            <a:off x="0" y="8759825"/>
            <a:ext cx="3009900" cy="460375"/>
          </a:xfrm>
          <a:prstGeom prst="rect">
            <a:avLst/>
          </a:prstGeom>
          <a:noFill/>
          <a:ln w="9525">
            <a:noFill/>
            <a:miter lim="800000"/>
            <a:headEnd/>
            <a:tailEnd/>
          </a:ln>
          <a:effectLst/>
        </p:spPr>
        <p:txBody>
          <a:bodyPr vert="horz" wrap="square" lIns="92367" tIns="46184" rIns="92367" bIns="46184" numCol="1" anchor="b" anchorCtr="0" compatLnSpc="1">
            <a:prstTxWarp prst="textNoShape">
              <a:avLst/>
            </a:prstTxWarp>
          </a:bodyPr>
          <a:lstStyle>
            <a:lvl1pPr defTabSz="923925">
              <a:defRPr sz="1200">
                <a:latin typeface="Times New Roman" pitchFamily="-106" charset="0"/>
              </a:defRPr>
            </a:lvl1pPr>
          </a:lstStyle>
          <a:p>
            <a:endParaRPr lang="en-US"/>
          </a:p>
        </p:txBody>
      </p:sp>
      <p:sp>
        <p:nvSpPr>
          <p:cNvPr id="56325" name="Rectangle 5"/>
          <p:cNvSpPr>
            <a:spLocks noGrp="1" noChangeArrowheads="1"/>
          </p:cNvSpPr>
          <p:nvPr>
            <p:ph type="sldNum" sz="quarter" idx="3"/>
          </p:nvPr>
        </p:nvSpPr>
        <p:spPr bwMode="auto">
          <a:xfrm>
            <a:off x="3937000" y="8759825"/>
            <a:ext cx="3009900" cy="460375"/>
          </a:xfrm>
          <a:prstGeom prst="rect">
            <a:avLst/>
          </a:prstGeom>
          <a:noFill/>
          <a:ln w="9525">
            <a:noFill/>
            <a:miter lim="800000"/>
            <a:headEnd/>
            <a:tailEnd/>
          </a:ln>
          <a:effectLst/>
        </p:spPr>
        <p:txBody>
          <a:bodyPr vert="horz" wrap="square" lIns="92367" tIns="46184" rIns="92367" bIns="46184" numCol="1" anchor="b" anchorCtr="0" compatLnSpc="1">
            <a:prstTxWarp prst="textNoShape">
              <a:avLst/>
            </a:prstTxWarp>
          </a:bodyPr>
          <a:lstStyle>
            <a:lvl1pPr algn="r" defTabSz="923925">
              <a:defRPr sz="1200">
                <a:latin typeface="Times New Roman" pitchFamily="-106" charset="0"/>
              </a:defRPr>
            </a:lvl1pPr>
          </a:lstStyle>
          <a:p>
            <a:fld id="{804EEF36-7BCC-6047-93DF-280FCC4060E0}"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3009900" cy="460375"/>
          </a:xfrm>
          <a:prstGeom prst="rect">
            <a:avLst/>
          </a:prstGeom>
          <a:noFill/>
          <a:ln w="12700">
            <a:noFill/>
            <a:miter lim="800000"/>
            <a:headEnd/>
            <a:tailEnd/>
          </a:ln>
          <a:effectLst/>
        </p:spPr>
        <p:txBody>
          <a:bodyPr vert="horz" wrap="square" lIns="92367" tIns="46184" rIns="92367" bIns="46184" numCol="1" anchor="t" anchorCtr="0" compatLnSpc="1">
            <a:prstTxWarp prst="textNoShape">
              <a:avLst/>
            </a:prstTxWarp>
          </a:bodyPr>
          <a:lstStyle>
            <a:lvl1pPr defTabSz="923925">
              <a:defRPr sz="1200">
                <a:latin typeface="Times New Roman" pitchFamily="-106" charset="0"/>
              </a:defRPr>
            </a:lvl1pPr>
          </a:lstStyle>
          <a:p>
            <a:endParaRPr lang="en-US"/>
          </a:p>
        </p:txBody>
      </p:sp>
      <p:sp>
        <p:nvSpPr>
          <p:cNvPr id="44035" name="Rectangle 3"/>
          <p:cNvSpPr>
            <a:spLocks noGrp="1" noChangeArrowheads="1"/>
          </p:cNvSpPr>
          <p:nvPr>
            <p:ph type="dt" idx="1"/>
          </p:nvPr>
        </p:nvSpPr>
        <p:spPr bwMode="auto">
          <a:xfrm>
            <a:off x="3937000" y="0"/>
            <a:ext cx="3009900" cy="460375"/>
          </a:xfrm>
          <a:prstGeom prst="rect">
            <a:avLst/>
          </a:prstGeom>
          <a:noFill/>
          <a:ln w="12700">
            <a:noFill/>
            <a:miter lim="800000"/>
            <a:headEnd/>
            <a:tailEnd/>
          </a:ln>
          <a:effectLst/>
        </p:spPr>
        <p:txBody>
          <a:bodyPr vert="horz" wrap="square" lIns="92367" tIns="46184" rIns="92367" bIns="46184" numCol="1" anchor="t" anchorCtr="0" compatLnSpc="1">
            <a:prstTxWarp prst="textNoShape">
              <a:avLst/>
            </a:prstTxWarp>
          </a:bodyPr>
          <a:lstStyle>
            <a:lvl1pPr algn="r" defTabSz="923925">
              <a:defRPr sz="1200">
                <a:latin typeface="Times New Roman" pitchFamily="-106" charset="0"/>
              </a:defRPr>
            </a:lvl1pPr>
          </a:lstStyle>
          <a:p>
            <a:endParaRPr lang="en-US"/>
          </a:p>
        </p:txBody>
      </p:sp>
      <p:sp>
        <p:nvSpPr>
          <p:cNvPr id="44036" name="Rectangle 4"/>
          <p:cNvSpPr>
            <a:spLocks noGrp="1" noRot="1" noChangeAspect="1" noChangeArrowheads="1" noTextEdit="1"/>
          </p:cNvSpPr>
          <p:nvPr>
            <p:ph type="sldImg" idx="2"/>
          </p:nvPr>
        </p:nvSpPr>
        <p:spPr bwMode="auto">
          <a:xfrm>
            <a:off x="1168400" y="692150"/>
            <a:ext cx="4608513" cy="3455988"/>
          </a:xfrm>
          <a:prstGeom prst="rect">
            <a:avLst/>
          </a:prstGeom>
          <a:noFill/>
          <a:ln w="9525">
            <a:solidFill>
              <a:srgbClr val="000000"/>
            </a:solidFill>
            <a:miter lim="800000"/>
            <a:headEnd/>
            <a:tailEnd/>
          </a:ln>
          <a:effectLst/>
        </p:spPr>
      </p:sp>
      <p:sp>
        <p:nvSpPr>
          <p:cNvPr id="44037" name="Rectangle 5"/>
          <p:cNvSpPr>
            <a:spLocks noGrp="1" noChangeArrowheads="1"/>
          </p:cNvSpPr>
          <p:nvPr>
            <p:ph type="body" sz="quarter" idx="3"/>
          </p:nvPr>
        </p:nvSpPr>
        <p:spPr bwMode="auto">
          <a:xfrm>
            <a:off x="925513" y="4379913"/>
            <a:ext cx="5095875" cy="4148137"/>
          </a:xfrm>
          <a:prstGeom prst="rect">
            <a:avLst/>
          </a:prstGeom>
          <a:noFill/>
          <a:ln w="12700">
            <a:noFill/>
            <a:miter lim="800000"/>
            <a:headEnd/>
            <a:tailEnd/>
          </a:ln>
          <a:effectLst/>
        </p:spPr>
        <p:txBody>
          <a:bodyPr vert="horz" wrap="square" lIns="92367" tIns="46184" rIns="92367" bIns="4618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4038" name="Rectangle 6"/>
          <p:cNvSpPr>
            <a:spLocks noGrp="1" noChangeArrowheads="1"/>
          </p:cNvSpPr>
          <p:nvPr>
            <p:ph type="ftr" sz="quarter" idx="4"/>
          </p:nvPr>
        </p:nvSpPr>
        <p:spPr bwMode="auto">
          <a:xfrm>
            <a:off x="0" y="8759825"/>
            <a:ext cx="3009900" cy="460375"/>
          </a:xfrm>
          <a:prstGeom prst="rect">
            <a:avLst/>
          </a:prstGeom>
          <a:noFill/>
          <a:ln w="12700">
            <a:noFill/>
            <a:miter lim="800000"/>
            <a:headEnd/>
            <a:tailEnd/>
          </a:ln>
          <a:effectLst/>
        </p:spPr>
        <p:txBody>
          <a:bodyPr vert="horz" wrap="square" lIns="92367" tIns="46184" rIns="92367" bIns="46184" numCol="1" anchor="b" anchorCtr="0" compatLnSpc="1">
            <a:prstTxWarp prst="textNoShape">
              <a:avLst/>
            </a:prstTxWarp>
          </a:bodyPr>
          <a:lstStyle>
            <a:lvl1pPr defTabSz="923925">
              <a:defRPr sz="1200">
                <a:latin typeface="Times New Roman" pitchFamily="-106" charset="0"/>
              </a:defRPr>
            </a:lvl1pPr>
          </a:lstStyle>
          <a:p>
            <a:endParaRPr lang="en-US"/>
          </a:p>
        </p:txBody>
      </p:sp>
      <p:sp>
        <p:nvSpPr>
          <p:cNvPr id="44039" name="Rectangle 7"/>
          <p:cNvSpPr>
            <a:spLocks noGrp="1" noChangeArrowheads="1"/>
          </p:cNvSpPr>
          <p:nvPr>
            <p:ph type="sldNum" sz="quarter" idx="5"/>
          </p:nvPr>
        </p:nvSpPr>
        <p:spPr bwMode="auto">
          <a:xfrm>
            <a:off x="3937000" y="8759825"/>
            <a:ext cx="3009900" cy="460375"/>
          </a:xfrm>
          <a:prstGeom prst="rect">
            <a:avLst/>
          </a:prstGeom>
          <a:noFill/>
          <a:ln w="12700">
            <a:noFill/>
            <a:miter lim="800000"/>
            <a:headEnd/>
            <a:tailEnd/>
          </a:ln>
          <a:effectLst/>
        </p:spPr>
        <p:txBody>
          <a:bodyPr vert="horz" wrap="square" lIns="92367" tIns="46184" rIns="92367" bIns="46184" numCol="1" anchor="b" anchorCtr="0" compatLnSpc="1">
            <a:prstTxWarp prst="textNoShape">
              <a:avLst/>
            </a:prstTxWarp>
          </a:bodyPr>
          <a:lstStyle>
            <a:lvl1pPr algn="r" defTabSz="923925">
              <a:defRPr sz="1200">
                <a:latin typeface="Times New Roman" pitchFamily="-106" charset="0"/>
              </a:defRPr>
            </a:lvl1pPr>
          </a:lstStyle>
          <a:p>
            <a:fld id="{A42FE27E-95B5-5447-AB2D-B5A3952242C0}"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pitchFamily="-106" charset="0"/>
        <a:ea typeface="+mn-ea"/>
        <a:cs typeface="+mn-cs"/>
      </a:defRPr>
    </a:lvl1pPr>
    <a:lvl2pPr marL="457200" algn="l" rtl="0" fontAlgn="base">
      <a:spcBef>
        <a:spcPct val="30000"/>
      </a:spcBef>
      <a:spcAft>
        <a:spcPct val="0"/>
      </a:spcAft>
      <a:defRPr sz="1200" kern="1200">
        <a:solidFill>
          <a:schemeClr val="tx1"/>
        </a:solidFill>
        <a:latin typeface="Times" pitchFamily="-106" charset="0"/>
        <a:ea typeface="ＭＳ Ｐゴシック" pitchFamily="-106" charset="-128"/>
        <a:cs typeface="+mn-cs"/>
      </a:defRPr>
    </a:lvl2pPr>
    <a:lvl3pPr marL="914400" algn="l" rtl="0" fontAlgn="base">
      <a:spcBef>
        <a:spcPct val="30000"/>
      </a:spcBef>
      <a:spcAft>
        <a:spcPct val="0"/>
      </a:spcAft>
      <a:defRPr sz="1200" kern="1200">
        <a:solidFill>
          <a:schemeClr val="tx1"/>
        </a:solidFill>
        <a:latin typeface="Times" pitchFamily="-106" charset="0"/>
        <a:ea typeface="ＭＳ Ｐゴシック" pitchFamily="-106" charset="-128"/>
        <a:cs typeface="+mn-cs"/>
      </a:defRPr>
    </a:lvl3pPr>
    <a:lvl4pPr marL="1371600" algn="l" rtl="0" fontAlgn="base">
      <a:spcBef>
        <a:spcPct val="30000"/>
      </a:spcBef>
      <a:spcAft>
        <a:spcPct val="0"/>
      </a:spcAft>
      <a:defRPr sz="1200" kern="1200">
        <a:solidFill>
          <a:schemeClr val="tx1"/>
        </a:solidFill>
        <a:latin typeface="Times" pitchFamily="-106" charset="0"/>
        <a:ea typeface="ＭＳ Ｐゴシック" pitchFamily="-106" charset="-128"/>
        <a:cs typeface="+mn-cs"/>
      </a:defRPr>
    </a:lvl4pPr>
    <a:lvl5pPr marL="1828800" algn="l" rtl="0" fontAlgn="base">
      <a:spcBef>
        <a:spcPct val="30000"/>
      </a:spcBef>
      <a:spcAft>
        <a:spcPct val="0"/>
      </a:spcAft>
      <a:defRPr sz="1200" kern="1200">
        <a:solidFill>
          <a:schemeClr val="tx1"/>
        </a:solidFill>
        <a:latin typeface="Times" pitchFamily="-106" charset="0"/>
        <a:ea typeface="ＭＳ Ｐゴシック" pitchFamily="-106"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Solar System is</a:t>
            </a:r>
            <a:r>
              <a:rPr lang="en-US" baseline="0" dirty="0" smtClean="0"/>
              <a:t> a diverse place, and Hubble has investigated a wide range of planetary objects over the past two decades. I’ve selected highlights from six different areas of Solar System research: Minor Bodies, Transient Events, Giant Planet Atmospheres, Galilean Satellites, Ring Systems, and Mars. I apologize to my planetary colleagues if I’ve left out their particular favorite Hubble research result, but I simply can’t cover every significant Hubble Solar System result in the limited time available here.</a:t>
            </a:r>
            <a:endParaRPr lang="en-US" dirty="0"/>
          </a:p>
        </p:txBody>
      </p:sp>
      <p:sp>
        <p:nvSpPr>
          <p:cNvPr id="4" name="Slide Number Placeholder 3"/>
          <p:cNvSpPr>
            <a:spLocks noGrp="1"/>
          </p:cNvSpPr>
          <p:nvPr>
            <p:ph type="sldNum" sz="quarter" idx="10"/>
          </p:nvPr>
        </p:nvSpPr>
        <p:spPr/>
        <p:txBody>
          <a:bodyPr/>
          <a:lstStyle/>
          <a:p>
            <a:fld id="{A42FE27E-95B5-5447-AB2D-B5A3952242C0}"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Hubble has made</a:t>
            </a:r>
            <a:r>
              <a:rPr lang="en-US" baseline="0" dirty="0" smtClean="0"/>
              <a:t> many important contributions to the study of the Minor Bodies in the Solar System. These are the particular topics covered in this presentation.</a:t>
            </a:r>
            <a:endParaRPr lang="en-US" dirty="0"/>
          </a:p>
        </p:txBody>
      </p:sp>
      <p:sp>
        <p:nvSpPr>
          <p:cNvPr id="4" name="Slide Number Placeholder 3"/>
          <p:cNvSpPr>
            <a:spLocks noGrp="1"/>
          </p:cNvSpPr>
          <p:nvPr>
            <p:ph type="sldNum" sz="quarter" idx="10"/>
          </p:nvPr>
        </p:nvSpPr>
        <p:spPr/>
        <p:txBody>
          <a:bodyPr/>
          <a:lstStyle/>
          <a:p>
            <a:fld id="{A42FE27E-95B5-5447-AB2D-B5A3952242C0}"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solidFill>
                  <a:srgbClr val="00FFFF"/>
                </a:solidFill>
              </a:rPr>
              <a:t>Since 1993, Hubble has been measuring the sizes of cometary nuclei using a new technique in</a:t>
            </a:r>
            <a:r>
              <a:rPr lang="en-US" sz="1200" baseline="0" dirty="0" smtClean="0">
                <a:solidFill>
                  <a:srgbClr val="00FFFF"/>
                </a:solidFill>
              </a:rPr>
              <a:t> which the high spatial resolution of Hubble is used to </a:t>
            </a:r>
            <a:r>
              <a:rPr lang="en-US" sz="1200" dirty="0" smtClean="0">
                <a:solidFill>
                  <a:srgbClr val="00FFFF"/>
                </a:solidFill>
              </a:rPr>
              <a:t>“</a:t>
            </a:r>
            <a:r>
              <a:rPr lang="en-US" sz="1200" dirty="0" err="1" smtClean="0">
                <a:solidFill>
                  <a:srgbClr val="00FFFF"/>
                </a:solidFill>
              </a:rPr>
              <a:t>photometrically</a:t>
            </a:r>
            <a:r>
              <a:rPr lang="en-US" sz="1200" dirty="0" smtClean="0">
                <a:solidFill>
                  <a:srgbClr val="00FFFF"/>
                </a:solidFill>
              </a:rPr>
              <a:t> resolve” the nucleus (</a:t>
            </a:r>
            <a:r>
              <a:rPr lang="en-US" sz="1200" i="1" dirty="0" err="1" smtClean="0">
                <a:solidFill>
                  <a:srgbClr val="00FFFF"/>
                </a:solidFill>
              </a:rPr>
              <a:t>Lamy</a:t>
            </a:r>
            <a:r>
              <a:rPr lang="en-US" sz="1200" i="1" dirty="0" smtClean="0">
                <a:solidFill>
                  <a:srgbClr val="00FFFF"/>
                </a:solidFill>
              </a:rPr>
              <a:t> et al.</a:t>
            </a:r>
            <a:r>
              <a:rPr lang="en-US" sz="1200" dirty="0" smtClean="0">
                <a:solidFill>
                  <a:srgbClr val="00FFFF"/>
                </a:solidFill>
              </a:rPr>
              <a:t>). The size distribution obtained from ~63</a:t>
            </a:r>
            <a:r>
              <a:rPr lang="en-US" sz="1200" baseline="0" dirty="0" smtClean="0">
                <a:solidFill>
                  <a:srgbClr val="00FFFF"/>
                </a:solidFill>
              </a:rPr>
              <a:t> short-period comets, with ~3 dozen coming from Hubble measurements, </a:t>
            </a:r>
            <a:r>
              <a:rPr lang="en-US" sz="1200" dirty="0" smtClean="0">
                <a:solidFill>
                  <a:srgbClr val="00FFFF"/>
                </a:solidFill>
              </a:rPr>
              <a:t>appears to deviate substantially from a “</a:t>
            </a:r>
            <a:r>
              <a:rPr lang="en-US" sz="1200" dirty="0" err="1" smtClean="0">
                <a:solidFill>
                  <a:srgbClr val="00FFFF"/>
                </a:solidFill>
              </a:rPr>
              <a:t>collisionally</a:t>
            </a:r>
            <a:r>
              <a:rPr lang="en-US" sz="1200" dirty="0" smtClean="0">
                <a:solidFill>
                  <a:srgbClr val="00FFFF"/>
                </a:solidFill>
              </a:rPr>
              <a:t> relaxed” population.</a:t>
            </a:r>
            <a:r>
              <a:rPr lang="en-US" sz="1200" baseline="0" dirty="0" smtClean="0">
                <a:solidFill>
                  <a:srgbClr val="00FFFF"/>
                </a:solidFill>
              </a:rPr>
              <a:t> However, </a:t>
            </a:r>
            <a:r>
              <a:rPr lang="en-US" sz="1200" dirty="0" smtClean="0">
                <a:solidFill>
                  <a:srgbClr val="00FFFF"/>
                </a:solidFill>
              </a:rPr>
              <a:t>more observations are needed, particularly for the smaller nuclei</a:t>
            </a:r>
            <a:r>
              <a:rPr lang="en-US" sz="1200" baseline="0" dirty="0" smtClean="0">
                <a:solidFill>
                  <a:srgbClr val="00FFFF"/>
                </a:solidFill>
              </a:rPr>
              <a:t> for which Hubble excels</a:t>
            </a:r>
            <a:r>
              <a:rPr lang="en-US" sz="1200" dirty="0" smtClean="0">
                <a:solidFill>
                  <a:srgbClr val="00FFFF"/>
                </a:solidFill>
              </a:rPr>
              <a:t>.</a:t>
            </a:r>
          </a:p>
        </p:txBody>
      </p:sp>
      <p:sp>
        <p:nvSpPr>
          <p:cNvPr id="4" name="Slide Number Placeholder 3"/>
          <p:cNvSpPr>
            <a:spLocks noGrp="1"/>
          </p:cNvSpPr>
          <p:nvPr>
            <p:ph type="sldNum" sz="quarter" idx="10"/>
          </p:nvPr>
        </p:nvSpPr>
        <p:spPr/>
        <p:txBody>
          <a:bodyPr/>
          <a:lstStyle/>
          <a:p>
            <a:fld id="{A42FE27E-95B5-5447-AB2D-B5A3952242C0}"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High</a:t>
            </a:r>
            <a:r>
              <a:rPr lang="en-US" baseline="0" dirty="0" smtClean="0"/>
              <a:t> spectral resolution observations of bright comet C/2001 Q4 (NEAT)</a:t>
            </a:r>
            <a:r>
              <a:rPr lang="en-US" baseline="0" dirty="0" smtClean="0"/>
              <a:t> in April 2004 resulted </a:t>
            </a:r>
            <a:r>
              <a:rPr lang="en-US" baseline="0" dirty="0" smtClean="0"/>
              <a:t>in the first discovery of deuterium emission from a comet. The figure to the left shows clear detection of the D Lyman-alpha line on 3 different dates, and in two different E140H orders each day. Assuming all of the D is coming from the </a:t>
            </a:r>
            <a:r>
              <a:rPr lang="en-US" baseline="0" dirty="0" err="1" smtClean="0"/>
              <a:t>photodissociation</a:t>
            </a:r>
            <a:r>
              <a:rPr lang="en-US" baseline="0" dirty="0" smtClean="0"/>
              <a:t> of </a:t>
            </a:r>
            <a:r>
              <a:rPr lang="en-US" baseline="0" dirty="0" err="1" smtClean="0"/>
              <a:t>deuterated</a:t>
            </a:r>
            <a:r>
              <a:rPr lang="en-US" baseline="0" dirty="0" smtClean="0"/>
              <a:t> water (HDO), the D/H ratio is consistent with the values measured in three other </a:t>
            </a:r>
            <a:r>
              <a:rPr lang="en-US" baseline="0" dirty="0" err="1" smtClean="0"/>
              <a:t>Oort</a:t>
            </a:r>
            <a:r>
              <a:rPr lang="en-US" baseline="0" dirty="0" smtClean="0"/>
              <a:t> cloud comets, all of which are ~2x the value in Earth’s water. The apparent implication is that comets did </a:t>
            </a:r>
            <a:r>
              <a:rPr lang="en-US" i="1" baseline="0" dirty="0" smtClean="0"/>
              <a:t>not </a:t>
            </a:r>
            <a:r>
              <a:rPr lang="en-US" baseline="0" dirty="0" smtClean="0"/>
              <a:t>supply the bulk of Earth’s water, but that’s not so certain for at least two reasons: (1) maybe comets are needed to </a:t>
            </a:r>
            <a:r>
              <a:rPr lang="en-US" i="1" baseline="0" dirty="0" smtClean="0"/>
              <a:t>raise </a:t>
            </a:r>
            <a:r>
              <a:rPr lang="en-US" baseline="0" dirty="0" smtClean="0"/>
              <a:t>Earth’s value from its original </a:t>
            </a:r>
            <a:r>
              <a:rPr lang="en-US" baseline="0" dirty="0" err="1" smtClean="0"/>
              <a:t>protosolar</a:t>
            </a:r>
            <a:r>
              <a:rPr lang="en-US" baseline="0" dirty="0" smtClean="0"/>
              <a:t> value, and (2) perhaps the D/H value in </a:t>
            </a:r>
            <a:r>
              <a:rPr lang="en-US" i="1" baseline="0" dirty="0" smtClean="0"/>
              <a:t>short-period </a:t>
            </a:r>
            <a:r>
              <a:rPr lang="en-US" baseline="0" dirty="0" smtClean="0"/>
              <a:t>comets is different. Needless to say, this is a complicated issue.</a:t>
            </a:r>
            <a:endParaRPr lang="en-US" dirty="0"/>
          </a:p>
        </p:txBody>
      </p:sp>
      <p:sp>
        <p:nvSpPr>
          <p:cNvPr id="4" name="Slide Number Placeholder 3"/>
          <p:cNvSpPr>
            <a:spLocks noGrp="1"/>
          </p:cNvSpPr>
          <p:nvPr>
            <p:ph type="sldNum" sz="quarter" idx="10"/>
          </p:nvPr>
        </p:nvSpPr>
        <p:spPr/>
        <p:txBody>
          <a:bodyPr/>
          <a:lstStyle/>
          <a:p>
            <a:fld id="{A42FE27E-95B5-5447-AB2D-B5A3952242C0}"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Asteroids</a:t>
            </a:r>
            <a:r>
              <a:rPr lang="en-US" baseline="0" dirty="0" smtClean="0"/>
              <a:t> are no longer pinpoints of light! Hubble permits spatially resolving, color imaging of the largest asteroids.</a:t>
            </a:r>
            <a:endParaRPr lang="en-US" dirty="0"/>
          </a:p>
        </p:txBody>
      </p:sp>
      <p:sp>
        <p:nvSpPr>
          <p:cNvPr id="4" name="Slide Number Placeholder 3"/>
          <p:cNvSpPr>
            <a:spLocks noGrp="1"/>
          </p:cNvSpPr>
          <p:nvPr>
            <p:ph type="sldNum" sz="quarter" idx="10"/>
          </p:nvPr>
        </p:nvSpPr>
        <p:spPr/>
        <p:txBody>
          <a:bodyPr/>
          <a:lstStyle/>
          <a:p>
            <a:fld id="{A42FE27E-95B5-5447-AB2D-B5A3952242C0}"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Brown et al. </a:t>
            </a:r>
            <a:r>
              <a:rPr lang="en-US" baseline="0" dirty="0" smtClean="0"/>
              <a:t>used the </a:t>
            </a:r>
            <a:r>
              <a:rPr lang="en-US" baseline="0" dirty="0" err="1" smtClean="0"/>
              <a:t>TinyTim</a:t>
            </a:r>
            <a:r>
              <a:rPr lang="en-US" baseline="0" dirty="0" smtClean="0"/>
              <a:t> </a:t>
            </a:r>
            <a:r>
              <a:rPr lang="en-US" baseline="0" dirty="0" err="1" smtClean="0"/>
              <a:t>s/w</a:t>
            </a:r>
            <a:r>
              <a:rPr lang="en-US" baseline="0" dirty="0" smtClean="0"/>
              <a:t> package </a:t>
            </a:r>
            <a:r>
              <a:rPr lang="en-US" baseline="0" dirty="0" smtClean="0"/>
              <a:t>to carefully model the PSF of the background star and then used that PSF to forward-model the disk of Eris. Combining the results from 28 individual images gives a size of 2400 +/- 100 km, about 5% bigger than Pluto.</a:t>
            </a:r>
            <a:r>
              <a:rPr lang="en-US" baseline="0" dirty="0" smtClean="0"/>
              <a:t> These are ACS</a:t>
            </a:r>
            <a:r>
              <a:rPr lang="en-US" baseline="0" dirty="0" smtClean="0"/>
              <a:t>/HRC images taken in December </a:t>
            </a:r>
            <a:r>
              <a:rPr lang="en-US" baseline="0" smtClean="0"/>
              <a:t>2005</a:t>
            </a:r>
            <a:r>
              <a:rPr lang="en-US" baseline="0" smtClean="0"/>
              <a:t>.</a:t>
            </a:r>
            <a:endParaRPr lang="en-US" dirty="0"/>
          </a:p>
        </p:txBody>
      </p:sp>
      <p:sp>
        <p:nvSpPr>
          <p:cNvPr id="4" name="Slide Number Placeholder 3"/>
          <p:cNvSpPr>
            <a:spLocks noGrp="1"/>
          </p:cNvSpPr>
          <p:nvPr>
            <p:ph type="sldNum" sz="quarter" idx="10"/>
          </p:nvPr>
        </p:nvSpPr>
        <p:spPr/>
        <p:txBody>
          <a:bodyPr/>
          <a:lstStyle/>
          <a:p>
            <a:fld id="{AB3A5A85-1B39-4EB0-92D1-A6D9CA869B2E}"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Hubble measurements</a:t>
            </a:r>
            <a:r>
              <a:rPr lang="en-US" baseline="0" dirty="0" smtClean="0"/>
              <a:t> </a:t>
            </a:r>
            <a:r>
              <a:rPr lang="en-US" dirty="0" smtClean="0"/>
              <a:t>of Eris ignited</a:t>
            </a:r>
            <a:r>
              <a:rPr lang="en-US" baseline="0" dirty="0" smtClean="0"/>
              <a:t> </a:t>
            </a:r>
            <a:r>
              <a:rPr lang="en-US" dirty="0" smtClean="0"/>
              <a:t>a major controversy</a:t>
            </a:r>
            <a:r>
              <a:rPr lang="en-US" baseline="0" dirty="0" smtClean="0"/>
              <a:t> on the definition of “planet”</a:t>
            </a:r>
            <a:r>
              <a:rPr lang="en-US" dirty="0" smtClean="0"/>
              <a:t>. Eris</a:t>
            </a:r>
            <a:r>
              <a:rPr lang="en-US" baseline="0" dirty="0" smtClean="0"/>
              <a:t> is ~5% larger than Pluto, prompting calls for the “demotion” of Pluto and, more generally, a discussion of what constitutes a planet. This issue continues to divide the planetary community, even though the IAU weighed-in with a new definition for “planet” and the official recognition of a new category of objects called “dwarf planets”. The use of “Dwarf Planets” seems to be catching on, with Pluto and Eric being the prototypes.</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err="1" smtClean="0"/>
              <a:t>Dysnomia</a:t>
            </a:r>
            <a:r>
              <a:rPr lang="en-US" baseline="0" dirty="0" smtClean="0"/>
              <a:t> has a 15.7 day period, which gives a mass of 1.28 +/- 0.02 times larger than Pluto’s.</a:t>
            </a:r>
          </a:p>
        </p:txBody>
      </p:sp>
      <p:sp>
        <p:nvSpPr>
          <p:cNvPr id="4" name="Slide Number Placeholder 3"/>
          <p:cNvSpPr>
            <a:spLocks noGrp="1"/>
          </p:cNvSpPr>
          <p:nvPr>
            <p:ph type="sldNum" sz="quarter" idx="10"/>
          </p:nvPr>
        </p:nvSpPr>
        <p:spPr/>
        <p:txBody>
          <a:bodyPr/>
          <a:lstStyle/>
          <a:p>
            <a:fld id="{AB3A5A85-1B39-4EB0-92D1-A6D9CA869B2E}"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When we **did**</a:t>
            </a:r>
            <a:r>
              <a:rPr lang="en-US" baseline="0" dirty="0" smtClean="0"/>
              <a:t> finally solve for the full orbits, we found that </a:t>
            </a:r>
            <a:r>
              <a:rPr lang="en-US" baseline="0" dirty="0" err="1" smtClean="0"/>
              <a:t>Namaka</a:t>
            </a:r>
            <a:r>
              <a:rPr lang="en-US" baseline="0" dirty="0" smtClean="0"/>
              <a:t>, the smaller inner satellite, was actually undergoing mutual events with </a:t>
            </a:r>
            <a:r>
              <a:rPr lang="en-US" baseline="0" dirty="0" err="1" smtClean="0"/>
              <a:t>Haumea</a:t>
            </a:r>
            <a:r>
              <a:rPr lang="en-US" baseline="0" dirty="0" smtClean="0"/>
              <a:t>. The event season is going to last another few years; we got our first detection of a transit in July with WFC3. Transits and </a:t>
            </a:r>
            <a:r>
              <a:rPr lang="en-US" baseline="0" dirty="0" err="1" smtClean="0"/>
              <a:t>occultations</a:t>
            </a:r>
            <a:r>
              <a:rPr lang="en-US" baseline="0" dirty="0" smtClean="0"/>
              <a:t> of satellite systems – like </a:t>
            </a:r>
            <a:r>
              <a:rPr lang="en-US" baseline="0" dirty="0" err="1" smtClean="0"/>
              <a:t>exo</a:t>
            </a:r>
            <a:r>
              <a:rPr lang="en-US" baseline="0" dirty="0" smtClean="0"/>
              <a:t>-planet transits – are rich in information about object sizes, dynamics, and surface characteristics. Over the next few years we should be able to map ~dozens of these transit and learn an astounding amount about the shape, size, interior structure, and surface of </a:t>
            </a:r>
            <a:r>
              <a:rPr lang="en-US" baseline="0" dirty="0" err="1" smtClean="0"/>
              <a:t>Haumea</a:t>
            </a:r>
            <a:r>
              <a:rPr lang="en-US" baseline="0" dirty="0" smtClean="0"/>
              <a:t>.</a:t>
            </a:r>
            <a:endParaRPr lang="en-US" dirty="0" smtClean="0"/>
          </a:p>
        </p:txBody>
      </p:sp>
      <p:sp>
        <p:nvSpPr>
          <p:cNvPr id="4" name="Slide Number Placeholder 3"/>
          <p:cNvSpPr>
            <a:spLocks noGrp="1"/>
          </p:cNvSpPr>
          <p:nvPr>
            <p:ph type="sldNum" sz="quarter" idx="10"/>
          </p:nvPr>
        </p:nvSpPr>
        <p:spPr/>
        <p:txBody>
          <a:bodyPr/>
          <a:lstStyle/>
          <a:p>
            <a:fld id="{A42FE27E-95B5-5447-AB2D-B5A3952242C0}"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A</a:t>
            </a:r>
            <a:r>
              <a:rPr lang="en-US" baseline="0" dirty="0" smtClean="0"/>
              <a:t> s</a:t>
            </a:r>
            <a:r>
              <a:rPr lang="en-US" dirty="0" smtClean="0"/>
              <a:t>ignificant</a:t>
            </a:r>
            <a:r>
              <a:rPr lang="en-US" baseline="0" dirty="0" smtClean="0"/>
              <a:t> fraction of </a:t>
            </a:r>
            <a:r>
              <a:rPr lang="en-US" baseline="0" dirty="0" err="1" smtClean="0"/>
              <a:t>TNOs</a:t>
            </a:r>
            <a:r>
              <a:rPr lang="en-US" baseline="0" dirty="0" smtClean="0"/>
              <a:t> are binaries, and ~80% of those have been discovered by Hubble. Hubble is the best available facility for probing these systems because they’re usually such compact systems (see fig in upper left). Measurements of the period and the semi-major axis permits determination of the system mass.</a:t>
            </a:r>
            <a:endParaRPr lang="en-US" dirty="0"/>
          </a:p>
        </p:txBody>
      </p:sp>
      <p:sp>
        <p:nvSpPr>
          <p:cNvPr id="4" name="Slide Number Placeholder 3"/>
          <p:cNvSpPr>
            <a:spLocks noGrp="1"/>
          </p:cNvSpPr>
          <p:nvPr>
            <p:ph type="sldNum" sz="quarter" idx="10"/>
          </p:nvPr>
        </p:nvSpPr>
        <p:spPr/>
        <p:txBody>
          <a:bodyPr/>
          <a:lstStyle/>
          <a:p>
            <a:fld id="{A42FE27E-95B5-5447-AB2D-B5A3952242C0}"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Hubble “true</a:t>
            </a:r>
            <a:r>
              <a:rPr lang="en-US" baseline="0" dirty="0" smtClean="0"/>
              <a:t> color” images of Pluto. Is this really what Pluto looks like? The New Horizons mission will say definitively during its Pluto flyby in July 2015. In the meantime, Hubble provides our best guess.</a:t>
            </a:r>
            <a:endParaRPr lang="en-US" dirty="0"/>
          </a:p>
        </p:txBody>
      </p:sp>
      <p:sp>
        <p:nvSpPr>
          <p:cNvPr id="4" name="Slide Number Placeholder 3"/>
          <p:cNvSpPr>
            <a:spLocks noGrp="1"/>
          </p:cNvSpPr>
          <p:nvPr>
            <p:ph type="sldNum" sz="quarter" idx="10"/>
          </p:nvPr>
        </p:nvSpPr>
        <p:spPr/>
        <p:txBody>
          <a:bodyPr/>
          <a:lstStyle/>
          <a:p>
            <a:fld id="{A42FE27E-95B5-5447-AB2D-B5A3952242C0}"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6120C3FF-7239-5A4A-9BA3-36C49C41CA2C}" type="slidenum">
              <a:rPr lang="en-US">
                <a:latin typeface="Times New Roman" pitchFamily="-106" charset="0"/>
              </a:rPr>
              <a:pPr/>
              <a:t>12</a:t>
            </a:fld>
            <a:endParaRPr lang="en-US">
              <a:latin typeface="Times New Roman" pitchFamily="-106" charset="0"/>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w="9525"/>
        </p:spPr>
        <p:txBody>
          <a:bodyPr/>
          <a:lstStyle/>
          <a:p>
            <a:pPr eaLnBrk="1" hangingPunct="1"/>
            <a:r>
              <a:rPr lang="en-US" dirty="0" smtClean="0">
                <a:latin typeface="Times" pitchFamily="-106" charset="0"/>
                <a:ea typeface="ＭＳ Ｐゴシック" pitchFamily="-106" charset="-128"/>
                <a:cs typeface="ＭＳ Ｐゴシック" pitchFamily="-106" charset="-128"/>
              </a:rPr>
              <a:t>In</a:t>
            </a:r>
            <a:r>
              <a:rPr lang="en-US" baseline="0" dirty="0" smtClean="0">
                <a:latin typeface="Times" pitchFamily="-106" charset="0"/>
                <a:ea typeface="ＭＳ Ｐゴシック" pitchFamily="-106" charset="-128"/>
                <a:cs typeface="ＭＳ Ｐゴシック" pitchFamily="-106" charset="-128"/>
              </a:rPr>
              <a:t> May 2005, Hubble was used to discover that Pluto is a </a:t>
            </a:r>
            <a:r>
              <a:rPr lang="en-US" i="1" baseline="0" dirty="0" smtClean="0">
                <a:latin typeface="Times" pitchFamily="-106" charset="0"/>
                <a:ea typeface="ＭＳ Ｐゴシック" pitchFamily="-106" charset="-128"/>
                <a:cs typeface="ＭＳ Ｐゴシック" pitchFamily="-106" charset="-128"/>
              </a:rPr>
              <a:t>quadruple </a:t>
            </a:r>
            <a:r>
              <a:rPr lang="en-US" baseline="0" dirty="0" smtClean="0">
                <a:latin typeface="Times" pitchFamily="-106" charset="0"/>
                <a:ea typeface="ＭＳ Ｐゴシック" pitchFamily="-106" charset="-128"/>
                <a:cs typeface="ＭＳ Ｐゴシック" pitchFamily="-106" charset="-128"/>
              </a:rPr>
              <a:t>system: two small satellites, Nix and Hydra, were discovered. </a:t>
            </a:r>
            <a:r>
              <a:rPr lang="en-US" baseline="0" dirty="0" err="1" smtClean="0">
                <a:latin typeface="Times" pitchFamily="-106" charset="0"/>
                <a:ea typeface="ＭＳ Ｐゴシック" pitchFamily="-106" charset="-128"/>
                <a:cs typeface="ＭＳ Ｐゴシック" pitchFamily="-106" charset="-128"/>
              </a:rPr>
              <a:t>Charon</a:t>
            </a:r>
            <a:r>
              <a:rPr lang="en-US" baseline="0" dirty="0" smtClean="0">
                <a:latin typeface="Times" pitchFamily="-106" charset="0"/>
                <a:ea typeface="ＭＳ Ｐゴシック" pitchFamily="-106" charset="-128"/>
                <a:cs typeface="ＭＳ Ｐゴシック" pitchFamily="-106" charset="-128"/>
              </a:rPr>
              <a:t> was previously discovered in 1978. (Pluto itself was discovered in 1930). Nix and Hydra are coplanar with Pluto and </a:t>
            </a:r>
            <a:r>
              <a:rPr lang="en-US" baseline="0" dirty="0" err="1" smtClean="0">
                <a:latin typeface="Times" pitchFamily="-106" charset="0"/>
                <a:ea typeface="ＭＳ Ｐゴシック" pitchFamily="-106" charset="-128"/>
                <a:cs typeface="ＭＳ Ｐゴシック" pitchFamily="-106" charset="-128"/>
              </a:rPr>
              <a:t>Charon</a:t>
            </a:r>
            <a:r>
              <a:rPr lang="en-US" baseline="0" dirty="0" smtClean="0">
                <a:latin typeface="Times" pitchFamily="-106" charset="0"/>
                <a:ea typeface="ＭＳ Ｐゴシック" pitchFamily="-106" charset="-128"/>
                <a:cs typeface="ＭＳ Ｐゴシック" pitchFamily="-106" charset="-128"/>
              </a:rPr>
              <a:t>, suggesting that all four objects formed during the collision of two Pluto-sized bodies ~4.6 </a:t>
            </a:r>
            <a:r>
              <a:rPr lang="en-US" baseline="0" dirty="0" err="1" smtClean="0">
                <a:latin typeface="Times" pitchFamily="-106" charset="0"/>
                <a:ea typeface="ＭＳ Ｐゴシック" pitchFamily="-106" charset="-128"/>
                <a:cs typeface="ＭＳ Ｐゴシック" pitchFamily="-106" charset="-128"/>
              </a:rPr>
              <a:t>Gyr</a:t>
            </a:r>
            <a:r>
              <a:rPr lang="en-US" baseline="0" dirty="0" smtClean="0">
                <a:latin typeface="Times" pitchFamily="-106" charset="0"/>
                <a:ea typeface="ＭＳ Ｐゴシック" pitchFamily="-106" charset="-128"/>
                <a:cs typeface="ＭＳ Ｐゴシック" pitchFamily="-106" charset="-128"/>
              </a:rPr>
              <a:t> ago. This discovery has caused a modification to the observing plan for the New Horizons mission, to allow spatially resolved imaging and spectroscopy of the two newly-discovered moons.</a:t>
            </a:r>
            <a:endParaRPr lang="en-US" dirty="0">
              <a:latin typeface="Times" pitchFamily="-106" charset="0"/>
              <a:ea typeface="ＭＳ Ｐゴシック" pitchFamily="-106" charset="-128"/>
              <a:cs typeface="ＭＳ Ｐゴシック" pitchFamily="-106"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“Stuff Happens” in the Solar System, and Hubble is usually</a:t>
            </a:r>
            <a:r>
              <a:rPr lang="en-US" baseline="0" dirty="0" smtClean="0"/>
              <a:t> there to investigate.</a:t>
            </a:r>
            <a:endParaRPr lang="en-US" dirty="0"/>
          </a:p>
        </p:txBody>
      </p:sp>
      <p:sp>
        <p:nvSpPr>
          <p:cNvPr id="4" name="Slide Number Placeholder 3"/>
          <p:cNvSpPr>
            <a:spLocks noGrp="1"/>
          </p:cNvSpPr>
          <p:nvPr>
            <p:ph type="sldNum" sz="quarter" idx="10"/>
          </p:nvPr>
        </p:nvSpPr>
        <p:spPr/>
        <p:txBody>
          <a:bodyPr/>
          <a:lstStyle/>
          <a:p>
            <a:fld id="{A42FE27E-95B5-5447-AB2D-B5A3952242C0}" type="slidenum">
              <a:rPr lang="en-US" smtClean="0"/>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Some pretty spectacular comet breakups have occurred during</a:t>
            </a:r>
            <a:r>
              <a:rPr lang="en-US" baseline="0" dirty="0" smtClean="0"/>
              <a:t> the past two decades, and Hubble has captured them. SL9 was the most famous because the fragments plunged into Jupiter’s atmosphere in July 1994 producing Earth-sized scars. Hubble also observed house-sized chunks being released from C/</a:t>
            </a:r>
            <a:r>
              <a:rPr lang="en-US" baseline="0" dirty="0" err="1" smtClean="0"/>
              <a:t>Hyakutake</a:t>
            </a:r>
            <a:r>
              <a:rPr lang="en-US" baseline="0" dirty="0" smtClean="0"/>
              <a:t>, the complete destruction of C/1999 S4 (only Hubble and the VLT could see multiple fragments near the “tip”). Hubble also witnessed the release of material following the Deep Impact delivery of a projectile to the nucleus of 9P/Tempel 1, the breakup of multiple fragments of 73P/SW3 (with over 60 named fragments), and the explosion of 17P/Holmes (which brightened by a factor of ~1 million). All of these events illustrate the extraordinary fragility of cometary nuclei, which are the original building blocks of all the bodies in the outer Solar System.</a:t>
            </a:r>
            <a:endParaRPr lang="en-US" dirty="0"/>
          </a:p>
        </p:txBody>
      </p:sp>
      <p:sp>
        <p:nvSpPr>
          <p:cNvPr id="4" name="Slide Number Placeholder 3"/>
          <p:cNvSpPr>
            <a:spLocks noGrp="1"/>
          </p:cNvSpPr>
          <p:nvPr>
            <p:ph type="sldNum" sz="quarter" idx="10"/>
          </p:nvPr>
        </p:nvSpPr>
        <p:spPr/>
        <p:txBody>
          <a:bodyPr/>
          <a:lstStyle/>
          <a:p>
            <a:fld id="{A42FE27E-95B5-5447-AB2D-B5A3952242C0}" type="slidenum">
              <a:rPr lang="en-US" smtClean="0"/>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January 2010 Hubble bore witness to the first known</a:t>
            </a:r>
            <a:r>
              <a:rPr lang="en-US" baseline="0" dirty="0" smtClean="0"/>
              <a:t> example of a </a:t>
            </a:r>
            <a:r>
              <a:rPr lang="en-US" baseline="0" dirty="0" err="1" smtClean="0"/>
              <a:t>collisional</a:t>
            </a:r>
            <a:r>
              <a:rPr lang="en-US" baseline="0" dirty="0" smtClean="0"/>
              <a:t> event in the asteroid belt. Originally, it was presumed that another “Main Belt Comet (MBC)” had been discovered. But Hubble imaging showed P/2010 A2 to be a very different beast. There was no evidence for ongoing cometary activity. Rather, the observed morphology is more likely explained by the collision of a meter-sized object with a small asteroid (~120 </a:t>
            </a:r>
            <a:r>
              <a:rPr lang="en-US" baseline="0" dirty="0" err="1" smtClean="0"/>
              <a:t>m</a:t>
            </a:r>
            <a:r>
              <a:rPr lang="en-US" baseline="0" dirty="0" smtClean="0"/>
              <a:t> in diameter). Events like this may occur approximately annually.</a:t>
            </a:r>
            <a:endParaRPr lang="en-US" dirty="0"/>
          </a:p>
        </p:txBody>
      </p:sp>
      <p:sp>
        <p:nvSpPr>
          <p:cNvPr id="4" name="Slide Number Placeholder 3"/>
          <p:cNvSpPr>
            <a:spLocks noGrp="1"/>
          </p:cNvSpPr>
          <p:nvPr>
            <p:ph type="sldNum" sz="quarter" idx="10"/>
          </p:nvPr>
        </p:nvSpPr>
        <p:spPr/>
        <p:txBody>
          <a:bodyPr/>
          <a:lstStyle/>
          <a:p>
            <a:fld id="{A42FE27E-95B5-5447-AB2D-B5A3952242C0}" type="slidenum">
              <a:rPr lang="en-US" smtClean="0"/>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6" name="Slide Image Placeholder 1"/>
          <p:cNvSpPr>
            <a:spLocks noGrp="1" noRot="1" noChangeAspec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Unique compared with SL9, because as singular event, there was no confusion in the debris field.  First observations with WFC3 (taken during SMOV).  Shallower impact angle, smaller impact, and from different direction than SL9 (unrelated to SL9). This is potentially a fertile</a:t>
            </a:r>
            <a:r>
              <a:rPr lang="en-US" baseline="0" dirty="0" smtClean="0"/>
              <a:t> </a:t>
            </a:r>
            <a:r>
              <a:rPr lang="en-US" dirty="0" smtClean="0"/>
              <a:t>new area of Hubble research because</a:t>
            </a:r>
            <a:r>
              <a:rPr lang="en-US" baseline="0" dirty="0" smtClean="0"/>
              <a:t> new events are now being discovered at least every year.</a:t>
            </a: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A62739D-E063-4949-ACB1-E2CA2E19F5F2}" type="slidenum">
              <a:rPr lang="en-US">
                <a:ea typeface="ＭＳ Ｐゴシック" pitchFamily="-106" charset="-128"/>
                <a:cs typeface="ＭＳ Ｐゴシック" pitchFamily="-106" charset="-128"/>
              </a:rPr>
              <a:pPr fontAlgn="base">
                <a:spcBef>
                  <a:spcPct val="0"/>
                </a:spcBef>
                <a:spcAft>
                  <a:spcPct val="0"/>
                </a:spcAft>
              </a:pPr>
              <a:t>16</a:t>
            </a:fld>
            <a:endParaRPr lang="en-US">
              <a:ea typeface="ＭＳ Ｐゴシック" pitchFamily="-106" charset="-128"/>
              <a:cs typeface="ＭＳ Ｐゴシック" pitchFamily="-106"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4" name="Slide Image Placeholder 1"/>
          <p:cNvSpPr>
            <a:spLocks noGrp="1" noRot="1" noChangeAspect="1"/>
          </p:cNvSpPr>
          <p:nvPr>
            <p:ph type="sldImg"/>
          </p:nvPr>
        </p:nvSpPr>
        <p:spPr bwMode="auto">
          <a:noFill/>
          <a:ln>
            <a:solidFill>
              <a:srgbClr val="000000"/>
            </a:solidFill>
            <a:miter lim="800000"/>
            <a:headEnd/>
            <a:tailEnd/>
          </a:ln>
        </p:spPr>
      </p:sp>
      <p:sp>
        <p:nvSpPr>
          <p:cNvPr id="1843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Spots &amp; stripes changing color.</a:t>
            </a:r>
          </a:p>
          <a:p>
            <a:pPr>
              <a:spcBef>
                <a:spcPct val="0"/>
              </a:spcBef>
            </a:pPr>
            <a:r>
              <a:rPr lang="en-US" smtClean="0"/>
              <a:t>Spot: Anticyclonic (high pressure, counter-clockwise rotation in the south) Oval BA: formed from merger of 3 65-year old storms.  A few years later, it appeared to strengthen and turn red.  Hubble confirmed color change and higher wind speeds.</a:t>
            </a:r>
          </a:p>
          <a:p>
            <a:pPr>
              <a:spcBef>
                <a:spcPct val="0"/>
              </a:spcBef>
            </a:pPr>
            <a:r>
              <a:rPr lang="en-US" smtClean="0"/>
              <a:t>Stripes: various belt and zone color changes.  Started just before New Horizons flyby in 2006/2007.  Equator turned orange (clouds cleared), north temperate belt turned white, then red, south equator belt was disrupted.  Part of a series of changes called a global upheaval.  Unclear why it happens.  Continued in 2010 with fully white south Equatorial belt.</a:t>
            </a:r>
          </a:p>
        </p:txBody>
      </p:sp>
      <p:sp>
        <p:nvSpPr>
          <p:cNvPr id="184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7A92261-C542-1249-AE14-4EF08D1F87EF}" type="slidenum">
              <a:rPr lang="en-US">
                <a:ea typeface="ＭＳ Ｐゴシック" pitchFamily="-106" charset="-128"/>
                <a:cs typeface="ＭＳ Ｐゴシック" pitchFamily="-106" charset="-128"/>
              </a:rPr>
              <a:pPr fontAlgn="base">
                <a:spcBef>
                  <a:spcPct val="0"/>
                </a:spcBef>
                <a:spcAft>
                  <a:spcPct val="0"/>
                </a:spcAft>
              </a:pPr>
              <a:t>18</a:t>
            </a:fld>
            <a:endParaRPr lang="en-US">
              <a:ea typeface="ＭＳ Ｐゴシック" pitchFamily="-106" charset="-128"/>
              <a:cs typeface="ＭＳ Ｐゴシック" pitchFamily="-106"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Slide Image Placeholder 1"/>
          <p:cNvSpPr>
            <a:spLocks noGrp="1" noRot="1" noChangeAspec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1990/1991 – Major storm outbreak on Saturn.  Occurs every ~2 Saturn years (57 years since previous one in 1933!), starts as a small storm, fills entire equatorial region</a:t>
            </a:r>
          </a:p>
          <a:p>
            <a:pPr>
              <a:spcBef>
                <a:spcPct val="0"/>
              </a:spcBef>
            </a:pPr>
            <a:r>
              <a:rPr lang="en-US" smtClean="0"/>
              <a:t>  Will not see anything like this from Cassini.  Smaller storms are more frequent, like in 1994, but still rare.</a:t>
            </a:r>
          </a:p>
        </p:txBody>
      </p:sp>
      <p:sp>
        <p:nvSpPr>
          <p:cNvPr id="204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47C200E-84A7-874A-B548-7D73CD5B3EBE}" type="slidenum">
              <a:rPr lang="en-US">
                <a:ea typeface="ＭＳ Ｐゴシック" pitchFamily="-106" charset="-128"/>
                <a:cs typeface="ＭＳ Ｐゴシック" pitchFamily="-106" charset="-128"/>
              </a:rPr>
              <a:pPr fontAlgn="base">
                <a:spcBef>
                  <a:spcPct val="0"/>
                </a:spcBef>
                <a:spcAft>
                  <a:spcPct val="0"/>
                </a:spcAft>
              </a:pPr>
              <a:t>19</a:t>
            </a:fld>
            <a:endParaRPr lang="en-US">
              <a:ea typeface="ＭＳ Ｐゴシック" pitchFamily="-106" charset="-128"/>
              <a:cs typeface="ＭＳ Ｐゴシック" pitchFamily="-106"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Jupiter and Saturn have huge magnetospheres. Ions captured in these</a:t>
            </a:r>
            <a:r>
              <a:rPr lang="en-US" baseline="0" dirty="0" smtClean="0"/>
              <a:t> magnetospheres plunge into the upper atmospheres producing spectacular, temporally variable </a:t>
            </a:r>
            <a:r>
              <a:rPr lang="en-US" baseline="0" dirty="0" err="1" smtClean="0"/>
              <a:t>auroral</a:t>
            </a:r>
            <a:r>
              <a:rPr lang="en-US" baseline="0" dirty="0" smtClean="0"/>
              <a:t> displays. The Hubble programs have resulted in over 100 publications. The Jupiter image is from ACS/SBC, and the Saturn image is from 2004 STIS/SBC.</a:t>
            </a:r>
            <a:endParaRPr lang="en-US" dirty="0"/>
          </a:p>
        </p:txBody>
      </p:sp>
      <p:sp>
        <p:nvSpPr>
          <p:cNvPr id="4" name="Slide Number Placeholder 3"/>
          <p:cNvSpPr>
            <a:spLocks noGrp="1"/>
          </p:cNvSpPr>
          <p:nvPr>
            <p:ph type="sldNum" sz="quarter" idx="10"/>
          </p:nvPr>
        </p:nvSpPr>
        <p:spPr/>
        <p:txBody>
          <a:bodyPr/>
          <a:lstStyle/>
          <a:p>
            <a:fld id="{A42FE27E-95B5-5447-AB2D-B5A3952242C0}" type="slidenum">
              <a:rPr lang="en-US" smtClean="0"/>
              <a:pPr/>
              <a:t>20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Unfortunately,</a:t>
            </a:r>
            <a:r>
              <a:rPr lang="en-US" baseline="0" dirty="0" smtClean="0"/>
              <a:t> there isn’t enough time to cover these areas: UV absorption spectroscopy of atmospheres and UV spectroscopy of surfaces.</a:t>
            </a:r>
            <a:endParaRPr lang="en-US" dirty="0"/>
          </a:p>
        </p:txBody>
      </p:sp>
      <p:sp>
        <p:nvSpPr>
          <p:cNvPr id="4" name="Slide Number Placeholder 3"/>
          <p:cNvSpPr>
            <a:spLocks noGrp="1"/>
          </p:cNvSpPr>
          <p:nvPr>
            <p:ph type="sldNum" sz="quarter" idx="10"/>
          </p:nvPr>
        </p:nvSpPr>
        <p:spPr/>
        <p:txBody>
          <a:bodyPr/>
          <a:lstStyle/>
          <a:p>
            <a:fld id="{A42FE27E-95B5-5447-AB2D-B5A3952242C0}" type="slidenum">
              <a:rPr lang="en-US" smtClean="0"/>
              <a:pPr/>
              <a:t>21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Both </a:t>
            </a:r>
            <a:r>
              <a:rPr lang="en-US" dirty="0" err="1" smtClean="0"/>
              <a:t>Europa</a:t>
            </a:r>
            <a:r>
              <a:rPr lang="en-US" dirty="0" smtClean="0"/>
              <a:t> and Ganymede have thin O2 atmospheres. Ganymede</a:t>
            </a:r>
            <a:r>
              <a:rPr lang="en-US" baseline="0" dirty="0" smtClean="0"/>
              <a:t> additionally shows </a:t>
            </a:r>
            <a:r>
              <a:rPr lang="en-US" baseline="0" dirty="0" err="1" smtClean="0"/>
              <a:t>auroral</a:t>
            </a:r>
            <a:r>
              <a:rPr lang="en-US" baseline="0" dirty="0" smtClean="0"/>
              <a:t> activity. Spectra of Ganymede’s surface at NUV wavelengths show ozone absorption (Noll et al., Science 1996).</a:t>
            </a:r>
            <a:endParaRPr lang="en-US" dirty="0"/>
          </a:p>
        </p:txBody>
      </p:sp>
      <p:sp>
        <p:nvSpPr>
          <p:cNvPr id="4" name="Slide Number Placeholder 3"/>
          <p:cNvSpPr>
            <a:spLocks noGrp="1"/>
          </p:cNvSpPr>
          <p:nvPr>
            <p:ph type="sldNum" sz="quarter" idx="10"/>
          </p:nvPr>
        </p:nvSpPr>
        <p:spPr/>
        <p:txBody>
          <a:bodyPr/>
          <a:lstStyle/>
          <a:p>
            <a:fld id="{A42FE27E-95B5-5447-AB2D-B5A3952242C0}" type="slidenum">
              <a:rPr lang="en-US" smtClean="0"/>
              <a:pPr/>
              <a:t>22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a:t>
            </a:r>
            <a:r>
              <a:rPr lang="en-US" baseline="0" dirty="0" smtClean="0"/>
              <a:t> time to discuss Saturn, which has the most spectacular ring system in the Solar System. But recent results from Uranus are particularly exciting. (Plus, Cassini is currently performing wonderfully detailed investigations of Saturn’s rings.)</a:t>
            </a:r>
            <a:endParaRPr lang="en-US" dirty="0"/>
          </a:p>
        </p:txBody>
      </p:sp>
      <p:sp>
        <p:nvSpPr>
          <p:cNvPr id="4" name="Slide Number Placeholder 3"/>
          <p:cNvSpPr>
            <a:spLocks noGrp="1"/>
          </p:cNvSpPr>
          <p:nvPr>
            <p:ph type="sldNum" sz="quarter" idx="10"/>
          </p:nvPr>
        </p:nvSpPr>
        <p:spPr/>
        <p:txBody>
          <a:bodyPr/>
          <a:lstStyle/>
          <a:p>
            <a:fld id="{A42FE27E-95B5-5447-AB2D-B5A3952242C0}" type="slidenum">
              <a:rPr lang="en-US" smtClean="0"/>
              <a:pPr/>
              <a:t>23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Movie obtained from first extended observations</a:t>
            </a:r>
            <a:r>
              <a:rPr lang="en-US" baseline="0" dirty="0" smtClean="0"/>
              <a:t> of Uranus </a:t>
            </a:r>
            <a:r>
              <a:rPr lang="en-US" dirty="0" smtClean="0"/>
              <a:t>in August 2003. 8 frames per orbit, three orbits. ACS/HRC images. Uranus was 50x over-exposed; an image from shorter exposures has been overlaid for context. Circles mark the three discovered/recovered moons. By the way, Cupid and Belinda are the closest pair of moons in the solar system that are not in the same orbit. Integrations of Cupid’s orbit suggest it to be highly unstable.</a:t>
            </a:r>
          </a:p>
        </p:txBody>
      </p:sp>
      <p:sp>
        <p:nvSpPr>
          <p:cNvPr id="4" name="Slide Number Placeholder 3"/>
          <p:cNvSpPr>
            <a:spLocks noGrp="1"/>
          </p:cNvSpPr>
          <p:nvPr>
            <p:ph type="sldNum" sz="quarter" idx="10"/>
          </p:nvPr>
        </p:nvSpPr>
        <p:spPr/>
        <p:txBody>
          <a:bodyPr/>
          <a:lstStyle/>
          <a:p>
            <a:fld id="{A42FE27E-95B5-5447-AB2D-B5A3952242C0}" type="slidenum">
              <a:rPr lang="en-US" smtClean="0"/>
              <a:pPr/>
              <a:t>24</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Slide Image Placeholder 1"/>
          <p:cNvSpPr>
            <a:spLocks noGrp="1" noRot="1" noChangeAspec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Images from the previous visit, filtered and co-added. Moons are moving so they make streaks. The two outer rings, mu and nu, come into view. Mab is clearly embedded in ring mu.</a:t>
            </a:r>
          </a:p>
        </p:txBody>
      </p:sp>
      <p:sp>
        <p:nvSpPr>
          <p:cNvPr id="2048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A199E39-C4CE-924E-B56B-7DD573D82FD9}" type="slidenum">
              <a:rPr lang="en-US" smtClean="0">
                <a:ea typeface="ＭＳ Ｐゴシック" pitchFamily="-106" charset="-128"/>
                <a:cs typeface="ＭＳ Ｐゴシック" pitchFamily="-106" charset="-128"/>
              </a:rPr>
              <a:pPr fontAlgn="base">
                <a:spcBef>
                  <a:spcPct val="0"/>
                </a:spcBef>
                <a:spcAft>
                  <a:spcPct val="0"/>
                </a:spcAft>
                <a:defRPr/>
              </a:pPr>
              <a:t>25</a:t>
            </a:fld>
            <a:endParaRPr lang="en-US" smtClean="0">
              <a:ea typeface="ＭＳ Ｐゴシック" pitchFamily="-106" charset="-128"/>
              <a:cs typeface="ＭＳ Ｐゴシック" pitchFamily="-106"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Hubble provided unique global</a:t>
            </a:r>
            <a:r>
              <a:rPr lang="en-US" baseline="0" dirty="0" smtClean="0"/>
              <a:t> color imaging of Mars during 1995-2005. The figure above shows Hubble images during each of the six opposition periods, showing the relative locations of Earth and Mars and the correct apparent sizes of Mars each time.</a:t>
            </a:r>
            <a:endParaRPr lang="en-US" dirty="0"/>
          </a:p>
        </p:txBody>
      </p:sp>
      <p:sp>
        <p:nvSpPr>
          <p:cNvPr id="4" name="Slide Number Placeholder 3"/>
          <p:cNvSpPr>
            <a:spLocks noGrp="1"/>
          </p:cNvSpPr>
          <p:nvPr>
            <p:ph type="sldNum" sz="quarter" idx="10"/>
          </p:nvPr>
        </p:nvSpPr>
        <p:spPr/>
        <p:txBody>
          <a:bodyPr/>
          <a:lstStyle/>
          <a:p>
            <a:fld id="{A42FE27E-95B5-5447-AB2D-B5A3952242C0}" type="slidenum">
              <a:rPr lang="en-US" smtClean="0"/>
              <a:pPr/>
              <a:t>27</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Hubble performed</a:t>
            </a:r>
            <a:r>
              <a:rPr lang="en-US" baseline="0" dirty="0" smtClean="0"/>
              <a:t> hires color imaging during August 2003, which is the closest approach by Earth in 60,000 years.</a:t>
            </a:r>
            <a:endParaRPr lang="en-US" dirty="0"/>
          </a:p>
        </p:txBody>
      </p:sp>
      <p:sp>
        <p:nvSpPr>
          <p:cNvPr id="4" name="Slide Number Placeholder 3"/>
          <p:cNvSpPr>
            <a:spLocks noGrp="1"/>
          </p:cNvSpPr>
          <p:nvPr>
            <p:ph type="sldNum" sz="quarter" idx="10"/>
          </p:nvPr>
        </p:nvSpPr>
        <p:spPr/>
        <p:txBody>
          <a:bodyPr/>
          <a:lstStyle/>
          <a:p>
            <a:fld id="{A42FE27E-95B5-5447-AB2D-B5A3952242C0}" type="slidenum">
              <a:rPr lang="en-US" smtClean="0"/>
              <a:pPr/>
              <a:t>28</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global storm in 2001 covered</a:t>
            </a:r>
            <a:r>
              <a:rPr lang="en-US" baseline="0" dirty="0" smtClean="0"/>
              <a:t> Mars with fine dust, obscuring its surface from view. Hubble monitored the development of this storm.</a:t>
            </a:r>
            <a:endParaRPr lang="en-US" dirty="0"/>
          </a:p>
        </p:txBody>
      </p:sp>
      <p:sp>
        <p:nvSpPr>
          <p:cNvPr id="4" name="Slide Number Placeholder 3"/>
          <p:cNvSpPr>
            <a:spLocks noGrp="1"/>
          </p:cNvSpPr>
          <p:nvPr>
            <p:ph type="sldNum" sz="quarter" idx="10"/>
          </p:nvPr>
        </p:nvSpPr>
        <p:spPr/>
        <p:txBody>
          <a:bodyPr/>
          <a:lstStyle/>
          <a:p>
            <a:fld id="{A42FE27E-95B5-5447-AB2D-B5A3952242C0}" type="slidenum">
              <a:rPr lang="en-US" smtClean="0"/>
              <a:pPr/>
              <a:t>29</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Hubble has frequently been called upon to support NASA’s planetary missions.</a:t>
            </a:r>
            <a:endParaRPr lang="en-US" dirty="0"/>
          </a:p>
        </p:txBody>
      </p:sp>
      <p:sp>
        <p:nvSpPr>
          <p:cNvPr id="4" name="Slide Number Placeholder 3"/>
          <p:cNvSpPr>
            <a:spLocks noGrp="1"/>
          </p:cNvSpPr>
          <p:nvPr>
            <p:ph type="sldNum" sz="quarter" idx="10"/>
          </p:nvPr>
        </p:nvSpPr>
        <p:spPr/>
        <p:txBody>
          <a:bodyPr/>
          <a:lstStyle/>
          <a:p>
            <a:fld id="{A42FE27E-95B5-5447-AB2D-B5A3952242C0}" type="slidenum">
              <a:rPr lang="en-US" smtClean="0"/>
              <a:pPr/>
              <a:t>30</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Hubble can be used to probe the composition</a:t>
            </a:r>
            <a:r>
              <a:rPr lang="en-US" baseline="0" dirty="0" smtClean="0"/>
              <a:t> of comets. Hubble measures emissions from parent species CO and S</a:t>
            </a:r>
            <a:r>
              <a:rPr lang="en-US" baseline="-25000" dirty="0" smtClean="0"/>
              <a:t>2</a:t>
            </a:r>
            <a:r>
              <a:rPr lang="en-US" baseline="0" dirty="0" smtClean="0"/>
              <a:t> and indirectly measures CO</a:t>
            </a:r>
            <a:r>
              <a:rPr lang="en-US" baseline="-25000" dirty="0" smtClean="0"/>
              <a:t>2</a:t>
            </a:r>
            <a:r>
              <a:rPr lang="en-US" baseline="0" dirty="0" smtClean="0"/>
              <a:t> via forbidden CO Cameron bands (excited via </a:t>
            </a:r>
            <a:r>
              <a:rPr lang="en-US" baseline="0" dirty="0" err="1" smtClean="0"/>
              <a:t>photodissociative</a:t>
            </a:r>
            <a:r>
              <a:rPr lang="en-US" baseline="0" dirty="0" smtClean="0"/>
              <a:t> excitation of CO</a:t>
            </a:r>
            <a:r>
              <a:rPr lang="en-US" baseline="-25000" dirty="0" smtClean="0"/>
              <a:t>2</a:t>
            </a:r>
            <a:r>
              <a:rPr lang="en-US" baseline="0" dirty="0" smtClean="0"/>
              <a:t>). Hubble measurements also allow determination of H</a:t>
            </a:r>
            <a:r>
              <a:rPr lang="en-US" baseline="-25000" dirty="0" smtClean="0"/>
              <a:t>2</a:t>
            </a:r>
            <a:r>
              <a:rPr lang="en-US" baseline="0" dirty="0" smtClean="0"/>
              <a:t>O and CS</a:t>
            </a:r>
            <a:r>
              <a:rPr lang="en-US" baseline="-25000" dirty="0" smtClean="0"/>
              <a:t>2</a:t>
            </a:r>
            <a:r>
              <a:rPr lang="en-US" baseline="0" dirty="0" smtClean="0"/>
              <a:t> production rates, via emissions from OH and CS, respectively. Hubble also measures atomic emissions from H, O, C, and S. The spectra of C/</a:t>
            </a:r>
            <a:r>
              <a:rPr lang="en-US" baseline="0" dirty="0" err="1" smtClean="0"/>
              <a:t>Hyakutake</a:t>
            </a:r>
            <a:r>
              <a:rPr lang="en-US" baseline="0" dirty="0" smtClean="0"/>
              <a:t> on the left were taken with the first generation Hubble instruments (GHRS and FOS). The addition of STIS permits </a:t>
            </a:r>
            <a:r>
              <a:rPr lang="en-US" i="1" baseline="0" dirty="0" smtClean="0"/>
              <a:t>spatial mapping </a:t>
            </a:r>
            <a:r>
              <a:rPr lang="en-US" baseline="0" dirty="0" smtClean="0"/>
              <a:t>of emissions to determine source of emissions (e.g., direct sublimation from the nucleus </a:t>
            </a:r>
            <a:r>
              <a:rPr lang="en-US" baseline="0" dirty="0" err="1" smtClean="0"/>
              <a:t>vs</a:t>
            </a:r>
            <a:r>
              <a:rPr lang="en-US" baseline="0" dirty="0" smtClean="0"/>
              <a:t> “extended source” production in the coma). In the figures to the right, the OH and C I emissions are very extended, the CS emission is more concentrated (its parent, CS</a:t>
            </a:r>
            <a:r>
              <a:rPr lang="en-US" baseline="-25000" dirty="0" smtClean="0"/>
              <a:t>2</a:t>
            </a:r>
            <a:r>
              <a:rPr lang="en-US" baseline="0" dirty="0" smtClean="0"/>
              <a:t>, has a short lifetime), and the S</a:t>
            </a:r>
            <a:r>
              <a:rPr lang="en-US" baseline="-25000" dirty="0" smtClean="0"/>
              <a:t>2</a:t>
            </a:r>
            <a:r>
              <a:rPr lang="en-US" baseline="0" dirty="0" smtClean="0"/>
              <a:t> emission is only seen very close to the nucleus (direct sublimation </a:t>
            </a:r>
            <a:r>
              <a:rPr lang="en-US" i="1" baseline="0" dirty="0" smtClean="0"/>
              <a:t>and </a:t>
            </a:r>
            <a:r>
              <a:rPr lang="en-US" baseline="0" dirty="0" smtClean="0"/>
              <a:t>short lifetime of ~500 sec).</a:t>
            </a:r>
            <a:endParaRPr lang="en-US" baseline="-25000" dirty="0"/>
          </a:p>
        </p:txBody>
      </p:sp>
      <p:sp>
        <p:nvSpPr>
          <p:cNvPr id="4" name="Slide Number Placeholder 3"/>
          <p:cNvSpPr>
            <a:spLocks noGrp="1"/>
          </p:cNvSpPr>
          <p:nvPr>
            <p:ph type="sldNum" sz="quarter" idx="10"/>
          </p:nvPr>
        </p:nvSpPr>
        <p:spPr/>
        <p:txBody>
          <a:bodyPr/>
          <a:lstStyle/>
          <a:p>
            <a:fld id="{A42FE27E-95B5-5447-AB2D-B5A3952242C0}" type="slidenum">
              <a:rPr lang="en-US" smtClean="0"/>
              <a:pPr/>
              <a:t>33</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1C7EF604-1248-0840-A632-1D07776542BC}" type="slidenum">
              <a:rPr lang="en-US">
                <a:latin typeface="Times New Roman" pitchFamily="-106" charset="0"/>
              </a:rPr>
              <a:pPr/>
              <a:t>34</a:t>
            </a:fld>
            <a:endParaRPr lang="en-US">
              <a:latin typeface="Times New Roman" pitchFamily="-106"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w="9525"/>
        </p:spPr>
        <p:txBody>
          <a:bodyPr/>
          <a:lstStyle/>
          <a:p>
            <a:pPr eaLnBrk="1" hangingPunct="1"/>
            <a:endParaRPr lang="en-US">
              <a:latin typeface="Times" pitchFamily="-106" charset="0"/>
              <a:ea typeface="ＭＳ Ｐゴシック" pitchFamily="-106" charset="-128"/>
              <a:cs typeface="ＭＳ Ｐゴシック" pitchFamily="-106"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36120"/>
            <a:ext cx="7772400" cy="1470025"/>
          </a:xfrm>
        </p:spPr>
        <p:txBody>
          <a:bodyPr/>
          <a:lstStyle>
            <a:lvl1pPr>
              <a:defRPr sz="44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305368"/>
            <a:ext cx="6400800" cy="1752600"/>
          </a:xfrm>
        </p:spPr>
        <p:txBody>
          <a:bodyPr/>
          <a:lstStyle>
            <a:lvl1pPr marL="0" indent="0" algn="l">
              <a:buFont typeface="Arial"/>
              <a:buChar char="•"/>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06400" y="1089025"/>
            <a:ext cx="4095750" cy="53022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54550" y="1089025"/>
            <a:ext cx="4095750" cy="53022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4325" y="131763"/>
            <a:ext cx="2085975" cy="62595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06400" y="131763"/>
            <a:ext cx="6105525" cy="62595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9747CF4F-3060-014D-BC43-5858DB664685}"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9E6ACF44-7983-7D4B-AA8B-F0A220842147}"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57C93C4D-31C7-DE41-B768-847A6D1E0127}" type="slidenum">
              <a:rPr lang="en-US"/>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200F9502-6AB3-B749-ABC7-4356C78351CE}" type="slidenum">
              <a:rPr lang="en-US"/>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endParaRPr lang="en-US"/>
          </a:p>
        </p:txBody>
      </p:sp>
      <p:sp>
        <p:nvSpPr>
          <p:cNvPr id="8" name="Rectangle 5"/>
          <p:cNvSpPr>
            <a:spLocks noGrp="1" noChangeArrowheads="1"/>
          </p:cNvSpPr>
          <p:nvPr>
            <p:ph type="ftr" sz="quarter" idx="11"/>
          </p:nvPr>
        </p:nvSpPr>
        <p:spPr>
          <a:ln/>
        </p:spPr>
        <p:txBody>
          <a:bodyPr/>
          <a:lstStyle>
            <a:lvl1pPr>
              <a:defRPr/>
            </a:lvl1pPr>
          </a:lstStyle>
          <a:p>
            <a:endParaRPr lang="en-US"/>
          </a:p>
        </p:txBody>
      </p:sp>
      <p:sp>
        <p:nvSpPr>
          <p:cNvPr id="9" name="Rectangle 6"/>
          <p:cNvSpPr>
            <a:spLocks noGrp="1" noChangeArrowheads="1"/>
          </p:cNvSpPr>
          <p:nvPr>
            <p:ph type="sldNum" sz="quarter" idx="12"/>
          </p:nvPr>
        </p:nvSpPr>
        <p:spPr>
          <a:ln/>
        </p:spPr>
        <p:txBody>
          <a:bodyPr/>
          <a:lstStyle>
            <a:lvl1pPr>
              <a:defRPr/>
            </a:lvl1pPr>
          </a:lstStyle>
          <a:p>
            <a:fld id="{2354DBBC-1A4D-5C44-B08C-5A0782C9AEEA}" type="slidenum">
              <a:rPr lang="en-US"/>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endParaRPr lang="en-US"/>
          </a:p>
        </p:txBody>
      </p:sp>
      <p:sp>
        <p:nvSpPr>
          <p:cNvPr id="4" name="Rectangle 5"/>
          <p:cNvSpPr>
            <a:spLocks noGrp="1" noChangeArrowheads="1"/>
          </p:cNvSpPr>
          <p:nvPr>
            <p:ph type="ftr" sz="quarter" idx="11"/>
          </p:nvPr>
        </p:nvSpPr>
        <p:spPr>
          <a:ln/>
        </p:spPr>
        <p:txBody>
          <a:bodyPr/>
          <a:lstStyle>
            <a:lvl1pPr>
              <a:defRPr/>
            </a:lvl1pPr>
          </a:lstStyle>
          <a:p>
            <a:endParaRPr lang="en-US"/>
          </a:p>
        </p:txBody>
      </p:sp>
      <p:sp>
        <p:nvSpPr>
          <p:cNvPr id="5" name="Rectangle 6"/>
          <p:cNvSpPr>
            <a:spLocks noGrp="1" noChangeArrowheads="1"/>
          </p:cNvSpPr>
          <p:nvPr>
            <p:ph type="sldNum" sz="quarter" idx="12"/>
          </p:nvPr>
        </p:nvSpPr>
        <p:spPr>
          <a:ln/>
        </p:spPr>
        <p:txBody>
          <a:bodyPr/>
          <a:lstStyle>
            <a:lvl1pPr>
              <a:defRPr/>
            </a:lvl1pPr>
          </a:lstStyle>
          <a:p>
            <a:fld id="{FE782A93-9EC7-3E4F-B53A-831AA3481489}" type="slidenum">
              <a:rPr lang="en-US"/>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p>
        </p:txBody>
      </p:sp>
      <p:sp>
        <p:nvSpPr>
          <p:cNvPr id="3" name="Rectangle 5"/>
          <p:cNvSpPr>
            <a:spLocks noGrp="1" noChangeArrowheads="1"/>
          </p:cNvSpPr>
          <p:nvPr>
            <p:ph type="ftr" sz="quarter" idx="11"/>
          </p:nvPr>
        </p:nvSpPr>
        <p:spPr>
          <a:ln/>
        </p:spPr>
        <p:txBody>
          <a:bodyPr/>
          <a:lstStyle>
            <a:lvl1pPr>
              <a:defRPr/>
            </a:lvl1pPr>
          </a:lstStyle>
          <a:p>
            <a:endParaRPr lang="en-US"/>
          </a:p>
        </p:txBody>
      </p:sp>
      <p:sp>
        <p:nvSpPr>
          <p:cNvPr id="4" name="Rectangle 6"/>
          <p:cNvSpPr>
            <a:spLocks noGrp="1" noChangeArrowheads="1"/>
          </p:cNvSpPr>
          <p:nvPr>
            <p:ph type="sldNum" sz="quarter" idx="12"/>
          </p:nvPr>
        </p:nvSpPr>
        <p:spPr>
          <a:ln/>
        </p:spPr>
        <p:txBody>
          <a:bodyPr/>
          <a:lstStyle>
            <a:lvl1pPr>
              <a:defRPr/>
            </a:lvl1pPr>
          </a:lstStyle>
          <a:p>
            <a:fld id="{624B1934-E85E-7D41-B9DF-7D39BE365056}" type="slidenum">
              <a:rPr lang="en-US"/>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95524A77-804D-964F-8828-560FA25628AD}" type="slidenum">
              <a:rPr lang="en-US"/>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8CB241E2-4D19-524C-9713-5F1DDBB78AEB}" type="slidenum">
              <a:rPr lang="en-US"/>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F1B69EF1-0BAE-A744-B4BA-1E79C7B1A669}" type="slidenum">
              <a:rPr lang="en-US"/>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FABE9195-6645-F74E-815A-AD4D37184019}"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4" Type="http://schemas.openxmlformats.org/officeDocument/2006/relationships/slideLayout" Target="../slideLayouts/slideLayout15.xml"/><Relationship Id="rId10" Type="http://schemas.openxmlformats.org/officeDocument/2006/relationships/slideLayout" Target="../slideLayouts/slideLayout21.xml"/><Relationship Id="rId5" Type="http://schemas.openxmlformats.org/officeDocument/2006/relationships/slideLayout" Target="../slideLayouts/slideLayout16.xml"/><Relationship Id="rId7" Type="http://schemas.openxmlformats.org/officeDocument/2006/relationships/slideLayout" Target="../slideLayouts/slideLayout18.xml"/><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9" Type="http://schemas.openxmlformats.org/officeDocument/2006/relationships/slideLayout" Target="../slideLayouts/slideLayout20.xml"/><Relationship Id="rId3" Type="http://schemas.openxmlformats.org/officeDocument/2006/relationships/slideLayout" Target="../slideLayouts/slideLayout14.xml"/><Relationship Id="rId6"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406400" y="1089025"/>
            <a:ext cx="8343900" cy="5302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6" name="Rectangle 2"/>
          <p:cNvSpPr>
            <a:spLocks noGrp="1" noChangeArrowheads="1"/>
          </p:cNvSpPr>
          <p:nvPr>
            <p:ph type="title"/>
          </p:nvPr>
        </p:nvSpPr>
        <p:spPr bwMode="auto">
          <a:xfrm>
            <a:off x="1017588" y="131763"/>
            <a:ext cx="7050087" cy="8001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65" name="Text Box 41"/>
          <p:cNvSpPr txBox="1">
            <a:spLocks noChangeArrowheads="1"/>
          </p:cNvSpPr>
          <p:nvPr/>
        </p:nvSpPr>
        <p:spPr bwMode="auto">
          <a:xfrm>
            <a:off x="7346950" y="6521450"/>
            <a:ext cx="1797050" cy="336550"/>
          </a:xfrm>
          <a:prstGeom prst="rect">
            <a:avLst/>
          </a:prstGeom>
          <a:noFill/>
          <a:ln w="12700">
            <a:noFill/>
            <a:miter lim="800000"/>
            <a:headEnd/>
            <a:tailEnd/>
          </a:ln>
          <a:effectLst/>
        </p:spPr>
        <p:txBody>
          <a:bodyPr wrap="none">
            <a:prstTxWarp prst="textNoShape">
              <a:avLst/>
            </a:prstTxWarp>
          </a:bodyPr>
          <a:lstStyle/>
          <a:p>
            <a:pPr algn="r"/>
            <a:endParaRPr lang="en-US" sz="800" b="0"/>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3200" b="1">
          <a:solidFill>
            <a:schemeClr val="tx1"/>
          </a:solidFill>
          <a:latin typeface="+mj-lt"/>
          <a:ea typeface="+mj-ea"/>
          <a:cs typeface="+mj-cs"/>
        </a:defRPr>
      </a:lvl1pPr>
      <a:lvl2pPr algn="ctr" rtl="0" eaLnBrk="0" fontAlgn="base" hangingPunct="0">
        <a:spcBef>
          <a:spcPct val="0"/>
        </a:spcBef>
        <a:spcAft>
          <a:spcPct val="0"/>
        </a:spcAft>
        <a:defRPr sz="3200" b="1">
          <a:solidFill>
            <a:schemeClr val="tx1"/>
          </a:solidFill>
          <a:latin typeface="Arial" pitchFamily="-106" charset="0"/>
        </a:defRPr>
      </a:lvl2pPr>
      <a:lvl3pPr algn="ctr" rtl="0" eaLnBrk="0" fontAlgn="base" hangingPunct="0">
        <a:spcBef>
          <a:spcPct val="0"/>
        </a:spcBef>
        <a:spcAft>
          <a:spcPct val="0"/>
        </a:spcAft>
        <a:defRPr sz="3200" b="1">
          <a:solidFill>
            <a:schemeClr val="tx1"/>
          </a:solidFill>
          <a:latin typeface="Arial" pitchFamily="-106" charset="0"/>
        </a:defRPr>
      </a:lvl3pPr>
      <a:lvl4pPr algn="ctr" rtl="0" eaLnBrk="0" fontAlgn="base" hangingPunct="0">
        <a:spcBef>
          <a:spcPct val="0"/>
        </a:spcBef>
        <a:spcAft>
          <a:spcPct val="0"/>
        </a:spcAft>
        <a:defRPr sz="3200" b="1">
          <a:solidFill>
            <a:schemeClr val="tx1"/>
          </a:solidFill>
          <a:latin typeface="Arial" pitchFamily="-106" charset="0"/>
        </a:defRPr>
      </a:lvl4pPr>
      <a:lvl5pPr algn="ctr" rtl="0" eaLnBrk="0" fontAlgn="base" hangingPunct="0">
        <a:spcBef>
          <a:spcPct val="0"/>
        </a:spcBef>
        <a:spcAft>
          <a:spcPct val="0"/>
        </a:spcAft>
        <a:defRPr sz="3200" b="1">
          <a:solidFill>
            <a:schemeClr val="tx1"/>
          </a:solidFill>
          <a:latin typeface="Arial" pitchFamily="-106" charset="0"/>
        </a:defRPr>
      </a:lvl5pPr>
      <a:lvl6pPr marL="457200" algn="ctr" rtl="0" eaLnBrk="0" fontAlgn="base" hangingPunct="0">
        <a:spcBef>
          <a:spcPct val="0"/>
        </a:spcBef>
        <a:spcAft>
          <a:spcPct val="0"/>
        </a:spcAft>
        <a:defRPr sz="3200" b="1">
          <a:solidFill>
            <a:schemeClr val="tx1"/>
          </a:solidFill>
          <a:latin typeface="Arial" pitchFamily="-106" charset="0"/>
        </a:defRPr>
      </a:lvl6pPr>
      <a:lvl7pPr marL="914400" algn="ctr" rtl="0" eaLnBrk="0" fontAlgn="base" hangingPunct="0">
        <a:spcBef>
          <a:spcPct val="0"/>
        </a:spcBef>
        <a:spcAft>
          <a:spcPct val="0"/>
        </a:spcAft>
        <a:defRPr sz="3200" b="1">
          <a:solidFill>
            <a:schemeClr val="tx1"/>
          </a:solidFill>
          <a:latin typeface="Arial" pitchFamily="-106" charset="0"/>
        </a:defRPr>
      </a:lvl7pPr>
      <a:lvl8pPr marL="1371600" algn="ctr" rtl="0" eaLnBrk="0" fontAlgn="base" hangingPunct="0">
        <a:spcBef>
          <a:spcPct val="0"/>
        </a:spcBef>
        <a:spcAft>
          <a:spcPct val="0"/>
        </a:spcAft>
        <a:defRPr sz="3200" b="1">
          <a:solidFill>
            <a:schemeClr val="tx1"/>
          </a:solidFill>
          <a:latin typeface="Arial" pitchFamily="-106" charset="0"/>
        </a:defRPr>
      </a:lvl8pPr>
      <a:lvl9pPr marL="1828800" algn="ctr" rtl="0" eaLnBrk="0" fontAlgn="base" hangingPunct="0">
        <a:spcBef>
          <a:spcPct val="0"/>
        </a:spcBef>
        <a:spcAft>
          <a:spcPct val="0"/>
        </a:spcAft>
        <a:defRPr sz="3200" b="1">
          <a:solidFill>
            <a:schemeClr val="tx1"/>
          </a:solidFill>
          <a:latin typeface="Arial" pitchFamily="-106" charset="0"/>
        </a:defRPr>
      </a:lvl9pPr>
    </p:titleStyle>
    <p:bodyStyle>
      <a:lvl1pPr marL="342900" indent="-342900" algn="l" rtl="0" eaLnBrk="0" fontAlgn="base" hangingPunct="0">
        <a:spcBef>
          <a:spcPct val="20000"/>
        </a:spcBef>
        <a:spcAft>
          <a:spcPct val="0"/>
        </a:spcAft>
        <a:buChar char="•"/>
        <a:defRPr sz="2000" b="1">
          <a:solidFill>
            <a:srgbClr val="00FFFF"/>
          </a:solidFill>
          <a:latin typeface="+mn-lt"/>
          <a:ea typeface="+mn-ea"/>
          <a:cs typeface="+mn-cs"/>
        </a:defRPr>
      </a:lvl1pPr>
      <a:lvl2pPr marL="742950" indent="-285750" algn="l" rtl="0" eaLnBrk="0" fontAlgn="base" hangingPunct="0">
        <a:spcBef>
          <a:spcPct val="20000"/>
        </a:spcBef>
        <a:spcAft>
          <a:spcPct val="0"/>
        </a:spcAft>
        <a:buChar char="–"/>
        <a:defRPr b="1">
          <a:solidFill>
            <a:srgbClr val="00FFFF"/>
          </a:solidFill>
          <a:latin typeface="+mn-lt"/>
          <a:ea typeface="ＭＳ Ｐゴシック" pitchFamily="-106" charset="-128"/>
        </a:defRPr>
      </a:lvl2pPr>
      <a:lvl3pPr marL="1143000" indent="-228600" algn="l" rtl="0" eaLnBrk="0" fontAlgn="base" hangingPunct="0">
        <a:spcBef>
          <a:spcPct val="20000"/>
        </a:spcBef>
        <a:spcAft>
          <a:spcPct val="0"/>
        </a:spcAft>
        <a:buChar char="•"/>
        <a:defRPr>
          <a:solidFill>
            <a:srgbClr val="00FFFF"/>
          </a:solidFill>
          <a:latin typeface="+mn-lt"/>
          <a:ea typeface="ＭＳ Ｐゴシック" pitchFamily="-106" charset="-128"/>
        </a:defRPr>
      </a:lvl3pPr>
      <a:lvl4pPr marL="1600200" indent="-228600" algn="l" rtl="0" eaLnBrk="0" fontAlgn="base" hangingPunct="0">
        <a:spcBef>
          <a:spcPct val="20000"/>
        </a:spcBef>
        <a:spcAft>
          <a:spcPct val="0"/>
        </a:spcAft>
        <a:buChar char="–"/>
        <a:defRPr sz="1600">
          <a:solidFill>
            <a:srgbClr val="00FFFF"/>
          </a:solidFill>
          <a:latin typeface="+mn-lt"/>
          <a:ea typeface="ＭＳ Ｐゴシック" pitchFamily="-106" charset="-128"/>
        </a:defRPr>
      </a:lvl4pPr>
      <a:lvl5pPr marL="2057400" indent="-228600" algn="l" rtl="0" eaLnBrk="0" fontAlgn="base" hangingPunct="0">
        <a:spcBef>
          <a:spcPct val="20000"/>
        </a:spcBef>
        <a:spcAft>
          <a:spcPct val="0"/>
        </a:spcAft>
        <a:buChar char="»"/>
        <a:defRPr sz="1400">
          <a:solidFill>
            <a:srgbClr val="00FFFF"/>
          </a:solidFill>
          <a:latin typeface="+mn-lt"/>
          <a:ea typeface="ＭＳ Ｐゴシック" pitchFamily="-106" charset="-128"/>
        </a:defRPr>
      </a:lvl5pPr>
      <a:lvl6pPr marL="2514600" indent="-228600" algn="l" rtl="0" eaLnBrk="0" fontAlgn="base" hangingPunct="0">
        <a:spcBef>
          <a:spcPct val="20000"/>
        </a:spcBef>
        <a:spcAft>
          <a:spcPct val="0"/>
        </a:spcAft>
        <a:buChar char="»"/>
        <a:defRPr sz="1400">
          <a:solidFill>
            <a:srgbClr val="00FFFF"/>
          </a:solidFill>
          <a:latin typeface="+mn-lt"/>
          <a:ea typeface="ＭＳ Ｐゴシック" pitchFamily="-106" charset="-128"/>
        </a:defRPr>
      </a:lvl6pPr>
      <a:lvl7pPr marL="2971800" indent="-228600" algn="l" rtl="0" eaLnBrk="0" fontAlgn="base" hangingPunct="0">
        <a:spcBef>
          <a:spcPct val="20000"/>
        </a:spcBef>
        <a:spcAft>
          <a:spcPct val="0"/>
        </a:spcAft>
        <a:buChar char="»"/>
        <a:defRPr sz="1400">
          <a:solidFill>
            <a:srgbClr val="00FFFF"/>
          </a:solidFill>
          <a:latin typeface="+mn-lt"/>
          <a:ea typeface="ＭＳ Ｐゴシック" pitchFamily="-106" charset="-128"/>
        </a:defRPr>
      </a:lvl7pPr>
      <a:lvl8pPr marL="3429000" indent="-228600" algn="l" rtl="0" eaLnBrk="0" fontAlgn="base" hangingPunct="0">
        <a:spcBef>
          <a:spcPct val="20000"/>
        </a:spcBef>
        <a:spcAft>
          <a:spcPct val="0"/>
        </a:spcAft>
        <a:buChar char="»"/>
        <a:defRPr sz="1400">
          <a:solidFill>
            <a:srgbClr val="00FFFF"/>
          </a:solidFill>
          <a:latin typeface="+mn-lt"/>
          <a:ea typeface="ＭＳ Ｐゴシック" pitchFamily="-106" charset="-128"/>
        </a:defRPr>
      </a:lvl8pPr>
      <a:lvl9pPr marL="3886200" indent="-228600" algn="l" rtl="0" eaLnBrk="0" fontAlgn="base" hangingPunct="0">
        <a:spcBef>
          <a:spcPct val="20000"/>
        </a:spcBef>
        <a:spcAft>
          <a:spcPct val="0"/>
        </a:spcAft>
        <a:buChar char="»"/>
        <a:defRPr sz="1400">
          <a:solidFill>
            <a:srgbClr val="00FFFF"/>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F98A1A82-5353-444A-8E80-81622149215A}"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charset="0"/>
        </a:defRPr>
      </a:lvl6pPr>
      <a:lvl7pPr marL="914400" algn="ctr" rtl="0" fontAlgn="base">
        <a:spcBef>
          <a:spcPct val="0"/>
        </a:spcBef>
        <a:spcAft>
          <a:spcPct val="0"/>
        </a:spcAft>
        <a:defRPr sz="4400">
          <a:solidFill>
            <a:schemeClr val="tx2"/>
          </a:solidFill>
          <a:latin typeface="Times" charset="0"/>
        </a:defRPr>
      </a:lvl7pPr>
      <a:lvl8pPr marL="1371600" algn="ctr" rtl="0" fontAlgn="base">
        <a:spcBef>
          <a:spcPct val="0"/>
        </a:spcBef>
        <a:spcAft>
          <a:spcPct val="0"/>
        </a:spcAft>
        <a:defRPr sz="4400">
          <a:solidFill>
            <a:schemeClr val="tx2"/>
          </a:solidFill>
          <a:latin typeface="Times" charset="0"/>
        </a:defRPr>
      </a:lvl8pPr>
      <a:lvl9pPr marL="1828800" algn="ctr" rtl="0" fontAlgn="base">
        <a:spcBef>
          <a:spcPct val="0"/>
        </a:spcBef>
        <a:spcAft>
          <a:spcPct val="0"/>
        </a:spcAft>
        <a:defRPr sz="4400">
          <a:solidFill>
            <a:schemeClr val="tx2"/>
          </a:solidFill>
          <a:latin typeface="Times"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4" Type="http://schemas.openxmlformats.org/officeDocument/2006/relationships/image" Target="../media/image2.png"/><Relationship Id="rId5" Type="http://schemas.openxmlformats.org/officeDocument/2006/relationships/image" Target="../media/image3.pdf"/><Relationship Id="rId7" Type="http://schemas.openxmlformats.org/officeDocument/2006/relationships/image" Target="../media/image5.pdf"/><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1.pdf"/><Relationship Id="rId6" Type="http://schemas.openxmlformats.org/officeDocument/2006/relationships/image" Target="../media/image4.png"/></Relationships>
</file>

<file path=ppt/slides/_rels/slide5.xml.rels><?xml version="1.0" encoding="UTF-8" standalone="yes"?>
<Relationships xmlns="http://schemas.openxmlformats.org/package/2006/relationships"><Relationship Id="rId4" Type="http://schemas.openxmlformats.org/officeDocument/2006/relationships/image" Target="../media/image8.pdf"/><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7.png"/><Relationship Id="rId5"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3" Type="http://schemas.openxmlformats.org/officeDocument/2006/relationships/image" Target="../media/image10.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3" Type="http://schemas.openxmlformats.org/officeDocument/2006/relationships/image" Target="../media/image1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3" Type="http://schemas.openxmlformats.org/officeDocument/2006/relationships/image" Target="../media/image12.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4" Type="http://schemas.openxmlformats.org/officeDocument/2006/relationships/image" Target="../media/image14.png"/><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13.png"/></Relationships>
</file>

<file path=ppt/slides/_rels/slide10.xml.rels><?xml version="1.0" encoding="UTF-8" standalone="yes"?>
<Relationships xmlns="http://schemas.openxmlformats.org/package/2006/relationships"><Relationship Id="rId4" Type="http://schemas.openxmlformats.org/officeDocument/2006/relationships/image" Target="../media/image17.png"/><Relationship Id="rId5" Type="http://schemas.openxmlformats.org/officeDocument/2006/relationships/image" Target="../media/image18.png"/><Relationship Id="rId7" Type="http://schemas.openxmlformats.org/officeDocument/2006/relationships/oleObject" Target="../embeddings/Microsoft_Equation2.bin"/><Relationship Id="rId1" Type="http://schemas.openxmlformats.org/officeDocument/2006/relationships/vmlDrawing" Target="../drawings/vmlDrawing1.vml"/><Relationship Id="rId2" Type="http://schemas.openxmlformats.org/officeDocument/2006/relationships/slideLayout" Target="../slideLayouts/slideLayout6.xml"/><Relationship Id="rId3" Type="http://schemas.openxmlformats.org/officeDocument/2006/relationships/notesSlide" Target="../notesSlides/notesSlide9.xml"/><Relationship Id="rId6" Type="http://schemas.openxmlformats.org/officeDocument/2006/relationships/oleObject" Target="../embeddings/Microsoft_Equation1.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3" Type="http://schemas.openxmlformats.org/officeDocument/2006/relationships/image" Target="../media/image19.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3" Type="http://schemas.openxmlformats.org/officeDocument/2006/relationships/image" Target="../media/image20.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26.jpeg"/><Relationship Id="rId4" Type="http://schemas.openxmlformats.org/officeDocument/2006/relationships/image" Target="../media/image22.jpeg"/><Relationship Id="rId5" Type="http://schemas.openxmlformats.org/officeDocument/2006/relationships/image" Target="../media/image23.pdf"/><Relationship Id="rId7" Type="http://schemas.openxmlformats.org/officeDocument/2006/relationships/image" Target="../media/image25.png"/><Relationship Id="rId1" Type="http://schemas.openxmlformats.org/officeDocument/2006/relationships/slideLayout" Target="../slideLayouts/slideLayout6.xml"/><Relationship Id="rId2" Type="http://schemas.openxmlformats.org/officeDocument/2006/relationships/notesSlide" Target="../notesSlides/notesSlide13.xml"/><Relationship Id="rId9" Type="http://schemas.openxmlformats.org/officeDocument/2006/relationships/image" Target="../media/image27.png"/><Relationship Id="rId3" Type="http://schemas.openxmlformats.org/officeDocument/2006/relationships/image" Target="../media/image21.jpeg"/><Relationship Id="rId6" Type="http://schemas.openxmlformats.org/officeDocument/2006/relationships/image" Target="../media/image2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3" Type="http://schemas.openxmlformats.org/officeDocument/2006/relationships/image" Target="../media/image28.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4" Type="http://schemas.openxmlformats.org/officeDocument/2006/relationships/image" Target="../media/image30.jpeg"/><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2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4" Type="http://schemas.openxmlformats.org/officeDocument/2006/relationships/image" Target="../media/image32.png"/><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31.png"/><Relationship Id="rId5" Type="http://schemas.openxmlformats.org/officeDocument/2006/relationships/image" Target="../media/image33.png"/></Relationships>
</file>

<file path=ppt/slides/_rels/slide19.xml.rels><?xml version="1.0" encoding="UTF-8" standalone="yes"?>
<Relationships xmlns="http://schemas.openxmlformats.org/package/2006/relationships"><Relationship Id="rId4" Type="http://schemas.openxmlformats.org/officeDocument/2006/relationships/image" Target="../media/image35.png"/><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34.png"/></Relationships>
</file>

<file path=ppt/slides/_rels/slide20.xml.rels><?xml version="1.0" encoding="UTF-8" standalone="yes"?>
<Relationships xmlns="http://schemas.openxmlformats.org/package/2006/relationships"><Relationship Id="rId4" Type="http://schemas.openxmlformats.org/officeDocument/2006/relationships/image" Target="../media/image37.jpeg"/><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36.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4" Type="http://schemas.openxmlformats.org/officeDocument/2006/relationships/image" Target="../media/image39.png"/><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38.png"/><Relationship Id="rId5" Type="http://schemas.openxmlformats.org/officeDocument/2006/relationships/image" Target="../media/image40.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4" Type="http://schemas.openxmlformats.org/officeDocument/2006/relationships/image" Target="../media/image41.png"/><Relationship Id="rId1" Type="http://schemas.openxmlformats.org/officeDocument/2006/relationships/video" Target="file://localhost/Users/weaveha1/Documents/Comets/comet_papers/Weaver/hst_2010_venice/weaver_talk/Visit02-Orbits123.mov" TargetMode="External"/><Relationship Id="rId2" Type="http://schemas.openxmlformats.org/officeDocument/2006/relationships/slideLayout" Target="../slideLayouts/slideLayout6.xml"/><Relationship Id="rId3" Type="http://schemas.openxmlformats.org/officeDocument/2006/relationships/notesSlide" Target="../notesSlides/notesSlide2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3" Type="http://schemas.openxmlformats.org/officeDocument/2006/relationships/image" Target="../media/image4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3" Type="http://schemas.openxmlformats.org/officeDocument/2006/relationships/image" Target="../media/image43.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3" Type="http://schemas.openxmlformats.org/officeDocument/2006/relationships/image" Target="../media/image44.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3" Type="http://schemas.openxmlformats.org/officeDocument/2006/relationships/image" Target="../media/image45.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4" Type="http://schemas.openxmlformats.org/officeDocument/2006/relationships/image" Target="../media/image47.png"/><Relationship Id="rId5" Type="http://schemas.openxmlformats.org/officeDocument/2006/relationships/image" Target="../media/image48.pdf"/><Relationship Id="rId7" Type="http://schemas.openxmlformats.org/officeDocument/2006/relationships/image" Target="../media/image50.png"/><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image" Target="../media/image46.pdf"/><Relationship Id="rId6" Type="http://schemas.openxmlformats.org/officeDocument/2006/relationships/image" Target="../media/image49.png"/></Relationships>
</file>

<file path=ppt/slides/_rels/slide34.xml.rels><?xml version="1.0" encoding="UTF-8" standalone="yes"?>
<Relationships xmlns="http://schemas.openxmlformats.org/package/2006/relationships"><Relationship Id="rId4" Type="http://schemas.openxmlformats.org/officeDocument/2006/relationships/image" Target="../media/image52.jpeg"/><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51.jpeg"/></Relationships>
</file>

<file path=ppt/slides/_rels/slide35.xml.rels><?xml version="1.0" encoding="UTF-8" standalone="yes"?>
<Relationships xmlns="http://schemas.openxmlformats.org/package/2006/relationships"><Relationship Id="rId6" Type="http://schemas.openxmlformats.org/officeDocument/2006/relationships/image" Target="../media/image57.png"/><Relationship Id="rId4" Type="http://schemas.openxmlformats.org/officeDocument/2006/relationships/image" Target="../media/image55.png"/><Relationship Id="rId1" Type="http://schemas.openxmlformats.org/officeDocument/2006/relationships/slideLayout" Target="../slideLayouts/slideLayout18.xml"/><Relationship Id="rId2" Type="http://schemas.openxmlformats.org/officeDocument/2006/relationships/image" Target="../media/image53.jpeg"/><Relationship Id="rId3" Type="http://schemas.openxmlformats.org/officeDocument/2006/relationships/image" Target="../media/image54.png"/><Relationship Id="rId5" Type="http://schemas.openxmlformats.org/officeDocument/2006/relationships/image" Target="../media/image56.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29762" name="Rectangle 2"/>
          <p:cNvSpPr>
            <a:spLocks noGrp="1" noChangeArrowheads="1"/>
          </p:cNvSpPr>
          <p:nvPr>
            <p:ph type="ctrTitle"/>
          </p:nvPr>
        </p:nvSpPr>
        <p:spPr>
          <a:xfrm>
            <a:off x="0" y="2093903"/>
            <a:ext cx="9144000" cy="1310417"/>
          </a:xfrm>
        </p:spPr>
        <p:txBody>
          <a:bodyPr/>
          <a:lstStyle/>
          <a:p>
            <a:r>
              <a:rPr lang="en-US" dirty="0" smtClean="0"/>
              <a:t>Hubble’s Exploration of the </a:t>
            </a:r>
            <a:br>
              <a:rPr lang="en-US" dirty="0" smtClean="0"/>
            </a:br>
            <a:r>
              <a:rPr lang="en-US" dirty="0" smtClean="0"/>
              <a:t>Solar System</a:t>
            </a:r>
            <a:endParaRPr lang="en-US" dirty="0"/>
          </a:p>
        </p:txBody>
      </p:sp>
      <p:sp>
        <p:nvSpPr>
          <p:cNvPr id="629763" name="Rectangle 3"/>
          <p:cNvSpPr>
            <a:spLocks noGrp="1" noChangeArrowheads="1"/>
          </p:cNvSpPr>
          <p:nvPr>
            <p:ph type="subTitle" idx="1"/>
          </p:nvPr>
        </p:nvSpPr>
        <p:spPr>
          <a:xfrm>
            <a:off x="0" y="3768808"/>
            <a:ext cx="9144000" cy="1752600"/>
          </a:xfrm>
        </p:spPr>
        <p:txBody>
          <a:bodyPr/>
          <a:lstStyle/>
          <a:p>
            <a:pPr algn="ctr">
              <a:buNone/>
            </a:pPr>
            <a:r>
              <a:rPr lang="en-US" dirty="0" smtClean="0"/>
              <a:t>Hal Weaver</a:t>
            </a:r>
          </a:p>
          <a:p>
            <a:pPr algn="ctr">
              <a:buNone/>
            </a:pPr>
            <a:r>
              <a:rPr lang="en-US" dirty="0" smtClean="0"/>
              <a:t>Johns Hopkins University Applied Physics Laboratory </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Minor Bodies, including </a:t>
            </a:r>
            <a:r>
              <a:rPr lang="en-US" i="1" dirty="0" smtClean="0"/>
              <a:t>Dwarf Planets</a:t>
            </a:r>
            <a:endParaRPr lang="en-US" dirty="0" smtClean="0"/>
          </a:p>
          <a:p>
            <a:pPr lvl="1"/>
            <a:r>
              <a:rPr lang="en-US" b="0" dirty="0" smtClean="0"/>
              <a:t>Comets, Asteroids, </a:t>
            </a:r>
            <a:r>
              <a:rPr lang="en-US" b="0" dirty="0" err="1" smtClean="0"/>
              <a:t>TNOs</a:t>
            </a:r>
            <a:r>
              <a:rPr lang="en-US" b="0" dirty="0" smtClean="0"/>
              <a:t>, Pluto System</a:t>
            </a:r>
          </a:p>
          <a:p>
            <a:pPr lvl="1"/>
            <a:endParaRPr lang="en-US" dirty="0" smtClean="0"/>
          </a:p>
          <a:p>
            <a:r>
              <a:rPr lang="en-US" dirty="0" smtClean="0"/>
              <a:t>Transient Events</a:t>
            </a:r>
          </a:p>
          <a:p>
            <a:pPr lvl="1"/>
            <a:r>
              <a:rPr lang="en-US" b="0" dirty="0" smtClean="0"/>
              <a:t>Comet breakups, Asteroid collision, Jupiter impacts </a:t>
            </a:r>
          </a:p>
          <a:p>
            <a:pPr lvl="1"/>
            <a:endParaRPr lang="en-US" dirty="0" smtClean="0"/>
          </a:p>
          <a:p>
            <a:r>
              <a:rPr lang="en-US" dirty="0" smtClean="0"/>
              <a:t>Giant Planet Atmospheres</a:t>
            </a:r>
          </a:p>
          <a:p>
            <a:pPr lvl="1"/>
            <a:r>
              <a:rPr lang="en-US" b="0" dirty="0" smtClean="0"/>
              <a:t>Weather and </a:t>
            </a:r>
            <a:r>
              <a:rPr lang="en-US" b="0" dirty="0" err="1" smtClean="0"/>
              <a:t>Auroral</a:t>
            </a:r>
            <a:r>
              <a:rPr lang="en-US" b="0" dirty="0" smtClean="0"/>
              <a:t> processes</a:t>
            </a:r>
          </a:p>
          <a:p>
            <a:pPr lvl="1"/>
            <a:endParaRPr lang="en-US" dirty="0" smtClean="0"/>
          </a:p>
          <a:p>
            <a:r>
              <a:rPr lang="en-US" dirty="0" smtClean="0"/>
              <a:t>Galilean Satellites</a:t>
            </a:r>
          </a:p>
          <a:p>
            <a:pPr lvl="1"/>
            <a:r>
              <a:rPr lang="en-US" b="0" dirty="0" smtClean="0"/>
              <a:t>Atmospheres</a:t>
            </a:r>
          </a:p>
          <a:p>
            <a:endParaRPr lang="en-US" dirty="0" smtClean="0"/>
          </a:p>
          <a:p>
            <a:r>
              <a:rPr lang="en-US" dirty="0" smtClean="0"/>
              <a:t>Ring systems</a:t>
            </a:r>
          </a:p>
          <a:p>
            <a:pPr lvl="1"/>
            <a:r>
              <a:rPr lang="en-US" b="0" dirty="0" smtClean="0"/>
              <a:t>Uranus</a:t>
            </a:r>
          </a:p>
          <a:p>
            <a:endParaRPr lang="en-US" dirty="0" smtClean="0"/>
          </a:p>
          <a:p>
            <a:r>
              <a:rPr lang="en-US" dirty="0" smtClean="0"/>
              <a:t>Mars</a:t>
            </a:r>
          </a:p>
          <a:p>
            <a:pPr lvl="1"/>
            <a:r>
              <a:rPr lang="en-US" b="0" dirty="0" smtClean="0"/>
              <a:t>Global imaging</a:t>
            </a:r>
            <a:endParaRPr lang="en-US" b="0"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Minor Bodies</a:t>
            </a:r>
            <a:endParaRPr lang="en-US" dirty="0"/>
          </a:p>
        </p:txBody>
      </p:sp>
      <p:sp>
        <p:nvSpPr>
          <p:cNvPr id="8" name="Subtitle 7"/>
          <p:cNvSpPr>
            <a:spLocks noGrp="1"/>
          </p:cNvSpPr>
          <p:nvPr>
            <p:ph type="subTitle" idx="1"/>
          </p:nvPr>
        </p:nvSpPr>
        <p:spPr>
          <a:xfrm>
            <a:off x="1120654" y="2902745"/>
            <a:ext cx="6884015" cy="3436336"/>
          </a:xfrm>
        </p:spPr>
        <p:txBody>
          <a:bodyPr/>
          <a:lstStyle/>
          <a:p>
            <a:r>
              <a:rPr lang="en-US" dirty="0" smtClean="0"/>
              <a:t> Comet nucleus </a:t>
            </a:r>
            <a:r>
              <a:rPr lang="en-US" dirty="0" smtClean="0"/>
              <a:t>sizes and </a:t>
            </a:r>
            <a:r>
              <a:rPr lang="en-US" dirty="0" smtClean="0"/>
              <a:t>D/H</a:t>
            </a:r>
          </a:p>
          <a:p>
            <a:r>
              <a:rPr lang="en-US" dirty="0" smtClean="0"/>
              <a:t> Resolved imaging of Asteroids</a:t>
            </a:r>
          </a:p>
          <a:p>
            <a:r>
              <a:rPr lang="en-US" dirty="0" smtClean="0"/>
              <a:t> </a:t>
            </a:r>
            <a:r>
              <a:rPr lang="en-US" dirty="0" err="1" smtClean="0"/>
              <a:t>TNOs</a:t>
            </a:r>
            <a:r>
              <a:rPr lang="en-US" dirty="0" smtClean="0"/>
              <a:t>: Eris and </a:t>
            </a:r>
            <a:r>
              <a:rPr lang="en-US" dirty="0" err="1" smtClean="0"/>
              <a:t>Haumea</a:t>
            </a:r>
            <a:endParaRPr lang="en-US" dirty="0" smtClean="0"/>
          </a:p>
          <a:p>
            <a:r>
              <a:rPr lang="en-US" dirty="0" smtClean="0"/>
              <a:t> TNO binaries</a:t>
            </a:r>
          </a:p>
          <a:p>
            <a:r>
              <a:rPr lang="en-US" dirty="0" smtClean="0"/>
              <a:t> Pluto system</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makepr_bly_toth2.eps"/>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0" y="0"/>
            <a:ext cx="3325777" cy="3291840"/>
          </a:xfrm>
          <a:prstGeom prst="rect">
            <a:avLst/>
          </a:prstGeom>
          <a:solidFill>
            <a:srgbClr val="FFFFFF"/>
          </a:solidFill>
          <a:ln w="25400" cap="flat" cmpd="sng" algn="ctr">
            <a:solidFill>
              <a:srgbClr val="00CCFF"/>
            </a:solidFill>
            <a:prstDash val="solid"/>
            <a:round/>
            <a:headEnd type="none" w="med" len="med"/>
            <a:tailEnd type="none" w="med" len="med"/>
          </a:ln>
        </p:spPr>
      </p:pic>
      <p:pic>
        <p:nvPicPr>
          <p:cNvPr id="3" name="Picture 2" descr="bly_hst_vs_ds1.eps"/>
          <p:cNvPicPr>
            <a:picLocks noChangeAspect="1"/>
          </p:cNvPicPr>
          <p:nvPr/>
        </p:nvPicPr>
        <mc:AlternateContent>
          <mc:Choice xmlns:ma="http://schemas.microsoft.com/office/mac/drawingml/2008/main" Requires="ma">
            <p:blipFill>
              <a:blip r:embed="rId5"/>
              <a:stretch>
                <a:fillRect/>
              </a:stretch>
            </p:blipFill>
          </mc:Choice>
          <mc:Fallback>
            <p:blipFill>
              <a:blip r:embed="rId6"/>
              <a:stretch>
                <a:fillRect/>
              </a:stretch>
            </p:blipFill>
          </mc:Fallback>
        </mc:AlternateContent>
        <p:spPr>
          <a:xfrm>
            <a:off x="0" y="3575616"/>
            <a:ext cx="3291840" cy="3291840"/>
          </a:xfrm>
          <a:prstGeom prst="rect">
            <a:avLst/>
          </a:prstGeom>
          <a:ln w="25400" cap="flat" cmpd="sng" algn="ctr">
            <a:solidFill>
              <a:schemeClr val="tx1"/>
            </a:solidFill>
            <a:prstDash val="solid"/>
            <a:round/>
            <a:headEnd type="none" w="med" len="med"/>
            <a:tailEnd type="none" w="med" len="med"/>
          </a:ln>
        </p:spPr>
      </p:pic>
      <p:pic>
        <p:nvPicPr>
          <p:cNvPr id="4" name="Picture 3" descr="cds.eps"/>
          <p:cNvPicPr>
            <a:picLocks noChangeAspect="1"/>
          </p:cNvPicPr>
          <p:nvPr/>
        </p:nvPicPr>
        <mc:AlternateContent>
          <mc:Choice xmlns:ma="http://schemas.microsoft.com/office/mac/drawingml/2008/main" Requires="ma">
            <p:blipFill>
              <a:blip r:embed="rId7"/>
              <a:stretch>
                <a:fillRect/>
              </a:stretch>
            </p:blipFill>
          </mc:Choice>
          <mc:Fallback>
            <p:blipFill>
              <a:blip r:embed="rId8"/>
              <a:stretch>
                <a:fillRect/>
              </a:stretch>
            </p:blipFill>
          </mc:Fallback>
        </mc:AlternateContent>
        <p:spPr>
          <a:xfrm>
            <a:off x="4038600" y="7532"/>
            <a:ext cx="5105400" cy="5207000"/>
          </a:xfrm>
          <a:prstGeom prst="rect">
            <a:avLst/>
          </a:prstGeom>
          <a:solidFill>
            <a:srgbClr val="FFFFFF"/>
          </a:solidFill>
          <a:ln w="25400" cap="flat" cmpd="sng" algn="ctr">
            <a:solidFill>
              <a:srgbClr val="00CCFF"/>
            </a:solidFill>
            <a:prstDash val="solid"/>
            <a:round/>
            <a:headEnd type="none" w="med" len="med"/>
            <a:tailEnd type="none" w="med" len="med"/>
          </a:ln>
        </p:spPr>
      </p:pic>
      <p:sp>
        <p:nvSpPr>
          <p:cNvPr id="5" name="TextBox 4"/>
          <p:cNvSpPr txBox="1"/>
          <p:nvPr/>
        </p:nvSpPr>
        <p:spPr>
          <a:xfrm>
            <a:off x="3319268" y="5362601"/>
            <a:ext cx="5824731" cy="1200329"/>
          </a:xfrm>
          <a:prstGeom prst="rect">
            <a:avLst/>
          </a:prstGeom>
          <a:noFill/>
        </p:spPr>
        <p:txBody>
          <a:bodyPr wrap="square" rtlCol="0">
            <a:spAutoFit/>
          </a:bodyPr>
          <a:lstStyle/>
          <a:p>
            <a:pPr>
              <a:buFont typeface="Arial"/>
              <a:buChar char="•"/>
            </a:pPr>
            <a:r>
              <a:rPr lang="en-US" sz="1800" b="0" dirty="0" smtClean="0">
                <a:solidFill>
                  <a:srgbClr val="00FFFF"/>
                </a:solidFill>
              </a:rPr>
              <a:t> “</a:t>
            </a:r>
            <a:r>
              <a:rPr lang="en-US" sz="1800" b="0" dirty="0" err="1" smtClean="0">
                <a:solidFill>
                  <a:srgbClr val="00FFFF"/>
                </a:solidFill>
              </a:rPr>
              <a:t>Photometrically</a:t>
            </a:r>
            <a:r>
              <a:rPr lang="en-US" sz="1800" b="0" dirty="0" smtClean="0">
                <a:solidFill>
                  <a:srgbClr val="00FFFF"/>
                </a:solidFill>
              </a:rPr>
              <a:t> resolved” cometary nuclei</a:t>
            </a:r>
          </a:p>
          <a:p>
            <a:pPr>
              <a:buFont typeface="Arial"/>
              <a:buChar char="•"/>
            </a:pPr>
            <a:endParaRPr lang="en-US" sz="1800" b="0" dirty="0" smtClean="0">
              <a:solidFill>
                <a:srgbClr val="00FFFF"/>
              </a:solidFill>
            </a:endParaRPr>
          </a:p>
          <a:p>
            <a:pPr>
              <a:buFont typeface="Arial"/>
              <a:buChar char="•"/>
            </a:pPr>
            <a:r>
              <a:rPr lang="en-US" sz="1800" b="0" dirty="0" smtClean="0">
                <a:solidFill>
                  <a:srgbClr val="00FFFF"/>
                </a:solidFill>
              </a:rPr>
              <a:t> Size distribution deviates substantially from “</a:t>
            </a:r>
            <a:r>
              <a:rPr lang="en-US" sz="1800" b="0" dirty="0" err="1" smtClean="0">
                <a:solidFill>
                  <a:srgbClr val="00FFFF"/>
                </a:solidFill>
              </a:rPr>
              <a:t>collisionally</a:t>
            </a:r>
            <a:r>
              <a:rPr lang="en-US" sz="1800" b="0" dirty="0" smtClean="0">
                <a:solidFill>
                  <a:srgbClr val="00FFFF"/>
                </a:solidFill>
              </a:rPr>
              <a:t> relaxed” population</a:t>
            </a:r>
            <a:endParaRPr lang="en-US" sz="1800" b="0" dirty="0">
              <a:solidFill>
                <a:srgbClr val="00FFFF"/>
              </a:solidFill>
            </a:endParaRPr>
          </a:p>
        </p:txBody>
      </p:sp>
      <p:sp>
        <p:nvSpPr>
          <p:cNvPr id="6" name="TextBox 5"/>
          <p:cNvSpPr txBox="1"/>
          <p:nvPr/>
        </p:nvSpPr>
        <p:spPr>
          <a:xfrm>
            <a:off x="7140164" y="320153"/>
            <a:ext cx="2057925" cy="276999"/>
          </a:xfrm>
          <a:prstGeom prst="rect">
            <a:avLst/>
          </a:prstGeom>
          <a:noFill/>
        </p:spPr>
        <p:txBody>
          <a:bodyPr wrap="none" rtlCol="0">
            <a:spAutoFit/>
          </a:bodyPr>
          <a:lstStyle/>
          <a:p>
            <a:r>
              <a:rPr lang="en-US" sz="1200" dirty="0" err="1" smtClean="0">
                <a:solidFill>
                  <a:srgbClr val="FF0000"/>
                </a:solidFill>
              </a:rPr>
              <a:t>Collisionally</a:t>
            </a:r>
            <a:r>
              <a:rPr lang="en-US" sz="1200" dirty="0" smtClean="0">
                <a:solidFill>
                  <a:srgbClr val="FF0000"/>
                </a:solidFill>
              </a:rPr>
              <a:t> relaxed case</a:t>
            </a:r>
            <a:endParaRPr lang="en-US" sz="1200" dirty="0">
              <a:solidFill>
                <a:srgbClr val="FF0000"/>
              </a:solidFill>
            </a:endParaRPr>
          </a:p>
        </p:txBody>
      </p:sp>
      <p:sp>
        <p:nvSpPr>
          <p:cNvPr id="7" name="TextBox 6"/>
          <p:cNvSpPr txBox="1"/>
          <p:nvPr/>
        </p:nvSpPr>
        <p:spPr>
          <a:xfrm>
            <a:off x="4845493" y="2507886"/>
            <a:ext cx="1932666" cy="276999"/>
          </a:xfrm>
          <a:prstGeom prst="rect">
            <a:avLst/>
          </a:prstGeom>
          <a:noFill/>
        </p:spPr>
        <p:txBody>
          <a:bodyPr wrap="none" rtlCol="0">
            <a:spAutoFit/>
          </a:bodyPr>
          <a:lstStyle/>
          <a:p>
            <a:r>
              <a:rPr lang="en-US" sz="1200" dirty="0" smtClean="0">
                <a:solidFill>
                  <a:srgbClr val="FF0000"/>
                </a:solidFill>
              </a:rPr>
              <a:t>Comet CSD is −1.9 ± 0.3</a:t>
            </a:r>
            <a:endParaRPr lang="en-US" sz="1200" dirty="0">
              <a:solidFill>
                <a:srgbClr val="FF0000"/>
              </a:solidFill>
            </a:endParaRPr>
          </a:p>
        </p:txBody>
      </p:sp>
      <p:sp>
        <p:nvSpPr>
          <p:cNvPr id="8" name="TextBox 7"/>
          <p:cNvSpPr txBox="1"/>
          <p:nvPr/>
        </p:nvSpPr>
        <p:spPr>
          <a:xfrm>
            <a:off x="0" y="6221691"/>
            <a:ext cx="3271730" cy="584776"/>
          </a:xfrm>
          <a:prstGeom prst="rect">
            <a:avLst/>
          </a:prstGeom>
          <a:noFill/>
        </p:spPr>
        <p:txBody>
          <a:bodyPr wrap="square" rtlCol="0">
            <a:spAutoFit/>
          </a:bodyPr>
          <a:lstStyle/>
          <a:p>
            <a:pPr algn="ctr"/>
            <a:r>
              <a:rPr lang="en-US" sz="1600" b="0" i="1" dirty="0" smtClean="0">
                <a:solidFill>
                  <a:srgbClr val="00FFFF"/>
                </a:solidFill>
              </a:rPr>
              <a:t>Confirmation that Hubble</a:t>
            </a:r>
          </a:p>
          <a:p>
            <a:pPr algn="ctr"/>
            <a:r>
              <a:rPr lang="en-US" sz="1600" b="0" i="1" dirty="0" smtClean="0">
                <a:solidFill>
                  <a:srgbClr val="00FFFF"/>
                </a:solidFill>
              </a:rPr>
              <a:t>technique works!</a:t>
            </a:r>
            <a:endParaRPr lang="en-US" sz="1600" b="0" i="1" dirty="0">
              <a:solidFill>
                <a:srgbClr val="00FFFF"/>
              </a:solidFill>
            </a:endParaRPr>
          </a:p>
        </p:txBody>
      </p:sp>
      <p:sp>
        <p:nvSpPr>
          <p:cNvPr id="10" name="Title 9"/>
          <p:cNvSpPr>
            <a:spLocks noGrp="1"/>
          </p:cNvSpPr>
          <p:nvPr>
            <p:ph type="title"/>
          </p:nvPr>
        </p:nvSpPr>
        <p:spPr>
          <a:xfrm flipH="1">
            <a:off x="6229563" y="2180"/>
            <a:ext cx="2914434" cy="367139"/>
          </a:xfrm>
          <a:solidFill>
            <a:schemeClr val="bg1"/>
          </a:solidFill>
        </p:spPr>
        <p:txBody>
          <a:bodyPr/>
          <a:lstStyle/>
          <a:p>
            <a:pPr algn="r"/>
            <a:r>
              <a:rPr lang="en-US" sz="1800" i="1" dirty="0" smtClean="0"/>
              <a:t>Sizes of Cometary Nuclei</a:t>
            </a:r>
            <a:endParaRPr lang="en-US" sz="1800" dirty="0"/>
          </a:p>
        </p:txBody>
      </p:sp>
      <p:sp>
        <p:nvSpPr>
          <p:cNvPr id="11" name="TextBox 10"/>
          <p:cNvSpPr txBox="1"/>
          <p:nvPr/>
        </p:nvSpPr>
        <p:spPr>
          <a:xfrm>
            <a:off x="7762276" y="6517854"/>
            <a:ext cx="1381724" cy="338554"/>
          </a:xfrm>
          <a:prstGeom prst="rect">
            <a:avLst/>
          </a:prstGeom>
          <a:noFill/>
        </p:spPr>
        <p:txBody>
          <a:bodyPr wrap="square" rtlCol="0">
            <a:spAutoFit/>
          </a:bodyPr>
          <a:lstStyle/>
          <a:p>
            <a:pPr algn="r"/>
            <a:r>
              <a:rPr lang="en-US" sz="1600" b="0" i="1" dirty="0" err="1" smtClean="0">
                <a:solidFill>
                  <a:srgbClr val="00FFFF"/>
                </a:solidFill>
              </a:rPr>
              <a:t>Lamy</a:t>
            </a:r>
            <a:r>
              <a:rPr lang="en-US" sz="1600" b="0" i="1" dirty="0" smtClean="0">
                <a:solidFill>
                  <a:srgbClr val="00FFFF"/>
                </a:solidFill>
              </a:rPr>
              <a:t> et  al.</a:t>
            </a:r>
            <a:endParaRPr lang="en-US" sz="1600" b="0" i="1" dirty="0">
              <a:solidFill>
                <a:srgbClr val="00FF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weaver_dtoh_acm2008_fig1.png"/>
          <p:cNvPicPr>
            <a:picLocks noChangeAspect="1"/>
          </p:cNvPicPr>
          <p:nvPr/>
        </p:nvPicPr>
        <p:blipFill>
          <a:blip r:embed="rId3"/>
          <a:stretch>
            <a:fillRect/>
          </a:stretch>
        </p:blipFill>
        <p:spPr>
          <a:xfrm>
            <a:off x="4518713" y="1135360"/>
            <a:ext cx="4625287" cy="5669280"/>
          </a:xfrm>
          <a:prstGeom prst="rect">
            <a:avLst/>
          </a:prstGeom>
        </p:spPr>
      </p:pic>
      <p:pic>
        <p:nvPicPr>
          <p:cNvPr id="3" name="Picture 2" descr="e140h_spectra_comet.eps"/>
          <p:cNvPicPr>
            <a:picLocks noChangeAspect="1"/>
          </p:cNvPicPr>
          <p:nvPr/>
        </p:nvPicPr>
        <mc:AlternateContent>
          <mc:Choice xmlns:ma="http://schemas.microsoft.com/office/mac/drawingml/2008/main" Requires="ma">
            <p:blipFill>
              <a:blip r:embed="rId4"/>
              <a:stretch>
                <a:fillRect/>
              </a:stretch>
            </p:blipFill>
          </mc:Choice>
          <mc:Fallback>
            <p:blipFill>
              <a:blip r:embed="rId5"/>
              <a:stretch>
                <a:fillRect/>
              </a:stretch>
            </p:blipFill>
          </mc:Fallback>
        </mc:AlternateContent>
        <p:spPr>
          <a:xfrm>
            <a:off x="21345" y="1138326"/>
            <a:ext cx="4484062" cy="5724144"/>
          </a:xfrm>
          <a:prstGeom prst="rect">
            <a:avLst/>
          </a:prstGeom>
          <a:solidFill>
            <a:srgbClr val="FFFFFF"/>
          </a:solidFill>
        </p:spPr>
      </p:pic>
      <p:sp>
        <p:nvSpPr>
          <p:cNvPr id="4" name="Title 3"/>
          <p:cNvSpPr>
            <a:spLocks noGrp="1"/>
          </p:cNvSpPr>
          <p:nvPr>
            <p:ph type="title"/>
          </p:nvPr>
        </p:nvSpPr>
        <p:spPr>
          <a:xfrm>
            <a:off x="1017588" y="25043"/>
            <a:ext cx="7050087" cy="661729"/>
          </a:xfrm>
        </p:spPr>
        <p:txBody>
          <a:bodyPr/>
          <a:lstStyle/>
          <a:p>
            <a:r>
              <a:rPr lang="en-US" dirty="0" smtClean="0"/>
              <a:t>D/H in Comets</a:t>
            </a:r>
            <a:endParaRPr lang="en-US" dirty="0"/>
          </a:p>
        </p:txBody>
      </p:sp>
      <p:sp>
        <p:nvSpPr>
          <p:cNvPr id="5" name="TextBox 4"/>
          <p:cNvSpPr txBox="1"/>
          <p:nvPr/>
        </p:nvSpPr>
        <p:spPr>
          <a:xfrm>
            <a:off x="0" y="757702"/>
            <a:ext cx="4525306" cy="369332"/>
          </a:xfrm>
          <a:prstGeom prst="rect">
            <a:avLst/>
          </a:prstGeom>
          <a:noFill/>
        </p:spPr>
        <p:txBody>
          <a:bodyPr wrap="square" rtlCol="0">
            <a:spAutoFit/>
          </a:bodyPr>
          <a:lstStyle/>
          <a:p>
            <a:pPr algn="ctr"/>
            <a:r>
              <a:rPr lang="en-US" sz="1800" i="1" dirty="0" smtClean="0">
                <a:solidFill>
                  <a:srgbClr val="00FFFF"/>
                </a:solidFill>
              </a:rPr>
              <a:t>STIS/E140H </a:t>
            </a:r>
            <a:r>
              <a:rPr lang="en-US" sz="1800" b="0" i="1" dirty="0" smtClean="0">
                <a:solidFill>
                  <a:srgbClr val="00FFFF"/>
                </a:solidFill>
              </a:rPr>
              <a:t>(Weaver et al.)</a:t>
            </a:r>
            <a:endParaRPr lang="en-US" sz="1800" b="0" i="1" dirty="0">
              <a:solidFill>
                <a:srgbClr val="00FFFF"/>
              </a:solidFill>
            </a:endParaRPr>
          </a:p>
        </p:txBody>
      </p:sp>
      <p:sp>
        <p:nvSpPr>
          <p:cNvPr id="6" name="TextBox 5"/>
          <p:cNvSpPr txBox="1"/>
          <p:nvPr/>
        </p:nvSpPr>
        <p:spPr>
          <a:xfrm>
            <a:off x="4482615" y="757700"/>
            <a:ext cx="4661385" cy="369332"/>
          </a:xfrm>
          <a:prstGeom prst="rect">
            <a:avLst/>
          </a:prstGeom>
          <a:noFill/>
        </p:spPr>
        <p:txBody>
          <a:bodyPr wrap="square" rtlCol="0">
            <a:spAutoFit/>
          </a:bodyPr>
          <a:lstStyle/>
          <a:p>
            <a:pPr algn="ctr"/>
            <a:r>
              <a:rPr lang="en-US" sz="1800" i="1" dirty="0" smtClean="0">
                <a:solidFill>
                  <a:srgbClr val="00FFFF"/>
                </a:solidFill>
              </a:rPr>
              <a:t>Did Comets deliver Earth’s water?</a:t>
            </a:r>
            <a:endParaRPr lang="en-US" sz="1800" i="1" dirty="0">
              <a:solidFill>
                <a:srgbClr val="00FFFF"/>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descr="ceres_vesta_hs-2007-27-a-print.jpg"/>
          <p:cNvPicPr>
            <a:picLocks noChangeAspect="1"/>
          </p:cNvPicPr>
          <p:nvPr/>
        </p:nvPicPr>
        <p:blipFill>
          <a:blip r:embed="rId3"/>
          <a:stretch>
            <a:fillRect/>
          </a:stretch>
        </p:blipFill>
        <p:spPr>
          <a:xfrm>
            <a:off x="285750" y="0"/>
            <a:ext cx="8572500" cy="6858000"/>
          </a:xfrm>
          <a:prstGeom prst="rect">
            <a:avLst/>
          </a:prstGeom>
        </p:spPr>
      </p:pic>
      <p:sp>
        <p:nvSpPr>
          <p:cNvPr id="2" name="Title 1"/>
          <p:cNvSpPr>
            <a:spLocks noGrp="1"/>
          </p:cNvSpPr>
          <p:nvPr>
            <p:ph type="title"/>
          </p:nvPr>
        </p:nvSpPr>
        <p:spPr/>
        <p:txBody>
          <a:bodyPr/>
          <a:lstStyle/>
          <a:p>
            <a:r>
              <a:rPr lang="en-US" dirty="0" smtClean="0"/>
              <a:t>Resolved Asteroids</a:t>
            </a:r>
            <a:endParaRPr lang="en-US" dirty="0"/>
          </a:p>
        </p:txBody>
      </p:sp>
      <p:sp>
        <p:nvSpPr>
          <p:cNvPr id="4" name="TextBox 3"/>
          <p:cNvSpPr txBox="1"/>
          <p:nvPr/>
        </p:nvSpPr>
        <p:spPr>
          <a:xfrm>
            <a:off x="501626" y="1259276"/>
            <a:ext cx="4023680" cy="461665"/>
          </a:xfrm>
          <a:prstGeom prst="rect">
            <a:avLst/>
          </a:prstGeom>
          <a:noFill/>
        </p:spPr>
        <p:txBody>
          <a:bodyPr wrap="square" rtlCol="0">
            <a:spAutoFit/>
          </a:bodyPr>
          <a:lstStyle/>
          <a:p>
            <a:pPr algn="ctr"/>
            <a:r>
              <a:rPr lang="en-US" dirty="0" smtClean="0">
                <a:solidFill>
                  <a:srgbClr val="00FFFF"/>
                </a:solidFill>
              </a:rPr>
              <a:t>Dwarf Planet</a:t>
            </a:r>
            <a:endParaRPr lang="en-US" dirty="0">
              <a:solidFill>
                <a:srgbClr val="00FFFF"/>
              </a:solidFill>
            </a:endParaRPr>
          </a:p>
        </p:txBody>
      </p:sp>
      <p:sp>
        <p:nvSpPr>
          <p:cNvPr id="5" name="TextBox 4"/>
          <p:cNvSpPr txBox="1"/>
          <p:nvPr/>
        </p:nvSpPr>
        <p:spPr>
          <a:xfrm>
            <a:off x="4610689" y="1248605"/>
            <a:ext cx="4023680" cy="461665"/>
          </a:xfrm>
          <a:prstGeom prst="rect">
            <a:avLst/>
          </a:prstGeom>
          <a:noFill/>
        </p:spPr>
        <p:txBody>
          <a:bodyPr wrap="square" rtlCol="0">
            <a:spAutoFit/>
          </a:bodyPr>
          <a:lstStyle/>
          <a:p>
            <a:pPr algn="ctr"/>
            <a:r>
              <a:rPr lang="en-US" i="1" dirty="0" smtClean="0">
                <a:solidFill>
                  <a:srgbClr val="00FFFF"/>
                </a:solidFill>
              </a:rPr>
              <a:t>Wannabe </a:t>
            </a:r>
            <a:r>
              <a:rPr lang="en-US" dirty="0" smtClean="0">
                <a:solidFill>
                  <a:srgbClr val="00FFFF"/>
                </a:solidFill>
              </a:rPr>
              <a:t>Dwarf Planet</a:t>
            </a:r>
            <a:endParaRPr lang="en-US" dirty="0">
              <a:solidFill>
                <a:srgbClr val="00FFFF"/>
              </a:solidFill>
            </a:endParaRPr>
          </a:p>
        </p:txBody>
      </p:sp>
      <p:sp>
        <p:nvSpPr>
          <p:cNvPr id="6" name="TextBox 5"/>
          <p:cNvSpPr txBox="1"/>
          <p:nvPr/>
        </p:nvSpPr>
        <p:spPr>
          <a:xfrm>
            <a:off x="0" y="6504895"/>
            <a:ext cx="3324120" cy="338554"/>
          </a:xfrm>
          <a:prstGeom prst="rect">
            <a:avLst/>
          </a:prstGeom>
          <a:noFill/>
        </p:spPr>
        <p:txBody>
          <a:bodyPr wrap="none" rtlCol="0">
            <a:spAutoFit/>
          </a:bodyPr>
          <a:lstStyle/>
          <a:p>
            <a:r>
              <a:rPr lang="en-US" sz="1600" b="0" i="1" dirty="0" smtClean="0">
                <a:solidFill>
                  <a:srgbClr val="00FFFF"/>
                </a:solidFill>
              </a:rPr>
              <a:t>Parker, McFadden, Thomas, et al.</a:t>
            </a:r>
            <a:endParaRPr lang="en-US" sz="1600" b="0" i="1" dirty="0">
              <a:solidFill>
                <a:srgbClr val="00FFF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2530" name="Picture 4"/>
          <p:cNvPicPr>
            <a:picLocks noChangeAspect="1" noChangeArrowheads="1"/>
          </p:cNvPicPr>
          <p:nvPr/>
        </p:nvPicPr>
        <p:blipFill>
          <a:blip r:embed="rId3" cstate="print"/>
          <a:srcRect/>
          <a:stretch>
            <a:fillRect/>
          </a:stretch>
        </p:blipFill>
        <p:spPr bwMode="auto">
          <a:xfrm>
            <a:off x="457200" y="633496"/>
            <a:ext cx="8001000" cy="5954712"/>
          </a:xfrm>
          <a:prstGeom prst="rect">
            <a:avLst/>
          </a:prstGeom>
          <a:noFill/>
          <a:ln w="9525">
            <a:noFill/>
            <a:miter lim="800000"/>
            <a:headEnd/>
            <a:tailEnd/>
          </a:ln>
        </p:spPr>
      </p:pic>
      <p:sp>
        <p:nvSpPr>
          <p:cNvPr id="3" name="TextBox 2"/>
          <p:cNvSpPr txBox="1"/>
          <p:nvPr/>
        </p:nvSpPr>
        <p:spPr>
          <a:xfrm>
            <a:off x="457200" y="751528"/>
            <a:ext cx="8001000" cy="338554"/>
          </a:xfrm>
          <a:prstGeom prst="rect">
            <a:avLst/>
          </a:prstGeom>
          <a:noFill/>
        </p:spPr>
        <p:txBody>
          <a:bodyPr wrap="square" rtlCol="0">
            <a:spAutoFit/>
          </a:bodyPr>
          <a:lstStyle/>
          <a:p>
            <a:r>
              <a:rPr lang="en-US" sz="1600" dirty="0" smtClean="0">
                <a:solidFill>
                  <a:srgbClr val="00FFFF"/>
                </a:solidFill>
              </a:rPr>
              <a:t>           </a:t>
            </a:r>
            <a:r>
              <a:rPr lang="en-US" sz="1600" b="1" dirty="0" smtClean="0">
                <a:solidFill>
                  <a:srgbClr val="00FFFF"/>
                </a:solidFill>
              </a:rPr>
              <a:t>background star                        model                                  residuals</a:t>
            </a:r>
            <a:endParaRPr lang="en-US" sz="1600" b="1" dirty="0">
              <a:solidFill>
                <a:srgbClr val="00FFFF"/>
              </a:solidFill>
            </a:endParaRPr>
          </a:p>
        </p:txBody>
      </p:sp>
      <p:sp>
        <p:nvSpPr>
          <p:cNvPr id="4" name="Rectangle 3"/>
          <p:cNvSpPr/>
          <p:nvPr/>
        </p:nvSpPr>
        <p:spPr>
          <a:xfrm>
            <a:off x="685800" y="3398480"/>
            <a:ext cx="77724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533400" y="3804016"/>
            <a:ext cx="8001000" cy="338554"/>
          </a:xfrm>
          <a:prstGeom prst="rect">
            <a:avLst/>
          </a:prstGeom>
          <a:noFill/>
        </p:spPr>
        <p:txBody>
          <a:bodyPr wrap="square" rtlCol="0">
            <a:spAutoFit/>
          </a:bodyPr>
          <a:lstStyle/>
          <a:p>
            <a:r>
              <a:rPr lang="en-US" sz="1600" dirty="0" smtClean="0">
                <a:solidFill>
                  <a:srgbClr val="00FFFF"/>
                </a:solidFill>
              </a:rPr>
              <a:t>                   </a:t>
            </a:r>
            <a:r>
              <a:rPr lang="en-US" sz="1600" b="1" dirty="0" smtClean="0">
                <a:solidFill>
                  <a:srgbClr val="00FFFF"/>
                </a:solidFill>
              </a:rPr>
              <a:t> Eris                                     model                                  residuals</a:t>
            </a:r>
            <a:endParaRPr lang="en-US" sz="1600" b="1" dirty="0">
              <a:solidFill>
                <a:srgbClr val="00FFFF"/>
              </a:solidFill>
            </a:endParaRPr>
          </a:p>
        </p:txBody>
      </p:sp>
      <p:sp>
        <p:nvSpPr>
          <p:cNvPr id="6" name="Title 5"/>
          <p:cNvSpPr>
            <a:spLocks noGrp="1"/>
          </p:cNvSpPr>
          <p:nvPr>
            <p:ph type="title"/>
          </p:nvPr>
        </p:nvSpPr>
        <p:spPr>
          <a:xfrm>
            <a:off x="1017588" y="25043"/>
            <a:ext cx="7050087" cy="551237"/>
          </a:xfrm>
        </p:spPr>
        <p:txBody>
          <a:bodyPr/>
          <a:lstStyle/>
          <a:p>
            <a:r>
              <a:rPr lang="en-US" dirty="0" smtClean="0"/>
              <a:t>Eris : </a:t>
            </a:r>
            <a:r>
              <a:rPr lang="en-US" i="1" dirty="0" smtClean="0"/>
              <a:t>Pluto Killer</a:t>
            </a:r>
            <a:endParaRPr lang="en-US" i="1" dirty="0"/>
          </a:p>
        </p:txBody>
      </p:sp>
      <p:sp>
        <p:nvSpPr>
          <p:cNvPr id="7" name="TextBox 6"/>
          <p:cNvSpPr txBox="1"/>
          <p:nvPr/>
        </p:nvSpPr>
        <p:spPr>
          <a:xfrm>
            <a:off x="-31222" y="6552517"/>
            <a:ext cx="1317060" cy="338554"/>
          </a:xfrm>
          <a:prstGeom prst="rect">
            <a:avLst/>
          </a:prstGeom>
          <a:noFill/>
        </p:spPr>
        <p:txBody>
          <a:bodyPr wrap="none" rtlCol="0">
            <a:spAutoFit/>
          </a:bodyPr>
          <a:lstStyle/>
          <a:p>
            <a:r>
              <a:rPr lang="en-US" sz="1600" b="0" i="1" dirty="0" smtClean="0">
                <a:solidFill>
                  <a:srgbClr val="00FFFF"/>
                </a:solidFill>
              </a:rPr>
              <a:t>Brown et al.</a:t>
            </a:r>
            <a:endParaRPr lang="en-US" sz="1600" b="0" i="1" dirty="0">
              <a:solidFill>
                <a:srgbClr val="00FFFF"/>
              </a:solidFill>
            </a:endParaRPr>
          </a:p>
        </p:txBody>
      </p:sp>
      <p:sp>
        <p:nvSpPr>
          <p:cNvPr id="8" name="TextBox 7"/>
          <p:cNvSpPr txBox="1"/>
          <p:nvPr/>
        </p:nvSpPr>
        <p:spPr>
          <a:xfrm>
            <a:off x="0" y="6524399"/>
            <a:ext cx="9143999" cy="338554"/>
          </a:xfrm>
          <a:prstGeom prst="rect">
            <a:avLst/>
          </a:prstGeom>
          <a:noFill/>
        </p:spPr>
        <p:txBody>
          <a:bodyPr wrap="square" rtlCol="0">
            <a:spAutoFit/>
          </a:bodyPr>
          <a:lstStyle/>
          <a:p>
            <a:pPr algn="ctr"/>
            <a:r>
              <a:rPr lang="en-US" sz="1600" dirty="0" smtClean="0"/>
              <a:t>ACS/HRC Images : Dec 2005</a:t>
            </a:r>
            <a:endParaRPr lang="en-US" sz="16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9939" name="Content Placeholder 3" descr="dysnomia_annotated.jpg"/>
          <p:cNvPicPr>
            <a:picLocks noGrp="1" noChangeAspect="1"/>
          </p:cNvPicPr>
          <p:nvPr>
            <p:ph idx="4294967295"/>
          </p:nvPr>
        </p:nvPicPr>
        <p:blipFill>
          <a:blip r:embed="rId3" cstate="print"/>
          <a:srcRect/>
          <a:stretch>
            <a:fillRect/>
          </a:stretch>
        </p:blipFill>
        <p:spPr>
          <a:xfrm>
            <a:off x="1103799" y="0"/>
            <a:ext cx="6858000" cy="6858000"/>
          </a:xfrm>
        </p:spPr>
      </p:pic>
      <p:sp>
        <p:nvSpPr>
          <p:cNvPr id="3" name="TextBox 2"/>
          <p:cNvSpPr txBox="1"/>
          <p:nvPr/>
        </p:nvSpPr>
        <p:spPr>
          <a:xfrm>
            <a:off x="1120653" y="589208"/>
            <a:ext cx="6884015" cy="461665"/>
          </a:xfrm>
          <a:prstGeom prst="rect">
            <a:avLst/>
          </a:prstGeom>
          <a:noFill/>
        </p:spPr>
        <p:txBody>
          <a:bodyPr wrap="square" rtlCol="0">
            <a:spAutoFit/>
          </a:bodyPr>
          <a:lstStyle/>
          <a:p>
            <a:pPr algn="ctr"/>
            <a:r>
              <a:rPr lang="en-US" sz="1600" dirty="0" smtClean="0"/>
              <a:t>2006 Aug 30</a:t>
            </a:r>
            <a:r>
              <a:rPr lang="en-US" dirty="0" smtClean="0"/>
              <a:t> </a:t>
            </a:r>
            <a:endParaRPr lang="en-US" dirty="0"/>
          </a:p>
        </p:txBody>
      </p:sp>
      <p:sp>
        <p:nvSpPr>
          <p:cNvPr id="4" name="TextBox 3"/>
          <p:cNvSpPr txBox="1"/>
          <p:nvPr/>
        </p:nvSpPr>
        <p:spPr>
          <a:xfrm>
            <a:off x="-65196" y="6519446"/>
            <a:ext cx="1317060" cy="338554"/>
          </a:xfrm>
          <a:prstGeom prst="rect">
            <a:avLst/>
          </a:prstGeom>
          <a:noFill/>
        </p:spPr>
        <p:txBody>
          <a:bodyPr wrap="none" rtlCol="0">
            <a:spAutoFit/>
          </a:bodyPr>
          <a:lstStyle/>
          <a:p>
            <a:r>
              <a:rPr lang="en-US" sz="1600" b="0" i="1" dirty="0" smtClean="0">
                <a:solidFill>
                  <a:srgbClr val="00FFFF"/>
                </a:solidFill>
              </a:rPr>
              <a:t>Brown et al.</a:t>
            </a:r>
            <a:endParaRPr lang="en-US" sz="1600" b="0" i="1" dirty="0">
              <a:solidFill>
                <a:srgbClr val="00FFFF"/>
              </a:solidFill>
            </a:endParaRPr>
          </a:p>
        </p:txBody>
      </p:sp>
      <p:sp>
        <p:nvSpPr>
          <p:cNvPr id="5" name="TextBox 4"/>
          <p:cNvSpPr txBox="1"/>
          <p:nvPr/>
        </p:nvSpPr>
        <p:spPr>
          <a:xfrm>
            <a:off x="1120652" y="6082957"/>
            <a:ext cx="6873343" cy="400110"/>
          </a:xfrm>
          <a:prstGeom prst="rect">
            <a:avLst/>
          </a:prstGeom>
          <a:noFill/>
        </p:spPr>
        <p:txBody>
          <a:bodyPr wrap="square" rtlCol="0">
            <a:spAutoFit/>
          </a:bodyPr>
          <a:lstStyle/>
          <a:p>
            <a:pPr algn="ctr"/>
            <a:r>
              <a:rPr lang="en-US" sz="2000" b="0" i="1" dirty="0" smtClean="0">
                <a:solidFill>
                  <a:srgbClr val="00FFFF"/>
                </a:solidFill>
              </a:rPr>
              <a:t>Eris is ~5% larger and ~30% more massive than Pluto</a:t>
            </a:r>
            <a:endParaRPr lang="en-US" sz="2000" b="0" i="1" dirty="0">
              <a:solidFill>
                <a:srgbClr val="00FFFF"/>
              </a:solidFill>
            </a:endParaRPr>
          </a:p>
        </p:txBody>
      </p:sp>
      <p:sp>
        <p:nvSpPr>
          <p:cNvPr id="11" name="Title 10"/>
          <p:cNvSpPr>
            <a:spLocks noGrp="1"/>
          </p:cNvSpPr>
          <p:nvPr>
            <p:ph type="title"/>
          </p:nvPr>
        </p:nvSpPr>
        <p:spPr>
          <a:xfrm>
            <a:off x="1017588" y="41055"/>
            <a:ext cx="7050087" cy="555011"/>
          </a:xfrm>
        </p:spPr>
        <p:txBody>
          <a:bodyPr/>
          <a:lstStyle/>
          <a:p>
            <a:r>
              <a:rPr lang="en-US" dirty="0" err="1" smtClean="0"/>
              <a:t>Dysnomia</a:t>
            </a:r>
            <a:r>
              <a:rPr lang="en-US" dirty="0" smtClean="0"/>
              <a:t>: Moon of Eris</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descr="el61"/>
          <p:cNvPicPr>
            <a:picLocks noChangeAspect="1" noChangeArrowheads="1"/>
          </p:cNvPicPr>
          <p:nvPr/>
        </p:nvPicPr>
        <p:blipFill>
          <a:blip r:embed="rId3" cstate="print"/>
          <a:srcRect/>
          <a:stretch>
            <a:fillRect/>
          </a:stretch>
        </p:blipFill>
        <p:spPr bwMode="auto">
          <a:xfrm rot="14352209">
            <a:off x="846617" y="1435388"/>
            <a:ext cx="4577932" cy="4572000"/>
          </a:xfrm>
          <a:prstGeom prst="rect">
            <a:avLst/>
          </a:prstGeom>
          <a:noFill/>
          <a:ln w="9525">
            <a:noFill/>
            <a:miter lim="800000"/>
            <a:headEnd/>
            <a:tailEnd/>
          </a:ln>
        </p:spPr>
      </p:pic>
      <p:sp>
        <p:nvSpPr>
          <p:cNvPr id="4" name="Title 3"/>
          <p:cNvSpPr>
            <a:spLocks noGrp="1"/>
          </p:cNvSpPr>
          <p:nvPr>
            <p:ph type="title"/>
          </p:nvPr>
        </p:nvSpPr>
        <p:spPr>
          <a:xfrm>
            <a:off x="0" y="25043"/>
            <a:ext cx="9144000" cy="800100"/>
          </a:xfrm>
        </p:spPr>
        <p:txBody>
          <a:bodyPr/>
          <a:lstStyle/>
          <a:p>
            <a:r>
              <a:rPr lang="en-US" dirty="0" smtClean="0"/>
              <a:t>TNO Transits and Mutual </a:t>
            </a:r>
            <a:r>
              <a:rPr lang="en-US" dirty="0" err="1" smtClean="0"/>
              <a:t>Occultations</a:t>
            </a:r>
            <a:endParaRPr lang="en-US" dirty="0"/>
          </a:p>
        </p:txBody>
      </p:sp>
      <p:pic>
        <p:nvPicPr>
          <p:cNvPr id="6" name="Picture 7"/>
          <p:cNvPicPr>
            <a:picLocks noChangeAspect="1" noChangeArrowheads="1"/>
          </p:cNvPicPr>
          <p:nvPr/>
        </p:nvPicPr>
        <p:blipFill>
          <a:blip r:embed="rId4" cstate="print">
            <a:clrChange>
              <a:clrFrom>
                <a:srgbClr val="FFFFFF"/>
              </a:clrFrom>
              <a:clrTo>
                <a:srgbClr val="FFFFFF">
                  <a:alpha val="0"/>
                </a:srgbClr>
              </a:clrTo>
            </a:clrChange>
          </a:blip>
          <a:srcRect l="25781" t="17395" r="62244" b="10793"/>
          <a:stretch>
            <a:fillRect/>
          </a:stretch>
        </p:blipFill>
        <p:spPr>
          <a:xfrm>
            <a:off x="6411205" y="1140905"/>
            <a:ext cx="1219577" cy="4572000"/>
          </a:xfrm>
          <a:prstGeom prst="rect">
            <a:avLst/>
          </a:prstGeom>
        </p:spPr>
      </p:pic>
      <p:sp>
        <p:nvSpPr>
          <p:cNvPr id="7" name="TextBox 6"/>
          <p:cNvSpPr txBox="1"/>
          <p:nvPr/>
        </p:nvSpPr>
        <p:spPr>
          <a:xfrm>
            <a:off x="1323439" y="2657291"/>
            <a:ext cx="800419" cy="338554"/>
          </a:xfrm>
          <a:prstGeom prst="rect">
            <a:avLst/>
          </a:prstGeom>
          <a:noFill/>
        </p:spPr>
        <p:txBody>
          <a:bodyPr wrap="none" rtlCol="0">
            <a:spAutoFit/>
          </a:bodyPr>
          <a:lstStyle/>
          <a:p>
            <a:r>
              <a:rPr lang="en-US" sz="1600" b="0" dirty="0" err="1" smtClean="0">
                <a:solidFill>
                  <a:srgbClr val="00FFFF"/>
                </a:solidFill>
              </a:rPr>
              <a:t>Hiʻiaka</a:t>
            </a:r>
            <a:endParaRPr lang="en-US" sz="1600" b="0" dirty="0">
              <a:solidFill>
                <a:srgbClr val="00FFFF"/>
              </a:solidFill>
            </a:endParaRPr>
          </a:p>
        </p:txBody>
      </p:sp>
      <p:sp>
        <p:nvSpPr>
          <p:cNvPr id="8" name="TextBox 7"/>
          <p:cNvSpPr txBox="1"/>
          <p:nvPr/>
        </p:nvSpPr>
        <p:spPr>
          <a:xfrm>
            <a:off x="1931793" y="4418147"/>
            <a:ext cx="971740" cy="338554"/>
          </a:xfrm>
          <a:prstGeom prst="rect">
            <a:avLst/>
          </a:prstGeom>
          <a:noFill/>
        </p:spPr>
        <p:txBody>
          <a:bodyPr wrap="none" rtlCol="0">
            <a:spAutoFit/>
          </a:bodyPr>
          <a:lstStyle/>
          <a:p>
            <a:r>
              <a:rPr lang="en-US" sz="1600" b="0" dirty="0" err="1" smtClean="0">
                <a:solidFill>
                  <a:srgbClr val="00FFFF"/>
                </a:solidFill>
              </a:rPr>
              <a:t>Namaka</a:t>
            </a:r>
            <a:endParaRPr lang="en-US" sz="1600" b="0" dirty="0">
              <a:solidFill>
                <a:srgbClr val="00FFFF"/>
              </a:solidFill>
            </a:endParaRPr>
          </a:p>
        </p:txBody>
      </p:sp>
      <p:sp>
        <p:nvSpPr>
          <p:cNvPr id="9" name="TextBox 8"/>
          <p:cNvSpPr txBox="1"/>
          <p:nvPr/>
        </p:nvSpPr>
        <p:spPr>
          <a:xfrm>
            <a:off x="4045025" y="3094838"/>
            <a:ext cx="982961" cy="338554"/>
          </a:xfrm>
          <a:prstGeom prst="rect">
            <a:avLst/>
          </a:prstGeom>
          <a:noFill/>
        </p:spPr>
        <p:txBody>
          <a:bodyPr wrap="none" rtlCol="0">
            <a:spAutoFit/>
          </a:bodyPr>
          <a:lstStyle/>
          <a:p>
            <a:r>
              <a:rPr lang="en-US" sz="1600" b="0" dirty="0" err="1" smtClean="0">
                <a:solidFill>
                  <a:srgbClr val="00FFFF"/>
                </a:solidFill>
              </a:rPr>
              <a:t>Haumea</a:t>
            </a:r>
            <a:endParaRPr lang="en-US" sz="1600" b="0" dirty="0">
              <a:solidFill>
                <a:srgbClr val="00FFFF"/>
              </a:solidFill>
            </a:endParaRPr>
          </a:p>
        </p:txBody>
      </p:sp>
      <p:cxnSp>
        <p:nvCxnSpPr>
          <p:cNvPr id="11" name="Straight Arrow Connector 10"/>
          <p:cNvCxnSpPr>
            <a:stCxn id="8" idx="0"/>
          </p:cNvCxnSpPr>
          <p:nvPr/>
        </p:nvCxnSpPr>
        <p:spPr bwMode="auto">
          <a:xfrm rot="5400000" flipH="1" flipV="1">
            <a:off x="2500276" y="3844630"/>
            <a:ext cx="490905" cy="656130"/>
          </a:xfrm>
          <a:prstGeom prst="straightConnector1">
            <a:avLst/>
          </a:prstGeom>
          <a:solidFill>
            <a:srgbClr val="FFFFFF"/>
          </a:solidFill>
          <a:ln w="12700" cap="flat" cmpd="sng" algn="ctr">
            <a:solidFill>
              <a:srgbClr val="00FFFF"/>
            </a:solidFill>
            <a:prstDash val="solid"/>
            <a:round/>
            <a:headEnd type="none" w="med" len="med"/>
            <a:tailEnd type="arrow"/>
          </a:ln>
          <a:effectLst/>
        </p:spPr>
      </p:cxnSp>
      <p:cxnSp>
        <p:nvCxnSpPr>
          <p:cNvPr id="14" name="Straight Arrow Connector 13"/>
          <p:cNvCxnSpPr/>
          <p:nvPr/>
        </p:nvCxnSpPr>
        <p:spPr bwMode="auto">
          <a:xfrm>
            <a:off x="2070541" y="2945432"/>
            <a:ext cx="725757" cy="362843"/>
          </a:xfrm>
          <a:prstGeom prst="straightConnector1">
            <a:avLst/>
          </a:prstGeom>
          <a:solidFill>
            <a:srgbClr val="FFFFFF"/>
          </a:solidFill>
          <a:ln w="12700" cap="flat" cmpd="sng" algn="ctr">
            <a:solidFill>
              <a:srgbClr val="00FFFF"/>
            </a:solidFill>
            <a:prstDash val="solid"/>
            <a:round/>
            <a:headEnd type="none" w="med" len="med"/>
            <a:tailEnd type="arrow"/>
          </a:ln>
          <a:effectLst/>
        </p:spPr>
      </p:cxnSp>
      <p:cxnSp>
        <p:nvCxnSpPr>
          <p:cNvPr id="16" name="Straight Arrow Connector 15"/>
          <p:cNvCxnSpPr/>
          <p:nvPr/>
        </p:nvCxnSpPr>
        <p:spPr bwMode="auto">
          <a:xfrm rot="10800000" flipV="1">
            <a:off x="3297928" y="3352799"/>
            <a:ext cx="740672" cy="264957"/>
          </a:xfrm>
          <a:prstGeom prst="straightConnector1">
            <a:avLst/>
          </a:prstGeom>
          <a:solidFill>
            <a:srgbClr val="FFFFFF"/>
          </a:solidFill>
          <a:ln w="12700" cap="flat" cmpd="sng" algn="ctr">
            <a:solidFill>
              <a:srgbClr val="00FFFF"/>
            </a:solidFill>
            <a:prstDash val="solid"/>
            <a:round/>
            <a:headEnd type="none" w="med" len="med"/>
            <a:tailEnd type="arrow"/>
          </a:ln>
          <a:effectLst/>
        </p:spPr>
      </p:cxnSp>
      <p:sp>
        <p:nvSpPr>
          <p:cNvPr id="19" name="TextBox 18"/>
          <p:cNvSpPr txBox="1"/>
          <p:nvPr/>
        </p:nvSpPr>
        <p:spPr>
          <a:xfrm>
            <a:off x="0" y="5965566"/>
            <a:ext cx="9144000" cy="461665"/>
          </a:xfrm>
          <a:prstGeom prst="rect">
            <a:avLst/>
          </a:prstGeom>
          <a:noFill/>
        </p:spPr>
        <p:txBody>
          <a:bodyPr wrap="square" rtlCol="0">
            <a:spAutoFit/>
          </a:bodyPr>
          <a:lstStyle/>
          <a:p>
            <a:pPr algn="ctr"/>
            <a:r>
              <a:rPr lang="en-US" b="0" i="1" dirty="0" smtClean="0">
                <a:solidFill>
                  <a:srgbClr val="00FFFF"/>
                </a:solidFill>
              </a:rPr>
              <a:t>Mutual Event season for </a:t>
            </a:r>
            <a:r>
              <a:rPr lang="en-US" b="0" i="1" dirty="0" err="1" smtClean="0">
                <a:solidFill>
                  <a:srgbClr val="00FFFF"/>
                </a:solidFill>
              </a:rPr>
              <a:t>Haumea</a:t>
            </a:r>
            <a:r>
              <a:rPr lang="en-US" b="0" i="1" dirty="0" smtClean="0">
                <a:solidFill>
                  <a:srgbClr val="00FFFF"/>
                </a:solidFill>
              </a:rPr>
              <a:t> and </a:t>
            </a:r>
            <a:r>
              <a:rPr lang="en-US" b="0" i="1" dirty="0" err="1" smtClean="0">
                <a:solidFill>
                  <a:srgbClr val="00FFFF"/>
                </a:solidFill>
              </a:rPr>
              <a:t>Namaka</a:t>
            </a:r>
            <a:r>
              <a:rPr lang="en-US" b="0" i="1" dirty="0" smtClean="0">
                <a:solidFill>
                  <a:srgbClr val="00FFFF"/>
                </a:solidFill>
              </a:rPr>
              <a:t>!</a:t>
            </a:r>
            <a:endParaRPr lang="en-US" b="0" i="1" dirty="0">
              <a:solidFill>
                <a:srgbClr val="00FFFF"/>
              </a:solidFill>
            </a:endParaRPr>
          </a:p>
        </p:txBody>
      </p:sp>
      <p:sp>
        <p:nvSpPr>
          <p:cNvPr id="20" name="TextBox 19"/>
          <p:cNvSpPr txBox="1"/>
          <p:nvPr/>
        </p:nvSpPr>
        <p:spPr>
          <a:xfrm>
            <a:off x="0" y="6519446"/>
            <a:ext cx="1317060" cy="338554"/>
          </a:xfrm>
          <a:prstGeom prst="rect">
            <a:avLst/>
          </a:prstGeom>
          <a:noFill/>
        </p:spPr>
        <p:txBody>
          <a:bodyPr wrap="none" rtlCol="0">
            <a:spAutoFit/>
          </a:bodyPr>
          <a:lstStyle/>
          <a:p>
            <a:r>
              <a:rPr lang="en-US" sz="1600" b="0" i="1" dirty="0" smtClean="0">
                <a:solidFill>
                  <a:srgbClr val="00FFFF"/>
                </a:solidFill>
              </a:rPr>
              <a:t>Brown et al.</a:t>
            </a:r>
            <a:endParaRPr lang="en-US" sz="1600" b="0" i="1" dirty="0">
              <a:solidFill>
                <a:srgbClr val="00FFFF"/>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noll_benecchi_nix_hydra_slide3.png"/>
          <p:cNvPicPr>
            <a:picLocks noChangeAspect="1"/>
          </p:cNvPicPr>
          <p:nvPr/>
        </p:nvPicPr>
        <p:blipFill>
          <a:blip r:embed="rId4"/>
          <a:stretch>
            <a:fillRect/>
          </a:stretch>
        </p:blipFill>
        <p:spPr>
          <a:xfrm>
            <a:off x="202787" y="0"/>
            <a:ext cx="8612006" cy="6858000"/>
          </a:xfrm>
          <a:prstGeom prst="rect">
            <a:avLst/>
          </a:prstGeom>
        </p:spPr>
      </p:pic>
      <p:pic>
        <p:nvPicPr>
          <p:cNvPr id="5" name="Picture 4" descr="noll_kbo_book_fig1.png"/>
          <p:cNvPicPr>
            <a:picLocks noChangeAspect="1"/>
          </p:cNvPicPr>
          <p:nvPr/>
        </p:nvPicPr>
        <p:blipFill>
          <a:blip r:embed="rId5"/>
          <a:stretch>
            <a:fillRect/>
          </a:stretch>
        </p:blipFill>
        <p:spPr>
          <a:xfrm>
            <a:off x="213460" y="10672"/>
            <a:ext cx="2006501" cy="2008527"/>
          </a:xfrm>
          <a:prstGeom prst="rect">
            <a:avLst/>
          </a:prstGeom>
        </p:spPr>
      </p:pic>
      <p:sp>
        <p:nvSpPr>
          <p:cNvPr id="7" name="Line 1038"/>
          <p:cNvSpPr>
            <a:spLocks noChangeShapeType="1"/>
          </p:cNvSpPr>
          <p:nvPr/>
        </p:nvSpPr>
        <p:spPr bwMode="auto">
          <a:xfrm>
            <a:off x="4414580" y="2194092"/>
            <a:ext cx="4087368" cy="0"/>
          </a:xfrm>
          <a:prstGeom prst="line">
            <a:avLst/>
          </a:prstGeom>
          <a:noFill/>
          <a:ln w="19050">
            <a:solidFill>
              <a:srgbClr val="800000"/>
            </a:solidFill>
            <a:round/>
            <a:headEnd/>
            <a:tailEnd/>
          </a:ln>
        </p:spPr>
        <p:txBody>
          <a:bodyPr wrap="none" anchor="ctr">
            <a:prstTxWarp prst="textNoShape">
              <a:avLst/>
            </a:prstTxWarp>
          </a:bodyPr>
          <a:lstStyle/>
          <a:p>
            <a:endParaRPr lang="en-US"/>
          </a:p>
        </p:txBody>
      </p:sp>
      <p:graphicFrame>
        <p:nvGraphicFramePr>
          <p:cNvPr id="666626" name="Object 2"/>
          <p:cNvGraphicFramePr>
            <a:graphicFrameLocks noChangeAspect="1"/>
          </p:cNvGraphicFramePr>
          <p:nvPr/>
        </p:nvGraphicFramePr>
        <p:xfrm>
          <a:off x="7855128" y="1605735"/>
          <a:ext cx="536575" cy="330200"/>
        </p:xfrm>
        <a:graphic>
          <a:graphicData uri="http://schemas.openxmlformats.org/presentationml/2006/ole">
            <p:oleObj spid="_x0000_s666626" name="Equation" r:id="rId6" imgW="330200" imgH="203200" progId="Equation.3">
              <p:embed/>
            </p:oleObj>
          </a:graphicData>
        </a:graphic>
      </p:graphicFrame>
      <p:graphicFrame>
        <p:nvGraphicFramePr>
          <p:cNvPr id="666627" name="Object 3"/>
          <p:cNvGraphicFramePr>
            <a:graphicFrameLocks noChangeAspect="1"/>
          </p:cNvGraphicFramePr>
          <p:nvPr/>
        </p:nvGraphicFramePr>
        <p:xfrm>
          <a:off x="7777439" y="2619375"/>
          <a:ext cx="660400" cy="330200"/>
        </p:xfrm>
        <a:graphic>
          <a:graphicData uri="http://schemas.openxmlformats.org/presentationml/2006/ole">
            <p:oleObj spid="_x0000_s666627" name="Equation" r:id="rId7" imgW="406400" imgH="203200" progId="Equation.3">
              <p:embed/>
            </p:oleObj>
          </a:graphicData>
        </a:graphic>
      </p:graphicFrame>
      <p:sp>
        <p:nvSpPr>
          <p:cNvPr id="11" name="TextBox 10"/>
          <p:cNvSpPr txBox="1"/>
          <p:nvPr/>
        </p:nvSpPr>
        <p:spPr>
          <a:xfrm>
            <a:off x="2219961" y="495369"/>
            <a:ext cx="1889102" cy="1323439"/>
          </a:xfrm>
          <a:prstGeom prst="rect">
            <a:avLst/>
          </a:prstGeom>
          <a:solidFill>
            <a:schemeClr val="bg1"/>
          </a:solidFill>
        </p:spPr>
        <p:txBody>
          <a:bodyPr wrap="square" rtlCol="0">
            <a:spAutoFit/>
          </a:bodyPr>
          <a:lstStyle/>
          <a:p>
            <a:r>
              <a:rPr lang="en-US" sz="1600" b="0" dirty="0" smtClean="0">
                <a:solidFill>
                  <a:srgbClr val="00FFFF"/>
                </a:solidFill>
              </a:rPr>
              <a:t>~80% found by Hubble</a:t>
            </a:r>
          </a:p>
          <a:p>
            <a:endParaRPr lang="en-US" sz="1600" b="0" dirty="0" smtClean="0">
              <a:solidFill>
                <a:srgbClr val="00FFFF"/>
              </a:solidFill>
            </a:endParaRPr>
          </a:p>
          <a:p>
            <a:r>
              <a:rPr lang="en-US" sz="1600" b="0" dirty="0" smtClean="0">
                <a:solidFill>
                  <a:srgbClr val="00FFFF"/>
                </a:solidFill>
              </a:rPr>
              <a:t>Each image to left is 1” on a side.</a:t>
            </a:r>
            <a:endParaRPr lang="en-US" sz="1600" b="0" dirty="0">
              <a:solidFill>
                <a:srgbClr val="00FFFF"/>
              </a:solidFill>
            </a:endParaRPr>
          </a:p>
        </p:txBody>
      </p:sp>
      <p:sp>
        <p:nvSpPr>
          <p:cNvPr id="13" name="TextBox 12"/>
          <p:cNvSpPr txBox="1"/>
          <p:nvPr/>
        </p:nvSpPr>
        <p:spPr>
          <a:xfrm>
            <a:off x="6478445" y="4524864"/>
            <a:ext cx="2337363" cy="1569660"/>
          </a:xfrm>
          <a:prstGeom prst="rect">
            <a:avLst/>
          </a:prstGeom>
          <a:solidFill>
            <a:srgbClr val="000000"/>
          </a:solidFill>
        </p:spPr>
        <p:txBody>
          <a:bodyPr wrap="square" rtlCol="0">
            <a:spAutoFit/>
          </a:bodyPr>
          <a:lstStyle/>
          <a:p>
            <a:r>
              <a:rPr lang="en-US" sz="1600" b="0" dirty="0" smtClean="0">
                <a:solidFill>
                  <a:srgbClr val="00FFFF"/>
                </a:solidFill>
              </a:rPr>
              <a:t>Binary fraction for resonant + scattered </a:t>
            </a:r>
            <a:r>
              <a:rPr lang="en-US" sz="1600" b="0" dirty="0" err="1" smtClean="0">
                <a:solidFill>
                  <a:srgbClr val="00FFFF"/>
                </a:solidFill>
              </a:rPr>
              <a:t>TNOs</a:t>
            </a:r>
            <a:r>
              <a:rPr lang="en-US" sz="1600" b="0" dirty="0" smtClean="0">
                <a:solidFill>
                  <a:srgbClr val="00FFFF"/>
                </a:solidFill>
              </a:rPr>
              <a:t> is ~6%.</a:t>
            </a:r>
          </a:p>
          <a:p>
            <a:endParaRPr lang="en-US" sz="1600" b="0" dirty="0" smtClean="0">
              <a:solidFill>
                <a:srgbClr val="00FFFF"/>
              </a:solidFill>
            </a:endParaRPr>
          </a:p>
          <a:p>
            <a:r>
              <a:rPr lang="en-US" sz="1600" b="0" dirty="0" smtClean="0">
                <a:solidFill>
                  <a:srgbClr val="00FFFF"/>
                </a:solidFill>
              </a:rPr>
              <a:t>But “cold classical” binary fraction is larger.</a:t>
            </a:r>
            <a:endParaRPr lang="en-US" sz="1600" b="0" dirty="0">
              <a:solidFill>
                <a:srgbClr val="00FFFF"/>
              </a:solidFill>
            </a:endParaRPr>
          </a:p>
        </p:txBody>
      </p:sp>
      <p:sp>
        <p:nvSpPr>
          <p:cNvPr id="14" name="TextBox 13"/>
          <p:cNvSpPr txBox="1"/>
          <p:nvPr/>
        </p:nvSpPr>
        <p:spPr>
          <a:xfrm>
            <a:off x="5742117" y="6508774"/>
            <a:ext cx="3085072" cy="338554"/>
          </a:xfrm>
          <a:prstGeom prst="rect">
            <a:avLst/>
          </a:prstGeom>
          <a:solidFill>
            <a:srgbClr val="000000"/>
          </a:solidFill>
        </p:spPr>
        <p:txBody>
          <a:bodyPr wrap="none" rtlCol="0">
            <a:spAutoFit/>
          </a:bodyPr>
          <a:lstStyle/>
          <a:p>
            <a:pPr algn="r"/>
            <a:r>
              <a:rPr lang="en-US" sz="1600" b="0" i="1" dirty="0" smtClean="0">
                <a:solidFill>
                  <a:srgbClr val="00FFFF"/>
                </a:solidFill>
              </a:rPr>
              <a:t>Noll, </a:t>
            </a:r>
            <a:r>
              <a:rPr lang="en-US" sz="1600" b="0" i="1" dirty="0" err="1" smtClean="0">
                <a:solidFill>
                  <a:srgbClr val="00FFFF"/>
                </a:solidFill>
              </a:rPr>
              <a:t>Benecchi</a:t>
            </a:r>
            <a:r>
              <a:rPr lang="en-US" sz="1600" b="0" i="1" dirty="0" smtClean="0">
                <a:solidFill>
                  <a:srgbClr val="00FFFF"/>
                </a:solidFill>
              </a:rPr>
              <a:t>, Stephens, et al.</a:t>
            </a:r>
            <a:endParaRPr lang="en-US" sz="1600" b="0" i="1" dirty="0">
              <a:solidFill>
                <a:srgbClr val="00FFFF"/>
              </a:solidFill>
            </a:endParaRPr>
          </a:p>
        </p:txBody>
      </p:sp>
      <p:sp>
        <p:nvSpPr>
          <p:cNvPr id="12" name="Title 11"/>
          <p:cNvSpPr>
            <a:spLocks noGrp="1"/>
          </p:cNvSpPr>
          <p:nvPr>
            <p:ph type="title"/>
          </p:nvPr>
        </p:nvSpPr>
        <p:spPr>
          <a:xfrm>
            <a:off x="2221205" y="0"/>
            <a:ext cx="1888236" cy="498293"/>
          </a:xfrm>
          <a:solidFill>
            <a:srgbClr val="000000"/>
          </a:solidFill>
        </p:spPr>
        <p:txBody>
          <a:bodyPr/>
          <a:lstStyle/>
          <a:p>
            <a:r>
              <a:rPr lang="en-US" sz="2000" dirty="0" smtClean="0"/>
              <a:t>TNO binaries</a:t>
            </a:r>
            <a:endParaRPr lang="en-US" sz="2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hs-2010-06-h-print.jpg"/>
          <p:cNvPicPr>
            <a:picLocks noChangeAspect="1"/>
          </p:cNvPicPr>
          <p:nvPr/>
        </p:nvPicPr>
        <p:blipFill>
          <a:blip r:embed="rId3"/>
          <a:stretch>
            <a:fillRect/>
          </a:stretch>
        </p:blipFill>
        <p:spPr>
          <a:xfrm>
            <a:off x="285750" y="0"/>
            <a:ext cx="8572500" cy="6858000"/>
          </a:xfrm>
          <a:prstGeom prst="rect">
            <a:avLst/>
          </a:prstGeom>
        </p:spPr>
      </p:pic>
      <p:sp>
        <p:nvSpPr>
          <p:cNvPr id="3" name="TextBox 2"/>
          <p:cNvSpPr txBox="1"/>
          <p:nvPr/>
        </p:nvSpPr>
        <p:spPr>
          <a:xfrm>
            <a:off x="7907917" y="6550223"/>
            <a:ext cx="1236084" cy="338554"/>
          </a:xfrm>
          <a:prstGeom prst="rect">
            <a:avLst/>
          </a:prstGeom>
          <a:noFill/>
        </p:spPr>
        <p:txBody>
          <a:bodyPr wrap="square" rtlCol="0">
            <a:spAutoFit/>
          </a:bodyPr>
          <a:lstStyle/>
          <a:p>
            <a:pPr algn="r"/>
            <a:r>
              <a:rPr lang="en-US" sz="1600" b="0" i="1" dirty="0" err="1" smtClean="0">
                <a:solidFill>
                  <a:srgbClr val="00FFFF"/>
                </a:solidFill>
              </a:rPr>
              <a:t>Buie</a:t>
            </a:r>
            <a:r>
              <a:rPr lang="en-US" sz="1600" b="0" i="1" dirty="0" smtClean="0">
                <a:solidFill>
                  <a:srgbClr val="00FFFF"/>
                </a:solidFill>
              </a:rPr>
              <a:t> et al.</a:t>
            </a:r>
            <a:endParaRPr lang="en-US" sz="1600" b="0" i="1" dirty="0">
              <a:solidFill>
                <a:srgbClr val="00FFFF"/>
              </a:solidFill>
            </a:endParaRPr>
          </a:p>
        </p:txBody>
      </p:sp>
      <p:sp>
        <p:nvSpPr>
          <p:cNvPr id="4" name="Title 3"/>
          <p:cNvSpPr>
            <a:spLocks noGrp="1"/>
          </p:cNvSpPr>
          <p:nvPr>
            <p:ph type="title"/>
          </p:nvPr>
        </p:nvSpPr>
        <p:spPr>
          <a:xfrm>
            <a:off x="1047829" y="6319412"/>
            <a:ext cx="7050087" cy="583941"/>
          </a:xfrm>
        </p:spPr>
        <p:txBody>
          <a:bodyPr/>
          <a:lstStyle/>
          <a:p>
            <a:r>
              <a:rPr lang="en-US" sz="2800" dirty="0" smtClean="0"/>
              <a:t>Hubble Color Images of Pluto</a:t>
            </a:r>
            <a:endParaRPr lang="en-US" sz="2800" dirty="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7" name="Rectangle 5"/>
          <p:cNvSpPr>
            <a:spLocks noChangeArrowheads="1"/>
          </p:cNvSpPr>
          <p:nvPr/>
        </p:nvSpPr>
        <p:spPr bwMode="auto">
          <a:xfrm>
            <a:off x="1943809" y="6149984"/>
            <a:ext cx="5170531" cy="369332"/>
          </a:xfrm>
          <a:prstGeom prst="rect">
            <a:avLst/>
          </a:prstGeom>
          <a:noFill/>
          <a:ln w="9525">
            <a:noFill/>
            <a:miter lim="800000"/>
            <a:headEnd/>
            <a:tailEnd/>
          </a:ln>
        </p:spPr>
        <p:txBody>
          <a:bodyPr wrap="square">
            <a:prstTxWarp prst="textNoShape">
              <a:avLst/>
            </a:prstTxWarp>
            <a:spAutoFit/>
          </a:bodyPr>
          <a:lstStyle/>
          <a:p>
            <a:pPr algn="ctr"/>
            <a:r>
              <a:rPr lang="en-US" sz="1800" b="0" dirty="0" smtClean="0">
                <a:solidFill>
                  <a:srgbClr val="00FFFF"/>
                </a:solidFill>
              </a:rPr>
              <a:t>ACS/HRC Image: 2006  Feb 15.6 UT</a:t>
            </a:r>
            <a:endParaRPr lang="en-US" b="0" dirty="0">
              <a:solidFill>
                <a:srgbClr val="00FFFF"/>
              </a:solidFill>
            </a:endParaRPr>
          </a:p>
        </p:txBody>
      </p:sp>
      <p:sp>
        <p:nvSpPr>
          <p:cNvPr id="47108" name="Text Box 11"/>
          <p:cNvSpPr txBox="1">
            <a:spLocks noChangeArrowheads="1"/>
          </p:cNvSpPr>
          <p:nvPr/>
        </p:nvSpPr>
        <p:spPr bwMode="auto">
          <a:xfrm rot="-5400000">
            <a:off x="1457325" y="3336934"/>
            <a:ext cx="804863" cy="369887"/>
          </a:xfrm>
          <a:prstGeom prst="rect">
            <a:avLst/>
          </a:prstGeom>
          <a:noFill/>
          <a:ln w="9525">
            <a:noFill/>
            <a:miter lim="800000"/>
            <a:headEnd/>
            <a:tailEnd/>
          </a:ln>
        </p:spPr>
        <p:txBody>
          <a:bodyPr>
            <a:prstTxWarp prst="textNoShape">
              <a:avLst/>
            </a:prstTxWarp>
            <a:spAutoFit/>
          </a:bodyPr>
          <a:lstStyle/>
          <a:p>
            <a:pPr algn="ctr"/>
            <a:r>
              <a:rPr lang="en-US" sz="1800">
                <a:solidFill>
                  <a:srgbClr val="00FFFF"/>
                </a:solidFill>
              </a:rPr>
              <a:t>12.5"</a:t>
            </a:r>
          </a:p>
        </p:txBody>
      </p:sp>
      <p:sp>
        <p:nvSpPr>
          <p:cNvPr id="47109" name="Line 12"/>
          <p:cNvSpPr>
            <a:spLocks noChangeShapeType="1"/>
          </p:cNvSpPr>
          <p:nvPr/>
        </p:nvSpPr>
        <p:spPr bwMode="auto">
          <a:xfrm flipV="1">
            <a:off x="1847850" y="1106496"/>
            <a:ext cx="0" cy="1828800"/>
          </a:xfrm>
          <a:prstGeom prst="line">
            <a:avLst/>
          </a:prstGeom>
          <a:noFill/>
          <a:ln w="19050">
            <a:solidFill>
              <a:srgbClr val="00FFFF"/>
            </a:solidFill>
            <a:round/>
            <a:headEnd/>
            <a:tailEnd type="triangle" w="med" len="med"/>
          </a:ln>
        </p:spPr>
        <p:txBody>
          <a:bodyPr wrap="none" anchor="ctr">
            <a:prstTxWarp prst="textNoShape">
              <a:avLst/>
            </a:prstTxWarp>
          </a:bodyPr>
          <a:lstStyle/>
          <a:p>
            <a:endParaRPr lang="en-US"/>
          </a:p>
        </p:txBody>
      </p:sp>
      <p:sp>
        <p:nvSpPr>
          <p:cNvPr id="47110" name="Line 13"/>
          <p:cNvSpPr>
            <a:spLocks noChangeShapeType="1"/>
          </p:cNvSpPr>
          <p:nvPr/>
        </p:nvSpPr>
        <p:spPr bwMode="auto">
          <a:xfrm>
            <a:off x="1873250" y="4002096"/>
            <a:ext cx="31750" cy="2057400"/>
          </a:xfrm>
          <a:prstGeom prst="line">
            <a:avLst/>
          </a:prstGeom>
          <a:noFill/>
          <a:ln w="19050">
            <a:solidFill>
              <a:srgbClr val="00FFFF"/>
            </a:solidFill>
            <a:round/>
            <a:headEnd/>
            <a:tailEnd type="triangle" w="med" len="med"/>
          </a:ln>
        </p:spPr>
        <p:txBody>
          <a:bodyPr wrap="none" anchor="ctr">
            <a:prstTxWarp prst="textNoShape">
              <a:avLst/>
            </a:prstTxWarp>
          </a:bodyPr>
          <a:lstStyle/>
          <a:p>
            <a:endParaRPr lang="en-US"/>
          </a:p>
        </p:txBody>
      </p:sp>
      <p:pic>
        <p:nvPicPr>
          <p:cNvPr id="47111" name="Picture 24" descr="p0609a1n"/>
          <p:cNvPicPr>
            <a:picLocks noChangeAspect="1" noChangeArrowheads="1"/>
          </p:cNvPicPr>
          <p:nvPr/>
        </p:nvPicPr>
        <p:blipFill>
          <a:blip r:embed="rId3"/>
          <a:srcRect/>
          <a:stretch>
            <a:fillRect/>
          </a:stretch>
        </p:blipFill>
        <p:spPr bwMode="auto">
          <a:xfrm>
            <a:off x="2057400" y="1144596"/>
            <a:ext cx="4935538" cy="4935538"/>
          </a:xfrm>
          <a:prstGeom prst="rect">
            <a:avLst/>
          </a:prstGeom>
          <a:noFill/>
          <a:ln w="25400">
            <a:solidFill>
              <a:srgbClr val="00FFFF"/>
            </a:solidFill>
            <a:miter lim="800000"/>
            <a:headEnd/>
            <a:tailEnd/>
          </a:ln>
        </p:spPr>
      </p:pic>
      <p:sp>
        <p:nvSpPr>
          <p:cNvPr id="47113" name="Text Box 26"/>
          <p:cNvSpPr txBox="1">
            <a:spLocks noChangeArrowheads="1"/>
          </p:cNvSpPr>
          <p:nvPr/>
        </p:nvSpPr>
        <p:spPr bwMode="auto">
          <a:xfrm>
            <a:off x="3162300" y="4067184"/>
            <a:ext cx="886180" cy="461665"/>
          </a:xfrm>
          <a:prstGeom prst="rect">
            <a:avLst/>
          </a:prstGeom>
          <a:noFill/>
          <a:ln w="9525">
            <a:noFill/>
            <a:miter lim="800000"/>
            <a:headEnd/>
            <a:tailEnd/>
          </a:ln>
        </p:spPr>
        <p:txBody>
          <a:bodyPr wrap="none">
            <a:prstTxWarp prst="textNoShape">
              <a:avLst/>
            </a:prstTxWarp>
            <a:spAutoFit/>
          </a:bodyPr>
          <a:lstStyle/>
          <a:p>
            <a:r>
              <a:rPr lang="en-US" b="0" dirty="0">
                <a:solidFill>
                  <a:srgbClr val="00FFFF"/>
                </a:solidFill>
              </a:rPr>
              <a:t>Pluto</a:t>
            </a:r>
          </a:p>
        </p:txBody>
      </p:sp>
      <p:sp>
        <p:nvSpPr>
          <p:cNvPr id="47114" name="Text Box 27"/>
          <p:cNvSpPr txBox="1">
            <a:spLocks noChangeArrowheads="1"/>
          </p:cNvSpPr>
          <p:nvPr/>
        </p:nvSpPr>
        <p:spPr bwMode="auto">
          <a:xfrm>
            <a:off x="5622925" y="3228984"/>
            <a:ext cx="1194107" cy="461665"/>
          </a:xfrm>
          <a:prstGeom prst="rect">
            <a:avLst/>
          </a:prstGeom>
          <a:noFill/>
          <a:ln w="9525">
            <a:noFill/>
            <a:miter lim="800000"/>
            <a:headEnd/>
            <a:tailEnd/>
          </a:ln>
        </p:spPr>
        <p:txBody>
          <a:bodyPr wrap="none">
            <a:prstTxWarp prst="textNoShape">
              <a:avLst/>
            </a:prstTxWarp>
            <a:spAutoFit/>
          </a:bodyPr>
          <a:lstStyle/>
          <a:p>
            <a:r>
              <a:rPr lang="en-US" b="0" dirty="0" err="1">
                <a:solidFill>
                  <a:srgbClr val="00FFFF"/>
                </a:solidFill>
              </a:rPr>
              <a:t>Charon</a:t>
            </a:r>
            <a:endParaRPr lang="en-US" b="0" dirty="0">
              <a:solidFill>
                <a:srgbClr val="00FFFF"/>
              </a:solidFill>
            </a:endParaRPr>
          </a:p>
        </p:txBody>
      </p:sp>
      <p:sp>
        <p:nvSpPr>
          <p:cNvPr id="47115" name="Text Box 28"/>
          <p:cNvSpPr txBox="1">
            <a:spLocks noChangeArrowheads="1"/>
          </p:cNvSpPr>
          <p:nvPr/>
        </p:nvSpPr>
        <p:spPr bwMode="auto">
          <a:xfrm>
            <a:off x="3635519" y="2271896"/>
            <a:ext cx="633507" cy="461665"/>
          </a:xfrm>
          <a:prstGeom prst="rect">
            <a:avLst/>
          </a:prstGeom>
          <a:noFill/>
          <a:ln w="9525">
            <a:noFill/>
            <a:miter lim="800000"/>
            <a:headEnd/>
            <a:tailEnd/>
          </a:ln>
        </p:spPr>
        <p:txBody>
          <a:bodyPr wrap="none">
            <a:prstTxWarp prst="textNoShape">
              <a:avLst/>
            </a:prstTxWarp>
            <a:spAutoFit/>
          </a:bodyPr>
          <a:lstStyle/>
          <a:p>
            <a:r>
              <a:rPr lang="en-US" b="0" dirty="0" smtClean="0">
                <a:solidFill>
                  <a:srgbClr val="00FFFF"/>
                </a:solidFill>
              </a:rPr>
              <a:t>Nix</a:t>
            </a:r>
            <a:endParaRPr lang="en-US" b="0" dirty="0">
              <a:solidFill>
                <a:srgbClr val="00FFFF"/>
              </a:solidFill>
            </a:endParaRPr>
          </a:p>
        </p:txBody>
      </p:sp>
      <p:sp>
        <p:nvSpPr>
          <p:cNvPr id="47116" name="Text Box 29"/>
          <p:cNvSpPr txBox="1">
            <a:spLocks noChangeArrowheads="1"/>
          </p:cNvSpPr>
          <p:nvPr/>
        </p:nvSpPr>
        <p:spPr bwMode="auto">
          <a:xfrm>
            <a:off x="5410200" y="2013482"/>
            <a:ext cx="1005654" cy="461665"/>
          </a:xfrm>
          <a:prstGeom prst="rect">
            <a:avLst/>
          </a:prstGeom>
          <a:noFill/>
          <a:ln w="9525">
            <a:noFill/>
            <a:miter lim="800000"/>
            <a:headEnd/>
            <a:tailEnd/>
          </a:ln>
        </p:spPr>
        <p:txBody>
          <a:bodyPr wrap="none">
            <a:prstTxWarp prst="textNoShape">
              <a:avLst/>
            </a:prstTxWarp>
            <a:spAutoFit/>
          </a:bodyPr>
          <a:lstStyle/>
          <a:p>
            <a:r>
              <a:rPr lang="en-US" b="0" dirty="0" smtClean="0">
                <a:solidFill>
                  <a:srgbClr val="00FFFF"/>
                </a:solidFill>
              </a:rPr>
              <a:t>Hydra</a:t>
            </a:r>
            <a:endParaRPr lang="en-US" b="0" dirty="0">
              <a:solidFill>
                <a:srgbClr val="00FFFF"/>
              </a:solidFill>
            </a:endParaRPr>
          </a:p>
        </p:txBody>
      </p:sp>
      <p:sp>
        <p:nvSpPr>
          <p:cNvPr id="47117" name="Line 30"/>
          <p:cNvSpPr>
            <a:spLocks noChangeShapeType="1"/>
          </p:cNvSpPr>
          <p:nvPr/>
        </p:nvSpPr>
        <p:spPr bwMode="auto">
          <a:xfrm flipV="1">
            <a:off x="3810000" y="3849696"/>
            <a:ext cx="457200" cy="304800"/>
          </a:xfrm>
          <a:prstGeom prst="line">
            <a:avLst/>
          </a:prstGeom>
          <a:noFill/>
          <a:ln w="15875">
            <a:solidFill>
              <a:schemeClr val="tx1"/>
            </a:solidFill>
            <a:round/>
            <a:headEnd/>
            <a:tailEnd type="triangle" w="med" len="med"/>
          </a:ln>
        </p:spPr>
        <p:txBody>
          <a:bodyPr wrap="none" anchor="ctr">
            <a:prstTxWarp prst="textNoShape">
              <a:avLst/>
            </a:prstTxWarp>
          </a:bodyPr>
          <a:lstStyle/>
          <a:p>
            <a:endParaRPr lang="en-US"/>
          </a:p>
        </p:txBody>
      </p:sp>
      <p:sp>
        <p:nvSpPr>
          <p:cNvPr id="47118" name="Line 31"/>
          <p:cNvSpPr>
            <a:spLocks noChangeShapeType="1"/>
          </p:cNvSpPr>
          <p:nvPr/>
        </p:nvSpPr>
        <p:spPr bwMode="auto">
          <a:xfrm flipH="1">
            <a:off x="5105400" y="3392496"/>
            <a:ext cx="457200" cy="0"/>
          </a:xfrm>
          <a:prstGeom prst="line">
            <a:avLst/>
          </a:prstGeom>
          <a:noFill/>
          <a:ln w="15875">
            <a:solidFill>
              <a:schemeClr val="tx1"/>
            </a:solidFill>
            <a:round/>
            <a:headEnd/>
            <a:tailEnd type="triangle" w="med" len="med"/>
          </a:ln>
        </p:spPr>
        <p:txBody>
          <a:bodyPr wrap="none" anchor="ctr">
            <a:prstTxWarp prst="textNoShape">
              <a:avLst/>
            </a:prstTxWarp>
          </a:bodyPr>
          <a:lstStyle/>
          <a:p>
            <a:endParaRPr lang="en-US"/>
          </a:p>
        </p:txBody>
      </p:sp>
      <p:sp>
        <p:nvSpPr>
          <p:cNvPr id="47119" name="Line 32"/>
          <p:cNvSpPr>
            <a:spLocks noChangeShapeType="1"/>
          </p:cNvSpPr>
          <p:nvPr/>
        </p:nvSpPr>
        <p:spPr bwMode="auto">
          <a:xfrm flipH="1">
            <a:off x="5029200" y="2325696"/>
            <a:ext cx="381000" cy="152400"/>
          </a:xfrm>
          <a:prstGeom prst="line">
            <a:avLst/>
          </a:prstGeom>
          <a:noFill/>
          <a:ln w="15875">
            <a:solidFill>
              <a:schemeClr val="tx1"/>
            </a:solidFill>
            <a:round/>
            <a:headEnd/>
            <a:tailEnd type="triangle" w="med" len="med"/>
          </a:ln>
        </p:spPr>
        <p:txBody>
          <a:bodyPr wrap="none" anchor="ctr">
            <a:prstTxWarp prst="textNoShape">
              <a:avLst/>
            </a:prstTxWarp>
          </a:bodyPr>
          <a:lstStyle/>
          <a:p>
            <a:endParaRPr lang="en-US"/>
          </a:p>
        </p:txBody>
      </p:sp>
      <p:sp>
        <p:nvSpPr>
          <p:cNvPr id="47120" name="Text Box 33"/>
          <p:cNvSpPr txBox="1">
            <a:spLocks noChangeArrowheads="1"/>
          </p:cNvSpPr>
          <p:nvPr/>
        </p:nvSpPr>
        <p:spPr bwMode="auto">
          <a:xfrm>
            <a:off x="3859213" y="790584"/>
            <a:ext cx="1279525" cy="338137"/>
          </a:xfrm>
          <a:prstGeom prst="rect">
            <a:avLst/>
          </a:prstGeom>
          <a:noFill/>
          <a:ln w="9525">
            <a:noFill/>
            <a:miter lim="800000"/>
            <a:headEnd/>
            <a:tailEnd/>
          </a:ln>
        </p:spPr>
        <p:txBody>
          <a:bodyPr wrap="none">
            <a:prstTxWarp prst="textNoShape">
              <a:avLst/>
            </a:prstTxWarp>
            <a:spAutoFit/>
          </a:bodyPr>
          <a:lstStyle/>
          <a:p>
            <a:r>
              <a:rPr lang="en-US" sz="1600">
                <a:solidFill>
                  <a:srgbClr val="00FFFF"/>
                </a:solidFill>
              </a:rPr>
              <a:t>286,000 km</a:t>
            </a:r>
          </a:p>
        </p:txBody>
      </p:sp>
      <p:sp>
        <p:nvSpPr>
          <p:cNvPr id="47121" name="Line 34"/>
          <p:cNvSpPr>
            <a:spLocks noChangeShapeType="1"/>
          </p:cNvSpPr>
          <p:nvPr/>
        </p:nvSpPr>
        <p:spPr bwMode="auto">
          <a:xfrm flipH="1">
            <a:off x="2057400" y="954096"/>
            <a:ext cx="1752600" cy="0"/>
          </a:xfrm>
          <a:prstGeom prst="line">
            <a:avLst/>
          </a:prstGeom>
          <a:noFill/>
          <a:ln w="19050">
            <a:solidFill>
              <a:srgbClr val="00FFFF"/>
            </a:solidFill>
            <a:round/>
            <a:headEnd/>
            <a:tailEnd type="triangle" w="med" len="med"/>
          </a:ln>
        </p:spPr>
        <p:txBody>
          <a:bodyPr wrap="none" anchor="ctr">
            <a:prstTxWarp prst="textNoShape">
              <a:avLst/>
            </a:prstTxWarp>
          </a:bodyPr>
          <a:lstStyle/>
          <a:p>
            <a:endParaRPr lang="en-US"/>
          </a:p>
        </p:txBody>
      </p:sp>
      <p:sp>
        <p:nvSpPr>
          <p:cNvPr id="47122" name="Line 35"/>
          <p:cNvSpPr>
            <a:spLocks noChangeShapeType="1"/>
          </p:cNvSpPr>
          <p:nvPr/>
        </p:nvSpPr>
        <p:spPr bwMode="auto">
          <a:xfrm>
            <a:off x="5105400" y="954096"/>
            <a:ext cx="1905000" cy="0"/>
          </a:xfrm>
          <a:prstGeom prst="line">
            <a:avLst/>
          </a:prstGeom>
          <a:noFill/>
          <a:ln w="19050">
            <a:solidFill>
              <a:srgbClr val="00FFFF"/>
            </a:solidFill>
            <a:round/>
            <a:headEnd/>
            <a:tailEnd type="triangle" w="med" len="med"/>
          </a:ln>
        </p:spPr>
        <p:txBody>
          <a:bodyPr wrap="none" anchor="ctr">
            <a:prstTxWarp prst="textNoShape">
              <a:avLst/>
            </a:prstTxWarp>
          </a:bodyPr>
          <a:lstStyle/>
          <a:p>
            <a:endParaRPr lang="en-US"/>
          </a:p>
        </p:txBody>
      </p:sp>
      <p:sp>
        <p:nvSpPr>
          <p:cNvPr id="47123" name="Line 36"/>
          <p:cNvSpPr>
            <a:spLocks noChangeShapeType="1"/>
          </p:cNvSpPr>
          <p:nvPr/>
        </p:nvSpPr>
        <p:spPr bwMode="auto">
          <a:xfrm>
            <a:off x="4267200" y="2630496"/>
            <a:ext cx="228600" cy="152400"/>
          </a:xfrm>
          <a:prstGeom prst="line">
            <a:avLst/>
          </a:prstGeom>
          <a:noFill/>
          <a:ln w="15875">
            <a:solidFill>
              <a:schemeClr val="tx1"/>
            </a:solidFill>
            <a:round/>
            <a:headEnd/>
            <a:tailEnd type="triangle" w="med" len="med"/>
          </a:ln>
        </p:spPr>
        <p:txBody>
          <a:bodyPr wrap="none" anchor="ctr">
            <a:prstTxWarp prst="textNoShape">
              <a:avLst/>
            </a:prstTxWarp>
          </a:bodyPr>
          <a:lstStyle/>
          <a:p>
            <a:endParaRPr lang="en-US"/>
          </a:p>
        </p:txBody>
      </p:sp>
      <p:sp>
        <p:nvSpPr>
          <p:cNvPr id="19" name="Title 18"/>
          <p:cNvSpPr>
            <a:spLocks noGrp="1"/>
          </p:cNvSpPr>
          <p:nvPr>
            <p:ph type="title"/>
          </p:nvPr>
        </p:nvSpPr>
        <p:spPr>
          <a:xfrm>
            <a:off x="1017588" y="25937"/>
            <a:ext cx="7050087" cy="684619"/>
          </a:xfrm>
        </p:spPr>
        <p:txBody>
          <a:bodyPr/>
          <a:lstStyle/>
          <a:p>
            <a:r>
              <a:rPr lang="en-US" dirty="0" smtClean="0"/>
              <a:t>Pluto</a:t>
            </a:r>
            <a:r>
              <a:rPr lang="en-US" dirty="0" smtClean="0"/>
              <a:t> is a </a:t>
            </a:r>
            <a:r>
              <a:rPr lang="en-US" dirty="0" smtClean="0"/>
              <a:t>Quadruple System</a:t>
            </a:r>
            <a:r>
              <a:rPr lang="en-US" dirty="0" smtClean="0"/>
              <a:t>!</a:t>
            </a:r>
            <a:endParaRPr lang="en-US" dirty="0"/>
          </a:p>
        </p:txBody>
      </p:sp>
      <p:sp>
        <p:nvSpPr>
          <p:cNvPr id="20" name="TextBox 19"/>
          <p:cNvSpPr txBox="1"/>
          <p:nvPr/>
        </p:nvSpPr>
        <p:spPr>
          <a:xfrm>
            <a:off x="7645646" y="6504896"/>
            <a:ext cx="1498353" cy="338554"/>
          </a:xfrm>
          <a:prstGeom prst="rect">
            <a:avLst/>
          </a:prstGeom>
          <a:noFill/>
        </p:spPr>
        <p:txBody>
          <a:bodyPr wrap="square" rtlCol="0">
            <a:spAutoFit/>
          </a:bodyPr>
          <a:lstStyle/>
          <a:p>
            <a:r>
              <a:rPr lang="en-US" sz="1600" b="0" i="1" dirty="0" smtClean="0">
                <a:solidFill>
                  <a:srgbClr val="00FFFF"/>
                </a:solidFill>
              </a:rPr>
              <a:t>Weaver et al.</a:t>
            </a:r>
            <a:endParaRPr lang="en-US" sz="1600" b="0" i="1" dirty="0">
              <a:solidFill>
                <a:srgbClr val="00FFFF"/>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smtClean="0">
                <a:solidFill>
                  <a:schemeClr val="accent4"/>
                </a:solidFill>
              </a:rPr>
              <a:t>Transient Events</a:t>
            </a:r>
            <a:endParaRPr lang="en-US" dirty="0"/>
          </a:p>
        </p:txBody>
      </p:sp>
      <p:sp>
        <p:nvSpPr>
          <p:cNvPr id="5" name="Subtitle 4"/>
          <p:cNvSpPr>
            <a:spLocks noGrp="1"/>
          </p:cNvSpPr>
          <p:nvPr>
            <p:ph type="subTitle" idx="1"/>
          </p:nvPr>
        </p:nvSpPr>
        <p:spPr/>
        <p:txBody>
          <a:bodyPr/>
          <a:lstStyle/>
          <a:p>
            <a:r>
              <a:rPr lang="en-US" dirty="0" smtClean="0"/>
              <a:t> Comet breakups</a:t>
            </a:r>
          </a:p>
          <a:p>
            <a:r>
              <a:rPr lang="en-US" dirty="0" smtClean="0"/>
              <a:t> Collisions in asteroid belt</a:t>
            </a:r>
          </a:p>
          <a:p>
            <a:r>
              <a:rPr lang="en-US" dirty="0" smtClean="0"/>
              <a:t> Jupiter impacts</a:t>
            </a: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i0618aw.jpg"/>
          <p:cNvPicPr>
            <a:picLocks noChangeAspect="1"/>
          </p:cNvPicPr>
          <p:nvPr/>
        </p:nvPicPr>
        <p:blipFill>
          <a:blip r:embed="rId3"/>
          <a:stretch>
            <a:fillRect/>
          </a:stretch>
        </p:blipFill>
        <p:spPr>
          <a:xfrm>
            <a:off x="3063120" y="3837332"/>
            <a:ext cx="3017520" cy="3017520"/>
          </a:xfrm>
          <a:prstGeom prst="rect">
            <a:avLst/>
          </a:prstGeom>
        </p:spPr>
      </p:pic>
      <p:pic>
        <p:nvPicPr>
          <p:cNvPr id="3" name="Picture 2" descr="i0740aw.jpg"/>
          <p:cNvPicPr>
            <a:picLocks noChangeAspect="1"/>
          </p:cNvPicPr>
          <p:nvPr/>
        </p:nvPicPr>
        <p:blipFill>
          <a:blip r:embed="rId4"/>
          <a:stretch>
            <a:fillRect/>
          </a:stretch>
        </p:blipFill>
        <p:spPr>
          <a:xfrm>
            <a:off x="6126480" y="3840480"/>
            <a:ext cx="3017520" cy="3017520"/>
          </a:xfrm>
          <a:prstGeom prst="rect">
            <a:avLst/>
          </a:prstGeom>
        </p:spPr>
      </p:pic>
      <p:pic>
        <p:nvPicPr>
          <p:cNvPr id="4" name="Picture 3" descr="fig1_bw_science94.eps"/>
          <p:cNvPicPr>
            <a:picLocks noChangeAspect="1"/>
          </p:cNvPicPr>
          <p:nvPr/>
        </p:nvPicPr>
        <mc:AlternateContent>
          <mc:Choice xmlns:ma="http://schemas.microsoft.com/office/mac/drawingml/2008/main" Requires="ma">
            <p:blipFill>
              <a:blip r:embed="rId5"/>
              <a:stretch>
                <a:fillRect/>
              </a:stretch>
            </p:blipFill>
          </mc:Choice>
          <mc:Fallback>
            <p:blipFill>
              <a:blip r:embed="rId6"/>
              <a:stretch>
                <a:fillRect/>
              </a:stretch>
            </p:blipFill>
          </mc:Fallback>
        </mc:AlternateContent>
        <p:spPr>
          <a:xfrm rot="16200000">
            <a:off x="2417946" y="-2374259"/>
            <a:ext cx="2066795" cy="6858000"/>
          </a:xfrm>
          <a:prstGeom prst="rect">
            <a:avLst/>
          </a:prstGeom>
        </p:spPr>
      </p:pic>
      <p:sp>
        <p:nvSpPr>
          <p:cNvPr id="5" name="TextBox 4"/>
          <p:cNvSpPr txBox="1"/>
          <p:nvPr/>
        </p:nvSpPr>
        <p:spPr>
          <a:xfrm>
            <a:off x="0" y="10665"/>
            <a:ext cx="3480540" cy="584776"/>
          </a:xfrm>
          <a:prstGeom prst="rect">
            <a:avLst/>
          </a:prstGeom>
          <a:noFill/>
        </p:spPr>
        <p:txBody>
          <a:bodyPr wrap="none" rtlCol="0">
            <a:spAutoFit/>
          </a:bodyPr>
          <a:lstStyle/>
          <a:p>
            <a:r>
              <a:rPr lang="en-US" sz="1600" b="0" dirty="0" smtClean="0">
                <a:solidFill>
                  <a:srgbClr val="FFFFFF"/>
                </a:solidFill>
              </a:rPr>
              <a:t>Shoemaker-Levy 9 : String of Pearls</a:t>
            </a:r>
          </a:p>
          <a:p>
            <a:r>
              <a:rPr lang="en-US" sz="1600" b="0" dirty="0" smtClean="0">
                <a:solidFill>
                  <a:srgbClr val="FFFFFF"/>
                </a:solidFill>
              </a:rPr>
              <a:t>WFPC2, January 1994</a:t>
            </a:r>
            <a:endParaRPr lang="en-US" sz="1600" b="0" dirty="0">
              <a:solidFill>
                <a:srgbClr val="FFFFFF"/>
              </a:solidFill>
            </a:endParaRPr>
          </a:p>
        </p:txBody>
      </p:sp>
      <p:pic>
        <p:nvPicPr>
          <p:cNvPr id="6" name="Picture 5" descr="im102_im103_asinh.png"/>
          <p:cNvPicPr>
            <a:picLocks noChangeAspect="1"/>
          </p:cNvPicPr>
          <p:nvPr/>
        </p:nvPicPr>
        <p:blipFill>
          <a:blip r:embed="rId7"/>
          <a:stretch>
            <a:fillRect/>
          </a:stretch>
        </p:blipFill>
        <p:spPr>
          <a:xfrm>
            <a:off x="6170921" y="0"/>
            <a:ext cx="2976879" cy="3017520"/>
          </a:xfrm>
          <a:prstGeom prst="rect">
            <a:avLst/>
          </a:prstGeom>
        </p:spPr>
      </p:pic>
      <p:pic>
        <p:nvPicPr>
          <p:cNvPr id="7" name="Picture 6" descr="tempel1_hs-2005-17-e-full_jpg.jpg"/>
          <p:cNvPicPr>
            <a:picLocks noChangeAspect="1"/>
          </p:cNvPicPr>
          <p:nvPr/>
        </p:nvPicPr>
        <p:blipFill>
          <a:blip r:embed="rId8"/>
          <a:stretch>
            <a:fillRect/>
          </a:stretch>
        </p:blipFill>
        <p:spPr>
          <a:xfrm>
            <a:off x="0" y="3848000"/>
            <a:ext cx="3017520" cy="3017520"/>
          </a:xfrm>
          <a:prstGeom prst="rect">
            <a:avLst/>
          </a:prstGeom>
        </p:spPr>
      </p:pic>
      <p:sp>
        <p:nvSpPr>
          <p:cNvPr id="8" name="TextBox 7"/>
          <p:cNvSpPr txBox="1"/>
          <p:nvPr/>
        </p:nvSpPr>
        <p:spPr>
          <a:xfrm>
            <a:off x="-1" y="3873881"/>
            <a:ext cx="3009755" cy="307777"/>
          </a:xfrm>
          <a:prstGeom prst="rect">
            <a:avLst/>
          </a:prstGeom>
          <a:noFill/>
        </p:spPr>
        <p:txBody>
          <a:bodyPr wrap="square" rtlCol="0">
            <a:spAutoFit/>
          </a:bodyPr>
          <a:lstStyle/>
          <a:p>
            <a:pPr algn="ctr"/>
            <a:r>
              <a:rPr lang="en-US" sz="1400" b="0" dirty="0" smtClean="0">
                <a:solidFill>
                  <a:srgbClr val="FFFFFF"/>
                </a:solidFill>
              </a:rPr>
              <a:t>9P/Tempel 1 : 2005 Jul 4</a:t>
            </a:r>
            <a:endParaRPr lang="en-US" sz="1400" b="0" dirty="0">
              <a:solidFill>
                <a:srgbClr val="FFFFFF"/>
              </a:solidFill>
            </a:endParaRPr>
          </a:p>
        </p:txBody>
      </p:sp>
      <p:sp>
        <p:nvSpPr>
          <p:cNvPr id="9" name="TextBox 8"/>
          <p:cNvSpPr txBox="1"/>
          <p:nvPr/>
        </p:nvSpPr>
        <p:spPr>
          <a:xfrm>
            <a:off x="6168930" y="21342"/>
            <a:ext cx="2975069" cy="307777"/>
          </a:xfrm>
          <a:prstGeom prst="rect">
            <a:avLst/>
          </a:prstGeom>
          <a:noFill/>
        </p:spPr>
        <p:txBody>
          <a:bodyPr wrap="square" rtlCol="0">
            <a:spAutoFit/>
          </a:bodyPr>
          <a:lstStyle/>
          <a:p>
            <a:pPr algn="r"/>
            <a:r>
              <a:rPr lang="en-US" sz="1400" b="0" dirty="0" smtClean="0">
                <a:solidFill>
                  <a:srgbClr val="FFFFFF"/>
                </a:solidFill>
              </a:rPr>
              <a:t>C/</a:t>
            </a:r>
            <a:r>
              <a:rPr lang="en-US" sz="1400" b="0" dirty="0" err="1" smtClean="0">
                <a:solidFill>
                  <a:srgbClr val="FFFFFF"/>
                </a:solidFill>
              </a:rPr>
              <a:t>Hyakutake</a:t>
            </a:r>
            <a:r>
              <a:rPr lang="en-US" sz="1400" b="0" dirty="0" smtClean="0">
                <a:solidFill>
                  <a:srgbClr val="FFFFFF"/>
                </a:solidFill>
              </a:rPr>
              <a:t> : 1996 Mar 26</a:t>
            </a:r>
          </a:p>
        </p:txBody>
      </p:sp>
      <p:pic>
        <p:nvPicPr>
          <p:cNvPr id="10" name="Picture 9" descr="zolt_composite_asinh.png"/>
          <p:cNvPicPr>
            <a:picLocks noChangeAspect="1"/>
          </p:cNvPicPr>
          <p:nvPr/>
        </p:nvPicPr>
        <p:blipFill>
          <a:blip r:embed="rId9"/>
          <a:stretch>
            <a:fillRect/>
          </a:stretch>
        </p:blipFill>
        <p:spPr>
          <a:xfrm>
            <a:off x="1" y="2000435"/>
            <a:ext cx="4000171" cy="1828800"/>
          </a:xfrm>
          <a:prstGeom prst="rect">
            <a:avLst/>
          </a:prstGeom>
        </p:spPr>
      </p:pic>
      <p:sp>
        <p:nvSpPr>
          <p:cNvPr id="11" name="TextBox 10"/>
          <p:cNvSpPr txBox="1"/>
          <p:nvPr/>
        </p:nvSpPr>
        <p:spPr>
          <a:xfrm>
            <a:off x="0" y="2016978"/>
            <a:ext cx="4002334" cy="338554"/>
          </a:xfrm>
          <a:prstGeom prst="rect">
            <a:avLst/>
          </a:prstGeom>
          <a:noFill/>
        </p:spPr>
        <p:txBody>
          <a:bodyPr wrap="square" rtlCol="0">
            <a:spAutoFit/>
          </a:bodyPr>
          <a:lstStyle/>
          <a:p>
            <a:r>
              <a:rPr lang="en-US" sz="1600" b="0" dirty="0" smtClean="0">
                <a:solidFill>
                  <a:srgbClr val="FFFFFF"/>
                </a:solidFill>
              </a:rPr>
              <a:t>C/1999 S4 (LINEAR) : 2000 Aug 5</a:t>
            </a:r>
            <a:endParaRPr lang="en-US" sz="1600" b="0" dirty="0">
              <a:solidFill>
                <a:srgbClr val="FFFFFF"/>
              </a:solidFill>
            </a:endParaRPr>
          </a:p>
        </p:txBody>
      </p:sp>
      <p:sp>
        <p:nvSpPr>
          <p:cNvPr id="13" name="TextBox 12"/>
          <p:cNvSpPr txBox="1"/>
          <p:nvPr/>
        </p:nvSpPr>
        <p:spPr>
          <a:xfrm>
            <a:off x="0" y="6563190"/>
            <a:ext cx="3063120" cy="307777"/>
          </a:xfrm>
          <a:prstGeom prst="rect">
            <a:avLst/>
          </a:prstGeom>
          <a:noFill/>
        </p:spPr>
        <p:txBody>
          <a:bodyPr wrap="square" rtlCol="0">
            <a:spAutoFit/>
          </a:bodyPr>
          <a:lstStyle/>
          <a:p>
            <a:pPr algn="ctr"/>
            <a:r>
              <a:rPr lang="en-US" sz="1400" i="1" dirty="0" smtClean="0">
                <a:solidFill>
                  <a:srgbClr val="00FFFF"/>
                </a:solidFill>
              </a:rPr>
              <a:t>Deep Impact Projectile-Induced</a:t>
            </a:r>
            <a:endParaRPr lang="en-US" sz="1400" i="1" dirty="0">
              <a:solidFill>
                <a:srgbClr val="00FFFF"/>
              </a:solidFill>
            </a:endParaRPr>
          </a:p>
        </p:txBody>
      </p:sp>
      <p:sp>
        <p:nvSpPr>
          <p:cNvPr id="14" name="Title 13"/>
          <p:cNvSpPr>
            <a:spLocks noGrp="1"/>
          </p:cNvSpPr>
          <p:nvPr>
            <p:ph type="title"/>
          </p:nvPr>
        </p:nvSpPr>
        <p:spPr>
          <a:xfrm>
            <a:off x="3719593" y="3084115"/>
            <a:ext cx="5424407" cy="574494"/>
          </a:xfrm>
        </p:spPr>
        <p:txBody>
          <a:bodyPr anchor="ctr"/>
          <a:lstStyle/>
          <a:p>
            <a:pPr algn="r"/>
            <a:r>
              <a:rPr lang="en-US" sz="2400" i="1" dirty="0" smtClean="0"/>
              <a:t>Comet Breakups : Natural and Not</a:t>
            </a:r>
            <a:endParaRPr lang="en-US" sz="2400" dirty="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c2010_a2_hs-2010-07-a-print.jpg"/>
          <p:cNvPicPr>
            <a:picLocks noChangeAspect="1"/>
          </p:cNvPicPr>
          <p:nvPr/>
        </p:nvPicPr>
        <p:blipFill>
          <a:blip r:embed="rId3"/>
          <a:stretch>
            <a:fillRect/>
          </a:stretch>
        </p:blipFill>
        <p:spPr>
          <a:xfrm>
            <a:off x="285750" y="0"/>
            <a:ext cx="8572500" cy="6858000"/>
          </a:xfrm>
          <a:prstGeom prst="rect">
            <a:avLst/>
          </a:prstGeom>
        </p:spPr>
      </p:pic>
      <p:sp>
        <p:nvSpPr>
          <p:cNvPr id="4" name="Title 3"/>
          <p:cNvSpPr>
            <a:spLocks noGrp="1"/>
          </p:cNvSpPr>
          <p:nvPr>
            <p:ph type="title"/>
          </p:nvPr>
        </p:nvSpPr>
        <p:spPr>
          <a:xfrm>
            <a:off x="0" y="706259"/>
            <a:ext cx="5322345" cy="800100"/>
          </a:xfrm>
        </p:spPr>
        <p:txBody>
          <a:bodyPr/>
          <a:lstStyle/>
          <a:p>
            <a:r>
              <a:rPr lang="en-US" i="1" dirty="0" smtClean="0">
                <a:solidFill>
                  <a:srgbClr val="00CCFF"/>
                </a:solidFill>
              </a:rPr>
              <a:t>Asteroid Collision</a:t>
            </a:r>
            <a:endParaRPr lang="en-US" dirty="0"/>
          </a:p>
        </p:txBody>
      </p:sp>
      <p:sp>
        <p:nvSpPr>
          <p:cNvPr id="5" name="TextBox 4"/>
          <p:cNvSpPr txBox="1"/>
          <p:nvPr/>
        </p:nvSpPr>
        <p:spPr>
          <a:xfrm>
            <a:off x="0" y="6519446"/>
            <a:ext cx="1537228" cy="338554"/>
          </a:xfrm>
          <a:prstGeom prst="rect">
            <a:avLst/>
          </a:prstGeom>
          <a:noFill/>
        </p:spPr>
        <p:txBody>
          <a:bodyPr wrap="square" rtlCol="0">
            <a:spAutoFit/>
          </a:bodyPr>
          <a:lstStyle/>
          <a:p>
            <a:r>
              <a:rPr lang="en-US" sz="1600" b="0" i="1" dirty="0" err="1" smtClean="0">
                <a:solidFill>
                  <a:srgbClr val="00FFFF"/>
                </a:solidFill>
              </a:rPr>
              <a:t>Jewitt</a:t>
            </a:r>
            <a:r>
              <a:rPr lang="en-US" sz="1600" b="0" i="1" dirty="0" smtClean="0">
                <a:solidFill>
                  <a:srgbClr val="00FFFF"/>
                </a:solidFill>
              </a:rPr>
              <a:t> et al.</a:t>
            </a:r>
            <a:endParaRPr lang="en-US" sz="1600" b="0" i="1" dirty="0">
              <a:solidFill>
                <a:srgbClr val="00FFFF"/>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5363" name="Picture 3"/>
          <p:cNvPicPr>
            <a:picLocks noChangeAspect="1"/>
          </p:cNvPicPr>
          <p:nvPr/>
        </p:nvPicPr>
        <p:blipFill>
          <a:blip r:embed="rId3"/>
          <a:srcRect/>
          <a:stretch>
            <a:fillRect/>
          </a:stretch>
        </p:blipFill>
        <p:spPr bwMode="auto">
          <a:xfrm>
            <a:off x="0" y="844790"/>
            <a:ext cx="6858000" cy="5486400"/>
          </a:xfrm>
          <a:prstGeom prst="rect">
            <a:avLst/>
          </a:prstGeom>
          <a:noFill/>
          <a:ln w="9525">
            <a:noFill/>
            <a:miter lim="800000"/>
            <a:headEnd/>
            <a:tailEnd/>
          </a:ln>
        </p:spPr>
      </p:pic>
      <p:sp>
        <p:nvSpPr>
          <p:cNvPr id="6" name="TextBox 5"/>
          <p:cNvSpPr txBox="1"/>
          <p:nvPr/>
        </p:nvSpPr>
        <p:spPr>
          <a:xfrm>
            <a:off x="6691902" y="2027671"/>
            <a:ext cx="2452097" cy="3970318"/>
          </a:xfrm>
          <a:prstGeom prst="rect">
            <a:avLst/>
          </a:prstGeom>
          <a:noFill/>
        </p:spPr>
        <p:txBody>
          <a:bodyPr wrap="square" rtlCol="0">
            <a:spAutoFit/>
          </a:bodyPr>
          <a:lstStyle/>
          <a:p>
            <a:r>
              <a:rPr lang="en-US" sz="1800" b="0" dirty="0" smtClean="0">
                <a:solidFill>
                  <a:srgbClr val="00FFFF"/>
                </a:solidFill>
              </a:rPr>
              <a:t>SL9 impacts in July 1994 showed effects of km and sub-km objects plunging into Jovian atmosphere</a:t>
            </a:r>
          </a:p>
          <a:p>
            <a:endParaRPr lang="en-US" sz="1800" b="0" dirty="0" smtClean="0">
              <a:solidFill>
                <a:srgbClr val="00FFFF"/>
              </a:solidFill>
            </a:endParaRPr>
          </a:p>
          <a:p>
            <a:r>
              <a:rPr lang="en-US" sz="1800" b="0" dirty="0" smtClean="0">
                <a:solidFill>
                  <a:srgbClr val="00FFFF"/>
                </a:solidFill>
              </a:rPr>
              <a:t>Frequency of events </a:t>
            </a:r>
            <a:r>
              <a:rPr lang="en-US" sz="1800" b="0" i="1" dirty="0" smtClean="0">
                <a:solidFill>
                  <a:srgbClr val="00FFFF"/>
                </a:solidFill>
              </a:rPr>
              <a:t>thought </a:t>
            </a:r>
            <a:r>
              <a:rPr lang="en-US" sz="1800" b="0" dirty="0" smtClean="0">
                <a:solidFill>
                  <a:srgbClr val="00FFFF"/>
                </a:solidFill>
              </a:rPr>
              <a:t>to be every ~300 years</a:t>
            </a:r>
          </a:p>
          <a:p>
            <a:endParaRPr lang="en-US" sz="1800" b="0" dirty="0" smtClean="0">
              <a:solidFill>
                <a:srgbClr val="00FFFF"/>
              </a:solidFill>
            </a:endParaRPr>
          </a:p>
          <a:p>
            <a:r>
              <a:rPr lang="en-US" sz="1800" b="0" dirty="0" smtClean="0">
                <a:solidFill>
                  <a:srgbClr val="00FFFF"/>
                </a:solidFill>
              </a:rPr>
              <a:t>Amateur observed new event in July 2009 and Hubble followed evolution</a:t>
            </a:r>
            <a:endParaRPr lang="en-US" sz="1800" b="0" dirty="0">
              <a:solidFill>
                <a:srgbClr val="00FFFF"/>
              </a:solidFill>
            </a:endParaRPr>
          </a:p>
        </p:txBody>
      </p:sp>
      <p:pic>
        <p:nvPicPr>
          <p:cNvPr id="7" name="Picture 6" descr="sl9_impact_hs-1995-49-d-full_jpg.jpg"/>
          <p:cNvPicPr>
            <a:picLocks noChangeAspect="1"/>
          </p:cNvPicPr>
          <p:nvPr/>
        </p:nvPicPr>
        <p:blipFill>
          <a:blip r:embed="rId4"/>
          <a:stretch>
            <a:fillRect/>
          </a:stretch>
        </p:blipFill>
        <p:spPr>
          <a:xfrm>
            <a:off x="6956256" y="0"/>
            <a:ext cx="1938803" cy="1828800"/>
          </a:xfrm>
          <a:prstGeom prst="rect">
            <a:avLst/>
          </a:prstGeom>
        </p:spPr>
      </p:pic>
      <p:cxnSp>
        <p:nvCxnSpPr>
          <p:cNvPr id="9" name="Straight Arrow Connector 8"/>
          <p:cNvCxnSpPr>
            <a:stCxn id="6" idx="0"/>
          </p:cNvCxnSpPr>
          <p:nvPr/>
        </p:nvCxnSpPr>
        <p:spPr bwMode="auto">
          <a:xfrm rot="5400000" flipH="1" flipV="1">
            <a:off x="7673157" y="1781543"/>
            <a:ext cx="490923" cy="1334"/>
          </a:xfrm>
          <a:prstGeom prst="straightConnector1">
            <a:avLst/>
          </a:prstGeom>
          <a:solidFill>
            <a:srgbClr val="FFFFFF"/>
          </a:solidFill>
          <a:ln w="12700" cap="flat" cmpd="sng" algn="ctr">
            <a:solidFill>
              <a:srgbClr val="00FFFF"/>
            </a:solidFill>
            <a:prstDash val="solid"/>
            <a:round/>
            <a:headEnd type="none" w="med" len="med"/>
            <a:tailEnd type="arrow"/>
          </a:ln>
          <a:effectLst/>
        </p:spPr>
      </p:cxnSp>
      <p:sp>
        <p:nvSpPr>
          <p:cNvPr id="8" name="Title 7"/>
          <p:cNvSpPr>
            <a:spLocks noGrp="1"/>
          </p:cNvSpPr>
          <p:nvPr>
            <p:ph type="title"/>
          </p:nvPr>
        </p:nvSpPr>
        <p:spPr>
          <a:xfrm>
            <a:off x="0" y="0"/>
            <a:ext cx="6879735" cy="800100"/>
          </a:xfrm>
        </p:spPr>
        <p:txBody>
          <a:bodyPr/>
          <a:lstStyle/>
          <a:p>
            <a:r>
              <a:rPr lang="en-US" dirty="0" smtClean="0"/>
              <a:t>SL9-like Impacts on Jupiter</a:t>
            </a:r>
            <a:endParaRPr lang="en-US" dirty="0"/>
          </a:p>
        </p:txBody>
      </p:sp>
      <p:sp>
        <p:nvSpPr>
          <p:cNvPr id="10" name="TextBox 9"/>
          <p:cNvSpPr txBox="1"/>
          <p:nvPr/>
        </p:nvSpPr>
        <p:spPr>
          <a:xfrm>
            <a:off x="0" y="6478980"/>
            <a:ext cx="3205898" cy="338554"/>
          </a:xfrm>
          <a:prstGeom prst="rect">
            <a:avLst/>
          </a:prstGeom>
          <a:noFill/>
        </p:spPr>
        <p:txBody>
          <a:bodyPr wrap="none" rtlCol="0">
            <a:spAutoFit/>
          </a:bodyPr>
          <a:lstStyle/>
          <a:p>
            <a:r>
              <a:rPr lang="en-US" sz="1600" b="0" i="1" dirty="0" smtClean="0">
                <a:solidFill>
                  <a:srgbClr val="00FFFF"/>
                </a:solidFill>
              </a:rPr>
              <a:t>Wong, </a:t>
            </a:r>
            <a:r>
              <a:rPr lang="en-US" sz="1600" b="0" i="1" dirty="0" err="1" smtClean="0">
                <a:solidFill>
                  <a:srgbClr val="00FFFF"/>
                </a:solidFill>
              </a:rPr>
              <a:t>Hammel</a:t>
            </a:r>
            <a:r>
              <a:rPr lang="en-US" sz="1600" b="0" i="1" dirty="0" smtClean="0">
                <a:solidFill>
                  <a:srgbClr val="00FFFF"/>
                </a:solidFill>
              </a:rPr>
              <a:t>, de Pater, et al.</a:t>
            </a:r>
            <a:endParaRPr lang="en-US" sz="1600" b="0" i="1" dirty="0">
              <a:solidFill>
                <a:srgbClr val="00FFFF"/>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smtClean="0">
                <a:solidFill>
                  <a:schemeClr val="accent4"/>
                </a:solidFill>
              </a:rPr>
              <a:t>Giant Planet Atmospheres</a:t>
            </a:r>
            <a:endParaRPr lang="en-US" dirty="0"/>
          </a:p>
        </p:txBody>
      </p:sp>
      <p:sp>
        <p:nvSpPr>
          <p:cNvPr id="5" name="Subtitle 4"/>
          <p:cNvSpPr>
            <a:spLocks noGrp="1"/>
          </p:cNvSpPr>
          <p:nvPr>
            <p:ph type="subTitle" idx="1"/>
          </p:nvPr>
        </p:nvSpPr>
        <p:spPr/>
        <p:txBody>
          <a:bodyPr/>
          <a:lstStyle/>
          <a:p>
            <a:r>
              <a:rPr lang="en-US" dirty="0" smtClean="0"/>
              <a:t> Jovian weather, storms, and color changes</a:t>
            </a:r>
          </a:p>
          <a:p>
            <a:r>
              <a:rPr lang="en-US" dirty="0" smtClean="0"/>
              <a:t> Rare major storm on Saturn</a:t>
            </a:r>
          </a:p>
          <a:p>
            <a:r>
              <a:rPr lang="en-US" dirty="0" smtClean="0"/>
              <a:t> </a:t>
            </a:r>
            <a:r>
              <a:rPr lang="en-US" dirty="0" err="1" smtClean="0"/>
              <a:t>Aurorae</a:t>
            </a:r>
            <a:r>
              <a:rPr lang="en-US" dirty="0" smtClean="0"/>
              <a:t> on Jupiter and Saturn</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7413" name="Picture 4"/>
          <p:cNvPicPr>
            <a:picLocks noChangeAspect="1"/>
          </p:cNvPicPr>
          <p:nvPr/>
        </p:nvPicPr>
        <p:blipFill>
          <a:blip r:embed="rId3"/>
          <a:srcRect/>
          <a:stretch>
            <a:fillRect/>
          </a:stretch>
        </p:blipFill>
        <p:spPr bwMode="auto">
          <a:xfrm>
            <a:off x="3121025" y="0"/>
            <a:ext cx="5635625" cy="4508500"/>
          </a:xfrm>
          <a:prstGeom prst="rect">
            <a:avLst/>
          </a:prstGeom>
          <a:noFill/>
          <a:ln w="9525">
            <a:noFill/>
            <a:miter lim="800000"/>
            <a:headEnd/>
            <a:tailEnd/>
          </a:ln>
        </p:spPr>
      </p:pic>
      <p:sp>
        <p:nvSpPr>
          <p:cNvPr id="19" name="Title 18"/>
          <p:cNvSpPr>
            <a:spLocks noGrp="1"/>
          </p:cNvSpPr>
          <p:nvPr>
            <p:ph type="title"/>
          </p:nvPr>
        </p:nvSpPr>
        <p:spPr>
          <a:xfrm>
            <a:off x="2918218" y="10819"/>
            <a:ext cx="6207858" cy="533437"/>
          </a:xfrm>
        </p:spPr>
        <p:txBody>
          <a:bodyPr/>
          <a:lstStyle/>
          <a:p>
            <a:r>
              <a:rPr lang="en-US" dirty="0" smtClean="0"/>
              <a:t>Jovian Weather</a:t>
            </a:r>
            <a:endParaRPr lang="en-US" dirty="0"/>
          </a:p>
        </p:txBody>
      </p:sp>
      <p:sp>
        <p:nvSpPr>
          <p:cNvPr id="17411" name="Content Placeholder 2"/>
          <p:cNvSpPr>
            <a:spLocks noGrp="1"/>
          </p:cNvSpPr>
          <p:nvPr>
            <p:ph idx="4294967295"/>
          </p:nvPr>
        </p:nvSpPr>
        <p:spPr>
          <a:xfrm>
            <a:off x="0" y="4864100"/>
            <a:ext cx="1062038" cy="600075"/>
          </a:xfrm>
        </p:spPr>
        <p:txBody>
          <a:bodyPr/>
          <a:lstStyle/>
          <a:p>
            <a:pPr>
              <a:buFont typeface="Arial" pitchFamily="-106" charset="0"/>
              <a:buNone/>
            </a:pPr>
            <a:r>
              <a:rPr lang="en-US" dirty="0" smtClean="0"/>
              <a:t>&lt;- 2010</a:t>
            </a:r>
          </a:p>
        </p:txBody>
      </p:sp>
      <p:pic>
        <p:nvPicPr>
          <p:cNvPr id="17412" name="Picture 3"/>
          <p:cNvPicPr>
            <a:picLocks noChangeAspect="1"/>
          </p:cNvPicPr>
          <p:nvPr/>
        </p:nvPicPr>
        <p:blipFill>
          <a:blip r:embed="rId4"/>
          <a:srcRect/>
          <a:stretch>
            <a:fillRect/>
          </a:stretch>
        </p:blipFill>
        <p:spPr bwMode="auto">
          <a:xfrm>
            <a:off x="0" y="0"/>
            <a:ext cx="3121025" cy="3657600"/>
          </a:xfrm>
          <a:prstGeom prst="rect">
            <a:avLst/>
          </a:prstGeom>
          <a:noFill/>
          <a:ln w="9525">
            <a:noFill/>
            <a:miter lim="800000"/>
            <a:headEnd/>
            <a:tailEnd/>
          </a:ln>
        </p:spPr>
      </p:pic>
      <p:pic>
        <p:nvPicPr>
          <p:cNvPr id="17414" name="Picture 5"/>
          <p:cNvPicPr>
            <a:picLocks noChangeAspect="1"/>
          </p:cNvPicPr>
          <p:nvPr/>
        </p:nvPicPr>
        <p:blipFill>
          <a:blip r:embed="rId5"/>
          <a:srcRect/>
          <a:stretch>
            <a:fillRect/>
          </a:stretch>
        </p:blipFill>
        <p:spPr bwMode="auto">
          <a:xfrm>
            <a:off x="0" y="3657600"/>
            <a:ext cx="3200400" cy="3200400"/>
          </a:xfrm>
          <a:prstGeom prst="rect">
            <a:avLst/>
          </a:prstGeom>
          <a:noFill/>
          <a:ln w="9525">
            <a:noFill/>
            <a:miter lim="800000"/>
            <a:headEnd/>
            <a:tailEnd/>
          </a:ln>
        </p:spPr>
      </p:pic>
      <p:cxnSp>
        <p:nvCxnSpPr>
          <p:cNvPr id="8" name="Straight Arrow Connector 7"/>
          <p:cNvCxnSpPr/>
          <p:nvPr/>
        </p:nvCxnSpPr>
        <p:spPr bwMode="auto">
          <a:xfrm rot="5400000" flipH="1" flipV="1">
            <a:off x="-37294" y="2278426"/>
            <a:ext cx="1259279" cy="330859"/>
          </a:xfrm>
          <a:prstGeom prst="straightConnector1">
            <a:avLst/>
          </a:prstGeom>
          <a:solidFill>
            <a:srgbClr val="FFFFFF"/>
          </a:solidFill>
          <a:ln w="12700" cap="flat" cmpd="sng" algn="ctr">
            <a:solidFill>
              <a:srgbClr val="00FFFF"/>
            </a:solidFill>
            <a:prstDash val="solid"/>
            <a:round/>
            <a:headEnd type="none" w="med" len="med"/>
            <a:tailEnd type="arrow"/>
          </a:ln>
          <a:effectLst/>
        </p:spPr>
      </p:cxnSp>
      <p:cxnSp>
        <p:nvCxnSpPr>
          <p:cNvPr id="10" name="Straight Arrow Connector 9"/>
          <p:cNvCxnSpPr/>
          <p:nvPr/>
        </p:nvCxnSpPr>
        <p:spPr bwMode="auto">
          <a:xfrm rot="5400000" flipH="1" flipV="1">
            <a:off x="2129300" y="1680795"/>
            <a:ext cx="1195248" cy="458934"/>
          </a:xfrm>
          <a:prstGeom prst="straightConnector1">
            <a:avLst/>
          </a:prstGeom>
          <a:solidFill>
            <a:srgbClr val="FFFFFF"/>
          </a:solidFill>
          <a:ln w="12700" cap="flat" cmpd="sng" algn="ctr">
            <a:solidFill>
              <a:srgbClr val="00FFFF"/>
            </a:solidFill>
            <a:prstDash val="solid"/>
            <a:round/>
            <a:headEnd type="none" w="med" len="med"/>
            <a:tailEnd type="arrow"/>
          </a:ln>
          <a:effectLst/>
        </p:spPr>
      </p:cxnSp>
      <p:sp>
        <p:nvSpPr>
          <p:cNvPr id="11" name="TextBox 10"/>
          <p:cNvSpPr txBox="1"/>
          <p:nvPr/>
        </p:nvSpPr>
        <p:spPr>
          <a:xfrm>
            <a:off x="-1" y="3244244"/>
            <a:ext cx="789795" cy="461665"/>
          </a:xfrm>
          <a:prstGeom prst="rect">
            <a:avLst/>
          </a:prstGeom>
          <a:noFill/>
        </p:spPr>
        <p:txBody>
          <a:bodyPr wrap="square" rtlCol="0">
            <a:spAutoFit/>
          </a:bodyPr>
          <a:lstStyle/>
          <a:p>
            <a:r>
              <a:rPr lang="en-US" dirty="0" smtClean="0">
                <a:solidFill>
                  <a:srgbClr val="00FFFF"/>
                </a:solidFill>
              </a:rPr>
              <a:t>LRS</a:t>
            </a:r>
            <a:endParaRPr lang="en-US" dirty="0">
              <a:solidFill>
                <a:srgbClr val="00FFFF"/>
              </a:solidFill>
            </a:endParaRPr>
          </a:p>
        </p:txBody>
      </p:sp>
      <p:sp>
        <p:nvSpPr>
          <p:cNvPr id="12" name="TextBox 11"/>
          <p:cNvSpPr txBox="1"/>
          <p:nvPr/>
        </p:nvSpPr>
        <p:spPr>
          <a:xfrm>
            <a:off x="2027848" y="2731995"/>
            <a:ext cx="851615" cy="461665"/>
          </a:xfrm>
          <a:prstGeom prst="rect">
            <a:avLst/>
          </a:prstGeom>
          <a:noFill/>
        </p:spPr>
        <p:txBody>
          <a:bodyPr wrap="none" rtlCol="0">
            <a:spAutoFit/>
          </a:bodyPr>
          <a:lstStyle/>
          <a:p>
            <a:r>
              <a:rPr lang="en-US" dirty="0" smtClean="0">
                <a:solidFill>
                  <a:srgbClr val="00FFFF"/>
                </a:solidFill>
              </a:rPr>
              <a:t>GRS</a:t>
            </a:r>
            <a:endParaRPr lang="en-US" dirty="0">
              <a:solidFill>
                <a:srgbClr val="00FFFF"/>
              </a:solidFill>
            </a:endParaRPr>
          </a:p>
        </p:txBody>
      </p:sp>
      <p:sp>
        <p:nvSpPr>
          <p:cNvPr id="13" name="TextBox 12"/>
          <p:cNvSpPr txBox="1"/>
          <p:nvPr/>
        </p:nvSpPr>
        <p:spPr>
          <a:xfrm>
            <a:off x="4311848" y="4097992"/>
            <a:ext cx="4832152" cy="2308324"/>
          </a:xfrm>
          <a:prstGeom prst="rect">
            <a:avLst/>
          </a:prstGeom>
          <a:noFill/>
        </p:spPr>
        <p:txBody>
          <a:bodyPr wrap="square" rtlCol="0">
            <a:spAutoFit/>
          </a:bodyPr>
          <a:lstStyle/>
          <a:p>
            <a:r>
              <a:rPr lang="en-US" b="0" dirty="0" smtClean="0">
                <a:solidFill>
                  <a:srgbClr val="00FFFF"/>
                </a:solidFill>
              </a:rPr>
              <a:t>Oval BA (LRS) formed in 2002 from merger of three 65 yr old storms and turned red in 2006</a:t>
            </a:r>
          </a:p>
          <a:p>
            <a:endParaRPr lang="en-US" b="0" dirty="0" smtClean="0">
              <a:solidFill>
                <a:srgbClr val="00FFFF"/>
              </a:solidFill>
            </a:endParaRPr>
          </a:p>
          <a:p>
            <a:r>
              <a:rPr lang="en-US" b="0" i="1" dirty="0" smtClean="0">
                <a:solidFill>
                  <a:srgbClr val="00FFFF"/>
                </a:solidFill>
              </a:rPr>
              <a:t>Global Upheaval </a:t>
            </a:r>
            <a:r>
              <a:rPr lang="en-US" b="0" dirty="0" smtClean="0">
                <a:solidFill>
                  <a:srgbClr val="00FFFF"/>
                </a:solidFill>
              </a:rPr>
              <a:t>started in 2006 and continues to this day</a:t>
            </a:r>
            <a:endParaRPr lang="en-US" b="0" dirty="0">
              <a:solidFill>
                <a:srgbClr val="00FFFF"/>
              </a:solidFill>
            </a:endParaRPr>
          </a:p>
        </p:txBody>
      </p:sp>
      <p:sp>
        <p:nvSpPr>
          <p:cNvPr id="15" name="TextBox 14"/>
          <p:cNvSpPr txBox="1"/>
          <p:nvPr/>
        </p:nvSpPr>
        <p:spPr>
          <a:xfrm>
            <a:off x="4678895" y="6519446"/>
            <a:ext cx="4453536" cy="338554"/>
          </a:xfrm>
          <a:prstGeom prst="rect">
            <a:avLst/>
          </a:prstGeom>
          <a:noFill/>
        </p:spPr>
        <p:txBody>
          <a:bodyPr wrap="none" rtlCol="0">
            <a:spAutoFit/>
          </a:bodyPr>
          <a:lstStyle/>
          <a:p>
            <a:pPr algn="r"/>
            <a:r>
              <a:rPr lang="en-US" sz="1600" b="0" i="1" dirty="0" smtClean="0">
                <a:solidFill>
                  <a:srgbClr val="00FFFF"/>
                </a:solidFill>
              </a:rPr>
              <a:t>Simon-Miller, de Pater, Sanchez-</a:t>
            </a:r>
            <a:r>
              <a:rPr lang="en-US" sz="1600" b="0" i="1" dirty="0" err="1" smtClean="0">
                <a:solidFill>
                  <a:srgbClr val="00FFFF"/>
                </a:solidFill>
              </a:rPr>
              <a:t>Lavega</a:t>
            </a:r>
            <a:r>
              <a:rPr lang="en-US" sz="1600" b="0" i="1" dirty="0" smtClean="0">
                <a:solidFill>
                  <a:srgbClr val="00FFFF"/>
                </a:solidFill>
              </a:rPr>
              <a:t>, et al.</a:t>
            </a:r>
            <a:endParaRPr lang="en-US" sz="1600" b="0" i="1" dirty="0">
              <a:solidFill>
                <a:srgbClr val="00FFFF"/>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9459" name="Picture 4"/>
          <p:cNvPicPr>
            <a:picLocks noChangeAspect="1"/>
          </p:cNvPicPr>
          <p:nvPr/>
        </p:nvPicPr>
        <p:blipFill>
          <a:blip r:embed="rId3"/>
          <a:srcRect/>
          <a:stretch>
            <a:fillRect/>
          </a:stretch>
        </p:blipFill>
        <p:spPr bwMode="auto">
          <a:xfrm>
            <a:off x="3846513" y="3200400"/>
            <a:ext cx="5297487" cy="3657600"/>
          </a:xfrm>
          <a:prstGeom prst="rect">
            <a:avLst/>
          </a:prstGeom>
          <a:noFill/>
          <a:ln w="9525">
            <a:noFill/>
            <a:miter lim="800000"/>
            <a:headEnd/>
            <a:tailEnd/>
          </a:ln>
        </p:spPr>
      </p:pic>
      <p:pic>
        <p:nvPicPr>
          <p:cNvPr id="19460" name="Picture 5"/>
          <p:cNvPicPr>
            <a:picLocks noChangeAspect="1"/>
          </p:cNvPicPr>
          <p:nvPr/>
        </p:nvPicPr>
        <p:blipFill>
          <a:blip r:embed="rId4"/>
          <a:srcRect l="18094" t="8572" r="17801" b="11008"/>
          <a:stretch>
            <a:fillRect/>
          </a:stretch>
        </p:blipFill>
        <p:spPr bwMode="auto">
          <a:xfrm>
            <a:off x="0" y="0"/>
            <a:ext cx="4565650" cy="4411663"/>
          </a:xfrm>
          <a:prstGeom prst="rect">
            <a:avLst/>
          </a:prstGeom>
          <a:noFill/>
          <a:ln w="9525">
            <a:noFill/>
            <a:miter lim="800000"/>
            <a:headEnd/>
            <a:tailEnd/>
          </a:ln>
        </p:spPr>
      </p:pic>
      <p:sp>
        <p:nvSpPr>
          <p:cNvPr id="5" name="TextBox 4"/>
          <p:cNvSpPr txBox="1"/>
          <p:nvPr/>
        </p:nvSpPr>
        <p:spPr>
          <a:xfrm>
            <a:off x="0" y="4855697"/>
            <a:ext cx="4567998" cy="461665"/>
          </a:xfrm>
          <a:prstGeom prst="rect">
            <a:avLst/>
          </a:prstGeom>
          <a:noFill/>
        </p:spPr>
        <p:txBody>
          <a:bodyPr wrap="square" rtlCol="0">
            <a:spAutoFit/>
          </a:bodyPr>
          <a:lstStyle/>
          <a:p>
            <a:pPr algn="ctr"/>
            <a:r>
              <a:rPr lang="en-US" dirty="0" smtClean="0">
                <a:solidFill>
                  <a:srgbClr val="00FFFF"/>
                </a:solidFill>
              </a:rPr>
              <a:t>1991</a:t>
            </a:r>
            <a:endParaRPr lang="en-US" dirty="0">
              <a:solidFill>
                <a:srgbClr val="00FFFF"/>
              </a:solidFill>
            </a:endParaRPr>
          </a:p>
        </p:txBody>
      </p:sp>
      <p:cxnSp>
        <p:nvCxnSpPr>
          <p:cNvPr id="7" name="Straight Arrow Connector 6"/>
          <p:cNvCxnSpPr>
            <a:stCxn id="5" idx="2"/>
            <a:endCxn id="19460" idx="2"/>
          </p:cNvCxnSpPr>
          <p:nvPr/>
        </p:nvCxnSpPr>
        <p:spPr bwMode="auto">
          <a:xfrm rot="5400000" flipH="1">
            <a:off x="2054811" y="4639677"/>
            <a:ext cx="457200" cy="1174"/>
          </a:xfrm>
          <a:prstGeom prst="straightConnector1">
            <a:avLst/>
          </a:prstGeom>
          <a:solidFill>
            <a:srgbClr val="FFFFFF"/>
          </a:solidFill>
          <a:ln w="12700" cap="flat" cmpd="sng" algn="ctr">
            <a:solidFill>
              <a:srgbClr val="00FFFF"/>
            </a:solidFill>
            <a:prstDash val="solid"/>
            <a:round/>
            <a:headEnd type="none" w="med" len="med"/>
            <a:tailEnd type="arrow"/>
          </a:ln>
          <a:effectLst/>
        </p:spPr>
      </p:cxnSp>
      <p:sp>
        <p:nvSpPr>
          <p:cNvPr id="10" name="TextBox 9"/>
          <p:cNvSpPr txBox="1"/>
          <p:nvPr/>
        </p:nvSpPr>
        <p:spPr>
          <a:xfrm>
            <a:off x="3340617" y="6253706"/>
            <a:ext cx="869349" cy="461665"/>
          </a:xfrm>
          <a:prstGeom prst="rect">
            <a:avLst/>
          </a:prstGeom>
          <a:noFill/>
        </p:spPr>
        <p:txBody>
          <a:bodyPr wrap="none" rtlCol="0">
            <a:spAutoFit/>
          </a:bodyPr>
          <a:lstStyle/>
          <a:p>
            <a:r>
              <a:rPr lang="en-US" dirty="0" smtClean="0">
                <a:solidFill>
                  <a:srgbClr val="00FFFF"/>
                </a:solidFill>
              </a:rPr>
              <a:t>1994</a:t>
            </a:r>
            <a:endParaRPr lang="en-US" dirty="0">
              <a:solidFill>
                <a:srgbClr val="00FFFF"/>
              </a:solidFill>
            </a:endParaRPr>
          </a:p>
        </p:txBody>
      </p:sp>
      <p:cxnSp>
        <p:nvCxnSpPr>
          <p:cNvPr id="12" name="Straight Arrow Connector 11"/>
          <p:cNvCxnSpPr/>
          <p:nvPr/>
        </p:nvCxnSpPr>
        <p:spPr bwMode="auto">
          <a:xfrm flipV="1">
            <a:off x="4194446" y="5784145"/>
            <a:ext cx="981906" cy="544264"/>
          </a:xfrm>
          <a:prstGeom prst="straightConnector1">
            <a:avLst/>
          </a:prstGeom>
          <a:solidFill>
            <a:srgbClr val="FFFFFF"/>
          </a:solidFill>
          <a:ln w="12700" cap="flat" cmpd="sng" algn="ctr">
            <a:solidFill>
              <a:srgbClr val="00FFFF"/>
            </a:solidFill>
            <a:prstDash val="solid"/>
            <a:round/>
            <a:headEnd type="none" w="med" len="med"/>
            <a:tailEnd type="arrow"/>
          </a:ln>
          <a:effectLst/>
        </p:spPr>
      </p:cxnSp>
      <p:sp>
        <p:nvSpPr>
          <p:cNvPr id="14" name="TextBox 13"/>
          <p:cNvSpPr txBox="1"/>
          <p:nvPr/>
        </p:nvSpPr>
        <p:spPr>
          <a:xfrm>
            <a:off x="4578671" y="1125058"/>
            <a:ext cx="4565329" cy="2677656"/>
          </a:xfrm>
          <a:prstGeom prst="rect">
            <a:avLst/>
          </a:prstGeom>
          <a:noFill/>
        </p:spPr>
        <p:txBody>
          <a:bodyPr wrap="square" rtlCol="0">
            <a:spAutoFit/>
          </a:bodyPr>
          <a:lstStyle/>
          <a:p>
            <a:pPr>
              <a:buFont typeface="Arial"/>
              <a:buChar char="•"/>
            </a:pPr>
            <a:r>
              <a:rPr lang="en-US" b="0" dirty="0" smtClean="0">
                <a:solidFill>
                  <a:srgbClr val="00FFFF"/>
                </a:solidFill>
              </a:rPr>
              <a:t> Hubble captured major storm outbreak on Saturn</a:t>
            </a:r>
          </a:p>
          <a:p>
            <a:endParaRPr lang="en-US" dirty="0" smtClean="0"/>
          </a:p>
          <a:p>
            <a:pPr>
              <a:buFont typeface="Arial"/>
              <a:buChar char="•"/>
            </a:pPr>
            <a:r>
              <a:rPr lang="en-US" b="0" dirty="0" smtClean="0">
                <a:solidFill>
                  <a:srgbClr val="00FFFF"/>
                </a:solidFill>
              </a:rPr>
              <a:t> Rare, roughly every two Saturn years (last was 1933)</a:t>
            </a:r>
          </a:p>
          <a:p>
            <a:pPr>
              <a:buFont typeface="Arial"/>
              <a:buChar char="•"/>
            </a:pPr>
            <a:endParaRPr lang="en-US" b="0" dirty="0" smtClean="0">
              <a:solidFill>
                <a:srgbClr val="00FFFF"/>
              </a:solidFill>
            </a:endParaRPr>
          </a:p>
          <a:p>
            <a:pPr>
              <a:buFont typeface="Arial"/>
              <a:buChar char="•"/>
            </a:pPr>
            <a:r>
              <a:rPr lang="en-US" b="0" dirty="0" smtClean="0">
                <a:solidFill>
                  <a:srgbClr val="00FFFF"/>
                </a:solidFill>
              </a:rPr>
              <a:t> Cassini will </a:t>
            </a:r>
            <a:r>
              <a:rPr lang="en-US" b="0" i="1" dirty="0" smtClean="0">
                <a:solidFill>
                  <a:srgbClr val="00FFFF"/>
                </a:solidFill>
              </a:rPr>
              <a:t>not </a:t>
            </a:r>
            <a:r>
              <a:rPr lang="en-US" b="0" dirty="0" smtClean="0">
                <a:solidFill>
                  <a:srgbClr val="00FFFF"/>
                </a:solidFill>
              </a:rPr>
              <a:t>see this</a:t>
            </a:r>
            <a:endParaRPr lang="en-US" b="0" dirty="0">
              <a:solidFill>
                <a:srgbClr val="00FFFF"/>
              </a:solidFill>
            </a:endParaRPr>
          </a:p>
        </p:txBody>
      </p:sp>
      <p:sp>
        <p:nvSpPr>
          <p:cNvPr id="11" name="Title 10"/>
          <p:cNvSpPr>
            <a:spLocks noGrp="1"/>
          </p:cNvSpPr>
          <p:nvPr>
            <p:ph type="title"/>
          </p:nvPr>
        </p:nvSpPr>
        <p:spPr>
          <a:xfrm>
            <a:off x="4052240" y="0"/>
            <a:ext cx="5091760" cy="800100"/>
          </a:xfrm>
        </p:spPr>
        <p:txBody>
          <a:bodyPr/>
          <a:lstStyle/>
          <a:p>
            <a:pPr algn="r"/>
            <a:r>
              <a:rPr lang="en-US" dirty="0" smtClean="0"/>
              <a:t>Major Storm on Saturn</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14"/>
          <p:cNvPicPr>
            <a:picLocks noChangeAspect="1" noChangeArrowheads="1"/>
          </p:cNvPicPr>
          <p:nvPr/>
        </p:nvPicPr>
        <p:blipFill>
          <a:blip r:embed="rId3"/>
          <a:srcRect/>
          <a:stretch>
            <a:fillRect/>
          </a:stretch>
        </p:blipFill>
        <p:spPr bwMode="auto">
          <a:xfrm>
            <a:off x="263423" y="1"/>
            <a:ext cx="4572000" cy="4820801"/>
          </a:xfrm>
          <a:prstGeom prst="rect">
            <a:avLst/>
          </a:prstGeom>
          <a:noFill/>
          <a:ln w="9525">
            <a:noFill/>
            <a:miter lim="800000"/>
            <a:headEnd/>
            <a:tailEnd/>
          </a:ln>
        </p:spPr>
      </p:pic>
      <p:pic>
        <p:nvPicPr>
          <p:cNvPr id="4" name="Picture 12"/>
          <p:cNvPicPr>
            <a:picLocks noChangeAspect="1" noChangeArrowheads="1"/>
          </p:cNvPicPr>
          <p:nvPr/>
        </p:nvPicPr>
        <p:blipFill>
          <a:blip r:embed="rId4"/>
          <a:srcRect/>
          <a:stretch>
            <a:fillRect/>
          </a:stretch>
        </p:blipFill>
        <p:spPr bwMode="auto">
          <a:xfrm>
            <a:off x="4559601" y="0"/>
            <a:ext cx="4572000" cy="4504627"/>
          </a:xfrm>
          <a:prstGeom prst="rect">
            <a:avLst/>
          </a:prstGeom>
          <a:noFill/>
          <a:ln w="9525">
            <a:noFill/>
            <a:miter lim="800000"/>
            <a:headEnd/>
            <a:tailEnd/>
          </a:ln>
        </p:spPr>
      </p:pic>
      <p:sp>
        <p:nvSpPr>
          <p:cNvPr id="6" name="TextBox 5"/>
          <p:cNvSpPr txBox="1"/>
          <p:nvPr/>
        </p:nvSpPr>
        <p:spPr>
          <a:xfrm>
            <a:off x="0" y="5090472"/>
            <a:ext cx="4572000" cy="1754327"/>
          </a:xfrm>
          <a:prstGeom prst="rect">
            <a:avLst/>
          </a:prstGeom>
          <a:noFill/>
        </p:spPr>
        <p:txBody>
          <a:bodyPr wrap="square" rtlCol="0">
            <a:spAutoFit/>
          </a:bodyPr>
          <a:lstStyle/>
          <a:p>
            <a:r>
              <a:rPr lang="en-US" sz="1800" b="0" dirty="0" smtClean="0">
                <a:solidFill>
                  <a:srgbClr val="00FFFF"/>
                </a:solidFill>
              </a:rPr>
              <a:t>Observations made with every camera and UV spectrograph on Hubble</a:t>
            </a:r>
          </a:p>
          <a:p>
            <a:endParaRPr lang="en-US" sz="1800" b="0" dirty="0" smtClean="0">
              <a:solidFill>
                <a:srgbClr val="00FFFF"/>
              </a:solidFill>
            </a:endParaRPr>
          </a:p>
          <a:p>
            <a:r>
              <a:rPr lang="en-US" sz="1800" b="0" dirty="0" smtClean="0">
                <a:solidFill>
                  <a:srgbClr val="00FFFF"/>
                </a:solidFill>
              </a:rPr>
              <a:t>Large programs to study Jupiter during New Horizons flyby (2007) and Saturn during Cassini campaign (2007-2008)</a:t>
            </a:r>
            <a:endParaRPr lang="en-US" sz="1800" b="0" dirty="0">
              <a:solidFill>
                <a:srgbClr val="00FFFF"/>
              </a:solidFill>
            </a:endParaRPr>
          </a:p>
        </p:txBody>
      </p:sp>
      <p:sp>
        <p:nvSpPr>
          <p:cNvPr id="7" name="TextBox 6"/>
          <p:cNvSpPr txBox="1"/>
          <p:nvPr/>
        </p:nvSpPr>
        <p:spPr>
          <a:xfrm>
            <a:off x="4572000" y="5101146"/>
            <a:ext cx="4572000" cy="1754327"/>
          </a:xfrm>
          <a:prstGeom prst="rect">
            <a:avLst/>
          </a:prstGeom>
          <a:noFill/>
        </p:spPr>
        <p:txBody>
          <a:bodyPr wrap="square" rtlCol="0">
            <a:spAutoFit/>
          </a:bodyPr>
          <a:lstStyle/>
          <a:p>
            <a:r>
              <a:rPr lang="en-US" sz="1800" b="0" dirty="0" smtClean="0">
                <a:solidFill>
                  <a:srgbClr val="00FFFF"/>
                </a:solidFill>
              </a:rPr>
              <a:t>Emission energy, morphology, and variations : changes with solar wind</a:t>
            </a:r>
          </a:p>
          <a:p>
            <a:endParaRPr lang="en-US" sz="1800" b="0" dirty="0" smtClean="0">
              <a:solidFill>
                <a:srgbClr val="00FFFF"/>
              </a:solidFill>
            </a:endParaRPr>
          </a:p>
          <a:p>
            <a:r>
              <a:rPr lang="en-US" sz="1800" b="0" dirty="0" smtClean="0">
                <a:solidFill>
                  <a:srgbClr val="00FFFF"/>
                </a:solidFill>
              </a:rPr>
              <a:t>Improved understanding of internal magnetic fields and </a:t>
            </a:r>
            <a:r>
              <a:rPr lang="en-US" sz="1800" b="0" dirty="0" err="1" smtClean="0">
                <a:solidFill>
                  <a:srgbClr val="00FFFF"/>
                </a:solidFill>
              </a:rPr>
              <a:t>magnetospheric</a:t>
            </a:r>
            <a:r>
              <a:rPr lang="en-US" sz="1800" b="0" dirty="0" smtClean="0">
                <a:solidFill>
                  <a:srgbClr val="00FFFF"/>
                </a:solidFill>
              </a:rPr>
              <a:t> interactions : apply to </a:t>
            </a:r>
            <a:r>
              <a:rPr lang="en-US" sz="1800" b="0" dirty="0" err="1" smtClean="0">
                <a:solidFill>
                  <a:srgbClr val="00FFFF"/>
                </a:solidFill>
              </a:rPr>
              <a:t>exoplanets</a:t>
            </a:r>
            <a:endParaRPr lang="en-US" sz="1800" b="0" dirty="0">
              <a:solidFill>
                <a:srgbClr val="00FFFF"/>
              </a:solidFill>
            </a:endParaRPr>
          </a:p>
        </p:txBody>
      </p:sp>
      <p:sp>
        <p:nvSpPr>
          <p:cNvPr id="8" name="TextBox 7"/>
          <p:cNvSpPr txBox="1"/>
          <p:nvPr/>
        </p:nvSpPr>
        <p:spPr>
          <a:xfrm>
            <a:off x="7802628" y="4162023"/>
            <a:ext cx="1328381" cy="338554"/>
          </a:xfrm>
          <a:prstGeom prst="rect">
            <a:avLst/>
          </a:prstGeom>
          <a:noFill/>
        </p:spPr>
        <p:txBody>
          <a:bodyPr wrap="none" rtlCol="0">
            <a:spAutoFit/>
          </a:bodyPr>
          <a:lstStyle/>
          <a:p>
            <a:r>
              <a:rPr lang="en-US" sz="1600" b="0" i="1" dirty="0" smtClean="0">
                <a:solidFill>
                  <a:srgbClr val="00FFFF"/>
                </a:solidFill>
              </a:rPr>
              <a:t>Clarke et al.</a:t>
            </a:r>
            <a:endParaRPr lang="en-US" sz="1600" b="0" i="1" dirty="0">
              <a:solidFill>
                <a:srgbClr val="00FFFF"/>
              </a:solidFill>
            </a:endParaRPr>
          </a:p>
        </p:txBody>
      </p:sp>
      <p:sp>
        <p:nvSpPr>
          <p:cNvPr id="9" name="Title 8"/>
          <p:cNvSpPr>
            <a:spLocks noGrp="1"/>
          </p:cNvSpPr>
          <p:nvPr>
            <p:ph type="title"/>
          </p:nvPr>
        </p:nvSpPr>
        <p:spPr>
          <a:xfrm>
            <a:off x="0" y="4485808"/>
            <a:ext cx="9144000" cy="654384"/>
          </a:xfrm>
        </p:spPr>
        <p:txBody>
          <a:bodyPr/>
          <a:lstStyle/>
          <a:p>
            <a:r>
              <a:rPr lang="en-US" sz="2400" dirty="0" smtClean="0"/>
              <a:t>Hubble Observations of UV </a:t>
            </a:r>
            <a:r>
              <a:rPr lang="en-US" sz="2400" dirty="0" err="1" smtClean="0"/>
              <a:t>Auroral</a:t>
            </a:r>
            <a:r>
              <a:rPr lang="en-US" sz="2400" dirty="0" smtClean="0"/>
              <a:t> Emissions</a:t>
            </a:r>
            <a:endParaRPr lang="en-US" sz="2400" dirty="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smtClean="0">
                <a:solidFill>
                  <a:schemeClr val="accent4"/>
                </a:solidFill>
              </a:rPr>
              <a:t>Galilean Satellites</a:t>
            </a:r>
            <a:endParaRPr lang="en-US" dirty="0"/>
          </a:p>
        </p:txBody>
      </p:sp>
      <p:sp>
        <p:nvSpPr>
          <p:cNvPr id="5" name="Subtitle 4"/>
          <p:cNvSpPr>
            <a:spLocks noGrp="1"/>
          </p:cNvSpPr>
          <p:nvPr>
            <p:ph type="subTitle" idx="1"/>
          </p:nvPr>
        </p:nvSpPr>
        <p:spPr>
          <a:xfrm>
            <a:off x="1088635" y="3305368"/>
            <a:ext cx="6990744" cy="1752600"/>
          </a:xfrm>
        </p:spPr>
        <p:txBody>
          <a:bodyPr/>
          <a:lstStyle/>
          <a:p>
            <a:r>
              <a:rPr lang="en-US" dirty="0" smtClean="0"/>
              <a:t> UV emissions from atmospheres</a:t>
            </a: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1026" descr="C:\Documents and Settings\mcgrath.STSCI\My Documents\My Pictures\Europa\niceplot1b.gif"/>
          <p:cNvPicPr>
            <a:picLocks noChangeAspect="1" noChangeArrowheads="1"/>
          </p:cNvPicPr>
          <p:nvPr/>
        </p:nvPicPr>
        <p:blipFill>
          <a:blip r:embed="rId3"/>
          <a:srcRect t="2235" r="-339" b="1192"/>
          <a:stretch>
            <a:fillRect/>
          </a:stretch>
        </p:blipFill>
        <p:spPr bwMode="auto">
          <a:xfrm>
            <a:off x="8934" y="679816"/>
            <a:ext cx="5181600" cy="6172200"/>
          </a:xfrm>
          <a:prstGeom prst="rect">
            <a:avLst/>
          </a:prstGeom>
          <a:noFill/>
          <a:ln w="9525">
            <a:solidFill>
              <a:schemeClr val="tx2"/>
            </a:solidFill>
            <a:miter lim="800000"/>
            <a:headEnd/>
            <a:tailEnd/>
          </a:ln>
        </p:spPr>
      </p:pic>
      <p:grpSp>
        <p:nvGrpSpPr>
          <p:cNvPr id="5" name="Group 2"/>
          <p:cNvGrpSpPr>
            <a:grpSpLocks noChangeAspect="1"/>
          </p:cNvGrpSpPr>
          <p:nvPr/>
        </p:nvGrpSpPr>
        <p:grpSpPr bwMode="auto">
          <a:xfrm>
            <a:off x="6012301" y="1542395"/>
            <a:ext cx="2746103" cy="2582575"/>
            <a:chOff x="8888" y="2767"/>
            <a:chExt cx="2838" cy="2669"/>
          </a:xfrm>
        </p:grpSpPr>
        <p:pic>
          <p:nvPicPr>
            <p:cNvPr id="6" name="Picture 3" descr="T:\data\sorcery2\hst\symp\ganyaur.gif"/>
            <p:cNvPicPr>
              <a:picLocks noChangeAspect="1" noChangeArrowheads="1"/>
            </p:cNvPicPr>
            <p:nvPr/>
          </p:nvPicPr>
          <p:blipFill>
            <a:blip r:embed="rId4"/>
            <a:srcRect/>
            <a:stretch>
              <a:fillRect/>
            </a:stretch>
          </p:blipFill>
          <p:spPr bwMode="auto">
            <a:xfrm>
              <a:off x="8991" y="2767"/>
              <a:ext cx="2735" cy="2669"/>
            </a:xfrm>
            <a:prstGeom prst="rect">
              <a:avLst/>
            </a:prstGeom>
            <a:noFill/>
            <a:ln w="12700">
              <a:solidFill>
                <a:srgbClr val="009900"/>
              </a:solidFill>
              <a:miter lim="800000"/>
              <a:headEnd/>
              <a:tailEnd/>
            </a:ln>
          </p:spPr>
        </p:pic>
        <p:sp>
          <p:nvSpPr>
            <p:cNvPr id="7" name="Text Box 4"/>
            <p:cNvSpPr txBox="1">
              <a:spLocks noChangeAspect="1" noChangeArrowheads="1"/>
            </p:cNvSpPr>
            <p:nvPr/>
          </p:nvSpPr>
          <p:spPr bwMode="auto">
            <a:xfrm>
              <a:off x="8888" y="5128"/>
              <a:ext cx="2743" cy="286"/>
            </a:xfrm>
            <a:prstGeom prst="rect">
              <a:avLst/>
            </a:prstGeom>
            <a:noFill/>
            <a:ln w="9525">
              <a:noFill/>
              <a:miter lim="800000"/>
              <a:headEnd/>
              <a:tailEnd/>
            </a:ln>
            <a:effectLst/>
          </p:spPr>
          <p:txBody>
            <a:bodyPr wrap="square">
              <a:prstTxWarp prst="textNoShape">
                <a:avLst/>
              </a:prstTxWarp>
              <a:spAutoFit/>
            </a:bodyPr>
            <a:lstStyle/>
            <a:p>
              <a:r>
                <a:rPr lang="en-US" sz="1200" b="0" dirty="0" smtClean="0">
                  <a:solidFill>
                    <a:srgbClr val="FFFFFF"/>
                  </a:solidFill>
                  <a:latin typeface="+mn-lt"/>
                </a:rPr>
                <a:t>Trailing </a:t>
              </a:r>
              <a:r>
                <a:rPr lang="en-US" sz="1200" b="0" dirty="0">
                  <a:solidFill>
                    <a:srgbClr val="FFFFFF"/>
                  </a:solidFill>
                  <a:latin typeface="+mn-lt"/>
                </a:rPr>
                <a:t>hemisphere</a:t>
              </a:r>
            </a:p>
          </p:txBody>
        </p:sp>
      </p:grpSp>
      <p:sp>
        <p:nvSpPr>
          <p:cNvPr id="8" name="Title 7"/>
          <p:cNvSpPr>
            <a:spLocks noGrp="1"/>
          </p:cNvSpPr>
          <p:nvPr>
            <p:ph type="title"/>
          </p:nvPr>
        </p:nvSpPr>
        <p:spPr>
          <a:xfrm>
            <a:off x="0" y="25043"/>
            <a:ext cx="9144000" cy="561909"/>
          </a:xfrm>
        </p:spPr>
        <p:txBody>
          <a:bodyPr/>
          <a:lstStyle/>
          <a:p>
            <a:r>
              <a:rPr lang="en-US" dirty="0" smtClean="0"/>
              <a:t>STIS/MAMA Spectral Imaging of Satellites</a:t>
            </a:r>
            <a:endParaRPr lang="en-US" dirty="0"/>
          </a:p>
        </p:txBody>
      </p:sp>
      <p:sp>
        <p:nvSpPr>
          <p:cNvPr id="9" name="TextBox 8"/>
          <p:cNvSpPr txBox="1"/>
          <p:nvPr/>
        </p:nvSpPr>
        <p:spPr>
          <a:xfrm>
            <a:off x="2636204" y="736356"/>
            <a:ext cx="2230635" cy="461665"/>
          </a:xfrm>
          <a:prstGeom prst="rect">
            <a:avLst/>
          </a:prstGeom>
          <a:noFill/>
        </p:spPr>
        <p:txBody>
          <a:bodyPr wrap="square" rtlCol="0">
            <a:spAutoFit/>
          </a:bodyPr>
          <a:lstStyle/>
          <a:p>
            <a:pPr algn="r"/>
            <a:r>
              <a:rPr lang="en-US" i="1" dirty="0" err="1" smtClean="0">
                <a:solidFill>
                  <a:srgbClr val="00FFFF"/>
                </a:solidFill>
              </a:rPr>
              <a:t>Europa</a:t>
            </a:r>
            <a:endParaRPr lang="en-US" i="1" dirty="0">
              <a:solidFill>
                <a:srgbClr val="00FFFF"/>
              </a:solidFill>
            </a:endParaRPr>
          </a:p>
        </p:txBody>
      </p:sp>
      <p:grpSp>
        <p:nvGrpSpPr>
          <p:cNvPr id="10" name="Group 5"/>
          <p:cNvGrpSpPr>
            <a:grpSpLocks noChangeAspect="1"/>
          </p:cNvGrpSpPr>
          <p:nvPr/>
        </p:nvGrpSpPr>
        <p:grpSpPr bwMode="auto">
          <a:xfrm>
            <a:off x="6046905" y="4356369"/>
            <a:ext cx="2776691" cy="2488081"/>
            <a:chOff x="2688" y="2495"/>
            <a:chExt cx="3021" cy="2707"/>
          </a:xfrm>
        </p:grpSpPr>
        <p:grpSp>
          <p:nvGrpSpPr>
            <p:cNvPr id="11" name="Group 6"/>
            <p:cNvGrpSpPr>
              <a:grpSpLocks/>
            </p:cNvGrpSpPr>
            <p:nvPr/>
          </p:nvGrpSpPr>
          <p:grpSpPr bwMode="auto">
            <a:xfrm>
              <a:off x="2758" y="2495"/>
              <a:ext cx="2928" cy="2688"/>
              <a:chOff x="406" y="1333"/>
              <a:chExt cx="2928" cy="2688"/>
            </a:xfrm>
          </p:grpSpPr>
          <p:pic>
            <p:nvPicPr>
              <p:cNvPr id="13" name="Picture 7" descr="C:\Documents and Settings\mcgrath.STSCI\My Documents\My Pictures\Ganymede\1356.gif"/>
              <p:cNvPicPr>
                <a:picLocks noChangeAspect="1" noChangeArrowheads="1"/>
              </p:cNvPicPr>
              <p:nvPr/>
            </p:nvPicPr>
            <p:blipFill>
              <a:blip r:embed="rId5"/>
              <a:srcRect l="8336" t="10318" r="6917" b="7124"/>
              <a:stretch>
                <a:fillRect/>
              </a:stretch>
            </p:blipFill>
            <p:spPr bwMode="auto">
              <a:xfrm>
                <a:off x="406" y="1333"/>
                <a:ext cx="2928" cy="2688"/>
              </a:xfrm>
              <a:prstGeom prst="rect">
                <a:avLst/>
              </a:prstGeom>
              <a:noFill/>
              <a:ln w="9525">
                <a:solidFill>
                  <a:srgbClr val="009900"/>
                </a:solidFill>
                <a:miter lim="800000"/>
                <a:headEnd/>
                <a:tailEnd/>
              </a:ln>
            </p:spPr>
          </p:pic>
          <p:sp>
            <p:nvSpPr>
              <p:cNvPr id="14" name="Oval 8"/>
              <p:cNvSpPr>
                <a:spLocks noChangeArrowheads="1"/>
              </p:cNvSpPr>
              <p:nvPr/>
            </p:nvSpPr>
            <p:spPr bwMode="auto">
              <a:xfrm>
                <a:off x="742" y="1643"/>
                <a:ext cx="2160" cy="2160"/>
              </a:xfrm>
              <a:prstGeom prst="ellipse">
                <a:avLst/>
              </a:prstGeom>
              <a:noFill/>
              <a:ln w="9525">
                <a:solidFill>
                  <a:srgbClr val="DDDDDD"/>
                </a:solidFill>
                <a:round/>
                <a:headEnd/>
                <a:tailEnd/>
              </a:ln>
              <a:effectLst/>
            </p:spPr>
            <p:txBody>
              <a:bodyPr wrap="none" anchor="ctr">
                <a:prstTxWarp prst="textNoShape">
                  <a:avLst/>
                </a:prstTxWarp>
              </a:bodyPr>
              <a:lstStyle/>
              <a:p>
                <a:endParaRPr lang="en-US"/>
              </a:p>
            </p:txBody>
          </p:sp>
        </p:grpSp>
        <p:sp>
          <p:nvSpPr>
            <p:cNvPr id="12" name="Text Box 9"/>
            <p:cNvSpPr txBox="1">
              <a:spLocks noChangeArrowheads="1"/>
            </p:cNvSpPr>
            <p:nvPr/>
          </p:nvSpPr>
          <p:spPr bwMode="auto">
            <a:xfrm>
              <a:off x="2688" y="4901"/>
              <a:ext cx="3021" cy="301"/>
            </a:xfrm>
            <a:prstGeom prst="rect">
              <a:avLst/>
            </a:prstGeom>
            <a:noFill/>
            <a:ln w="9525">
              <a:noFill/>
              <a:miter lim="800000"/>
              <a:headEnd/>
              <a:tailEnd/>
            </a:ln>
            <a:effectLst/>
          </p:spPr>
          <p:txBody>
            <a:bodyPr wrap="square">
              <a:prstTxWarp prst="textNoShape">
                <a:avLst/>
              </a:prstTxWarp>
              <a:spAutoFit/>
            </a:bodyPr>
            <a:lstStyle/>
            <a:p>
              <a:r>
                <a:rPr lang="en-US" sz="1200" b="0" dirty="0" smtClean="0">
                  <a:solidFill>
                    <a:srgbClr val="FFFFFF"/>
                  </a:solidFill>
                  <a:latin typeface="+mn-lt"/>
                </a:rPr>
                <a:t>Leading </a:t>
              </a:r>
              <a:r>
                <a:rPr lang="en-US" sz="1200" b="0" dirty="0">
                  <a:solidFill>
                    <a:srgbClr val="FFFFFF"/>
                  </a:solidFill>
                  <a:latin typeface="+mn-lt"/>
                </a:rPr>
                <a:t>hemisphere</a:t>
              </a:r>
            </a:p>
          </p:txBody>
        </p:sp>
      </p:grpSp>
      <p:sp>
        <p:nvSpPr>
          <p:cNvPr id="15" name="TextBox 14"/>
          <p:cNvSpPr txBox="1"/>
          <p:nvPr/>
        </p:nvSpPr>
        <p:spPr>
          <a:xfrm>
            <a:off x="6062203" y="1099197"/>
            <a:ext cx="2710914" cy="461665"/>
          </a:xfrm>
          <a:prstGeom prst="rect">
            <a:avLst/>
          </a:prstGeom>
          <a:noFill/>
        </p:spPr>
        <p:txBody>
          <a:bodyPr wrap="square" rtlCol="0">
            <a:spAutoFit/>
          </a:bodyPr>
          <a:lstStyle/>
          <a:p>
            <a:pPr algn="ctr"/>
            <a:r>
              <a:rPr lang="en-US" i="1" dirty="0" smtClean="0">
                <a:solidFill>
                  <a:srgbClr val="00FFFF"/>
                </a:solidFill>
              </a:rPr>
              <a:t>Ganymede</a:t>
            </a:r>
            <a:endParaRPr lang="en-US" i="1" dirty="0">
              <a:solidFill>
                <a:srgbClr val="00FFFF"/>
              </a:solidFill>
            </a:endParaRPr>
          </a:p>
        </p:txBody>
      </p:sp>
      <p:sp>
        <p:nvSpPr>
          <p:cNvPr id="16" name="TextBox 15"/>
          <p:cNvSpPr txBox="1"/>
          <p:nvPr/>
        </p:nvSpPr>
        <p:spPr>
          <a:xfrm>
            <a:off x="5219044" y="608295"/>
            <a:ext cx="3924955" cy="584776"/>
          </a:xfrm>
          <a:prstGeom prst="rect">
            <a:avLst/>
          </a:prstGeom>
          <a:noFill/>
        </p:spPr>
        <p:txBody>
          <a:bodyPr wrap="square" rtlCol="0">
            <a:spAutoFit/>
          </a:bodyPr>
          <a:lstStyle/>
          <a:p>
            <a:r>
              <a:rPr lang="en-US" sz="1600" b="0" dirty="0" smtClean="0">
                <a:solidFill>
                  <a:srgbClr val="00FFFF"/>
                </a:solidFill>
              </a:rPr>
              <a:t>Both icy satellites have O</a:t>
            </a:r>
            <a:r>
              <a:rPr lang="en-US" sz="1600" b="0" baseline="-25000" dirty="0" smtClean="0">
                <a:solidFill>
                  <a:srgbClr val="00FFFF"/>
                </a:solidFill>
              </a:rPr>
              <a:t>2</a:t>
            </a:r>
            <a:r>
              <a:rPr lang="en-US" sz="1600" b="0" dirty="0" smtClean="0">
                <a:solidFill>
                  <a:srgbClr val="00FFFF"/>
                </a:solidFill>
              </a:rPr>
              <a:t> atmospheres. Ganymede has </a:t>
            </a:r>
            <a:r>
              <a:rPr lang="en-US" sz="1600" b="0" dirty="0" err="1" smtClean="0">
                <a:solidFill>
                  <a:srgbClr val="00FFFF"/>
                </a:solidFill>
              </a:rPr>
              <a:t>aurorae</a:t>
            </a:r>
            <a:r>
              <a:rPr lang="en-US" sz="1600" b="0" dirty="0" smtClean="0">
                <a:solidFill>
                  <a:srgbClr val="00FFFF"/>
                </a:solidFill>
              </a:rPr>
              <a:t> + surface O</a:t>
            </a:r>
            <a:r>
              <a:rPr lang="en-US" sz="1600" b="0" baseline="-25000" dirty="0" smtClean="0">
                <a:solidFill>
                  <a:srgbClr val="00FFFF"/>
                </a:solidFill>
              </a:rPr>
              <a:t>3</a:t>
            </a:r>
            <a:r>
              <a:rPr lang="en-US" sz="1600" b="0" dirty="0" smtClean="0">
                <a:solidFill>
                  <a:srgbClr val="00FFFF"/>
                </a:solidFill>
              </a:rPr>
              <a:t>. </a:t>
            </a:r>
            <a:endParaRPr lang="en-US" sz="1600" b="0" dirty="0">
              <a:solidFill>
                <a:srgbClr val="00FFFF"/>
              </a:solidFill>
            </a:endParaRPr>
          </a:p>
        </p:txBody>
      </p:sp>
      <p:sp>
        <p:nvSpPr>
          <p:cNvPr id="17" name="TextBox 16"/>
          <p:cNvSpPr txBox="1"/>
          <p:nvPr/>
        </p:nvSpPr>
        <p:spPr>
          <a:xfrm>
            <a:off x="6104894" y="4097992"/>
            <a:ext cx="3039106" cy="276999"/>
          </a:xfrm>
          <a:prstGeom prst="rect">
            <a:avLst/>
          </a:prstGeom>
          <a:noFill/>
        </p:spPr>
        <p:txBody>
          <a:bodyPr wrap="square" rtlCol="0">
            <a:spAutoFit/>
          </a:bodyPr>
          <a:lstStyle/>
          <a:p>
            <a:pPr algn="r"/>
            <a:r>
              <a:rPr lang="en-US" sz="1200" i="1" dirty="0" smtClean="0">
                <a:solidFill>
                  <a:srgbClr val="00FFFF"/>
                </a:solidFill>
              </a:rPr>
              <a:t>Feldman, McGrath, et al.</a:t>
            </a:r>
            <a:endParaRPr lang="en-US" sz="1200" i="1" dirty="0">
              <a:solidFill>
                <a:srgbClr val="00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smtClean="0">
                <a:solidFill>
                  <a:schemeClr val="accent4"/>
                </a:solidFill>
              </a:rPr>
              <a:t>Ring Systems</a:t>
            </a:r>
            <a:endParaRPr lang="en-US" dirty="0"/>
          </a:p>
        </p:txBody>
      </p:sp>
      <p:sp>
        <p:nvSpPr>
          <p:cNvPr id="5" name="Subtitle 4"/>
          <p:cNvSpPr>
            <a:spLocks noGrp="1"/>
          </p:cNvSpPr>
          <p:nvPr>
            <p:ph type="subTitle" idx="1"/>
          </p:nvPr>
        </p:nvSpPr>
        <p:spPr/>
        <p:txBody>
          <a:bodyPr/>
          <a:lstStyle/>
          <a:p>
            <a:r>
              <a:rPr lang="en-US" dirty="0" smtClean="0"/>
              <a:t> Rings and small satellites of Uranus</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a:xfrm>
            <a:off x="1017588" y="14371"/>
            <a:ext cx="7050087" cy="800100"/>
          </a:xfrm>
        </p:spPr>
        <p:txBody>
          <a:bodyPr/>
          <a:lstStyle/>
          <a:p>
            <a:r>
              <a:rPr lang="en-US" dirty="0" smtClean="0"/>
              <a:t>Rings of Uranus</a:t>
            </a:r>
            <a:endParaRPr lang="en-US" dirty="0"/>
          </a:p>
        </p:txBody>
      </p:sp>
      <p:pic>
        <p:nvPicPr>
          <p:cNvPr id="5" name="Visit02-Orbits123.mov">
            <a:hlinkClick r:id="" action="ppaction://media"/>
          </p:cNvPr>
          <p:cNvPicPr/>
          <p:nvPr>
            <a:videoFile r:link="rId1"/>
          </p:nvPr>
        </p:nvPicPr>
        <p:blipFill>
          <a:blip r:embed="rId4"/>
          <a:stretch>
            <a:fillRect/>
          </a:stretch>
        </p:blipFill>
        <p:spPr>
          <a:xfrm>
            <a:off x="762000" y="915696"/>
            <a:ext cx="7620000" cy="3810000"/>
          </a:xfrm>
          <a:prstGeom prst="rect">
            <a:avLst/>
          </a:prstGeom>
        </p:spPr>
      </p:pic>
      <p:sp>
        <p:nvSpPr>
          <p:cNvPr id="6" name="Content Placeholder 7"/>
          <p:cNvSpPr txBox="1">
            <a:spLocks/>
          </p:cNvSpPr>
          <p:nvPr/>
        </p:nvSpPr>
        <p:spPr bwMode="auto">
          <a:xfrm>
            <a:off x="457200" y="5052855"/>
            <a:ext cx="7924800" cy="15001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457200" rtl="0" eaLnBrk="1" fontAlgn="base" latinLnBrk="0" hangingPunct="1">
              <a:lnSpc>
                <a:spcPct val="100000"/>
              </a:lnSpc>
              <a:spcBef>
                <a:spcPct val="20000"/>
              </a:spcBef>
              <a:spcAft>
                <a:spcPct val="0"/>
              </a:spcAft>
              <a:buClrTx/>
              <a:buSzTx/>
              <a:buFont typeface="Arial" pitchFamily="-106" charset="0"/>
              <a:buChar char="•"/>
              <a:tabLst/>
              <a:defRPr/>
            </a:pPr>
            <a:r>
              <a:rPr kumimoji="0" lang="en-US" sz="2000" b="0" i="0" u="none" strike="noStrike" kern="1200" cap="none" spc="0" normalizeH="0" baseline="0" noProof="0" dirty="0" err="1" smtClean="0">
                <a:ln>
                  <a:noFill/>
                </a:ln>
                <a:solidFill>
                  <a:schemeClr val="accent2"/>
                </a:solidFill>
                <a:effectLst/>
                <a:uLnTx/>
                <a:uFillTx/>
                <a:latin typeface="+mn-lt"/>
                <a:ea typeface="ＭＳ Ｐゴシック" pitchFamily="-106" charset="-128"/>
                <a:cs typeface="ＭＳ Ｐゴシック" pitchFamily="-106" charset="-128"/>
              </a:rPr>
              <a:t>Perdita</a:t>
            </a:r>
            <a:r>
              <a:rPr kumimoji="0" lang="en-US" sz="2000" b="0" i="0" u="none" strike="noStrike" kern="1200" cap="none" spc="0" normalizeH="0" baseline="0" noProof="0" dirty="0" smtClean="0">
                <a:ln>
                  <a:noFill/>
                </a:ln>
                <a:solidFill>
                  <a:srgbClr val="00FFFF"/>
                </a:solidFill>
                <a:effectLst/>
                <a:uLnTx/>
                <a:uFillTx/>
                <a:latin typeface="+mn-lt"/>
                <a:ea typeface="ＭＳ Ｐゴシック" pitchFamily="-106" charset="-128"/>
                <a:cs typeface="ＭＳ Ｐゴシック" pitchFamily="-106" charset="-128"/>
              </a:rPr>
              <a:t>: Detected by Voyager 2 but unconfirmed until HST</a:t>
            </a:r>
          </a:p>
          <a:p>
            <a:pPr marL="342900" marR="0" lvl="0" indent="-342900" algn="l" defTabSz="457200" rtl="0" eaLnBrk="1" fontAlgn="base" latinLnBrk="0" hangingPunct="1">
              <a:lnSpc>
                <a:spcPct val="100000"/>
              </a:lnSpc>
              <a:spcBef>
                <a:spcPct val="20000"/>
              </a:spcBef>
              <a:spcAft>
                <a:spcPct val="0"/>
              </a:spcAft>
              <a:buClrTx/>
              <a:buSzTx/>
              <a:buFont typeface="Arial" pitchFamily="-106" charset="0"/>
              <a:buChar char="•"/>
              <a:tabLst/>
              <a:defRPr/>
            </a:pPr>
            <a:r>
              <a:rPr kumimoji="0" lang="en-US" sz="2000" b="0" i="0" u="none" strike="noStrike" kern="1200" cap="none" spc="0" normalizeH="0" baseline="0" noProof="0" dirty="0" smtClean="0">
                <a:ln>
                  <a:noFill/>
                </a:ln>
                <a:solidFill>
                  <a:srgbClr val="008000"/>
                </a:solidFill>
                <a:effectLst/>
                <a:uLnTx/>
                <a:uFillTx/>
                <a:latin typeface="+mn-lt"/>
                <a:ea typeface="ＭＳ Ｐゴシック" pitchFamily="-106" charset="-128"/>
                <a:cs typeface="ＭＳ Ｐゴシック" pitchFamily="-106" charset="-128"/>
              </a:rPr>
              <a:t>Cupid</a:t>
            </a:r>
            <a:r>
              <a:rPr kumimoji="0" lang="en-US" sz="2000" b="0" i="0" u="none" strike="noStrike" kern="1200" cap="none" spc="0" normalizeH="0" baseline="0" noProof="0" dirty="0" smtClean="0">
                <a:ln>
                  <a:noFill/>
                </a:ln>
                <a:solidFill>
                  <a:srgbClr val="00FFFF"/>
                </a:solidFill>
                <a:effectLst/>
                <a:uLnTx/>
                <a:uFillTx/>
                <a:latin typeface="+mn-lt"/>
                <a:ea typeface="ＭＳ Ｐゴシック" pitchFamily="-106" charset="-128"/>
                <a:cs typeface="ＭＳ Ｐゴシック" pitchFamily="-106" charset="-128"/>
              </a:rPr>
              <a:t>: ~ 9 km radius, only 850 km interior to Belinda</a:t>
            </a:r>
          </a:p>
          <a:p>
            <a:pPr marL="342900" marR="0" lvl="0" indent="-342900" algn="l" defTabSz="457200" rtl="0" eaLnBrk="1" fontAlgn="base" latinLnBrk="0" hangingPunct="1">
              <a:lnSpc>
                <a:spcPct val="100000"/>
              </a:lnSpc>
              <a:spcBef>
                <a:spcPct val="20000"/>
              </a:spcBef>
              <a:spcAft>
                <a:spcPct val="0"/>
              </a:spcAft>
              <a:buClrTx/>
              <a:buSzTx/>
              <a:buFont typeface="Arial" pitchFamily="-106" charset="0"/>
              <a:buChar char="•"/>
              <a:tabLst/>
              <a:defRPr/>
            </a:pPr>
            <a:r>
              <a:rPr kumimoji="0" lang="en-US" sz="2000" b="0" i="0" u="none" strike="noStrike" kern="1200" cap="none" spc="0" normalizeH="0" baseline="0" noProof="0" dirty="0" err="1" smtClean="0">
                <a:ln>
                  <a:noFill/>
                </a:ln>
                <a:solidFill>
                  <a:srgbClr val="DACA1B"/>
                </a:solidFill>
                <a:effectLst/>
                <a:uLnTx/>
                <a:uFillTx/>
                <a:latin typeface="+mn-lt"/>
                <a:ea typeface="ＭＳ Ｐゴシック" pitchFamily="-106" charset="-128"/>
                <a:cs typeface="ＭＳ Ｐゴシック" pitchFamily="-106" charset="-128"/>
              </a:rPr>
              <a:t>Mab</a:t>
            </a:r>
            <a:r>
              <a:rPr kumimoji="0" lang="en-US" sz="2000" b="0" i="0" u="none" strike="noStrike" kern="1200" cap="none" spc="0" normalizeH="0" baseline="0" noProof="0" dirty="0" smtClean="0">
                <a:ln>
                  <a:noFill/>
                </a:ln>
                <a:solidFill>
                  <a:srgbClr val="00FFFF"/>
                </a:solidFill>
                <a:effectLst/>
                <a:uLnTx/>
                <a:uFillTx/>
                <a:latin typeface="+mn-lt"/>
                <a:ea typeface="ＭＳ Ｐゴシック" pitchFamily="-106" charset="-128"/>
                <a:cs typeface="ＭＳ Ｐゴシック" pitchFamily="-106" charset="-128"/>
              </a:rPr>
              <a:t>: ~ 12 km radius, isolated between Puck and Miranda</a:t>
            </a:r>
          </a:p>
        </p:txBody>
      </p:sp>
      <p:sp>
        <p:nvSpPr>
          <p:cNvPr id="7" name="TextBox 6"/>
          <p:cNvSpPr txBox="1"/>
          <p:nvPr/>
        </p:nvSpPr>
        <p:spPr>
          <a:xfrm>
            <a:off x="0" y="6488485"/>
            <a:ext cx="1647880" cy="338554"/>
          </a:xfrm>
          <a:prstGeom prst="rect">
            <a:avLst/>
          </a:prstGeom>
          <a:noFill/>
        </p:spPr>
        <p:txBody>
          <a:bodyPr wrap="none" rtlCol="0">
            <a:spAutoFit/>
          </a:bodyPr>
          <a:lstStyle/>
          <a:p>
            <a:r>
              <a:rPr lang="en-US" sz="1600" b="0" i="1" dirty="0" smtClean="0">
                <a:solidFill>
                  <a:srgbClr val="00FFFF"/>
                </a:solidFill>
              </a:rPr>
              <a:t>Showalter et al.</a:t>
            </a:r>
            <a:endParaRPr lang="en-US" sz="1600" b="0" i="1" dirty="0">
              <a:solidFill>
                <a:srgbClr val="00FFFF"/>
              </a:solidFill>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9459" name="Picture 3" descr="STSCI_blur.jpg"/>
          <p:cNvPicPr>
            <a:picLocks noChangeAspect="1"/>
          </p:cNvPicPr>
          <p:nvPr/>
        </p:nvPicPr>
        <p:blipFill>
          <a:blip r:embed="rId3"/>
          <a:srcRect/>
          <a:stretch>
            <a:fillRect/>
          </a:stretch>
        </p:blipFill>
        <p:spPr bwMode="auto">
          <a:xfrm rot="10800000">
            <a:off x="762000" y="550863"/>
            <a:ext cx="7616825" cy="3808412"/>
          </a:xfrm>
          <a:prstGeom prst="rect">
            <a:avLst/>
          </a:prstGeom>
          <a:noFill/>
          <a:ln w="9525">
            <a:noFill/>
            <a:miter lim="800000"/>
            <a:headEnd/>
            <a:tailEnd/>
          </a:ln>
        </p:spPr>
      </p:pic>
      <p:sp>
        <p:nvSpPr>
          <p:cNvPr id="8" name="Content Placeholder 7"/>
          <p:cNvSpPr>
            <a:spLocks noGrp="1"/>
          </p:cNvSpPr>
          <p:nvPr>
            <p:ph idx="1"/>
          </p:nvPr>
        </p:nvSpPr>
        <p:spPr>
          <a:xfrm>
            <a:off x="457200" y="4625975"/>
            <a:ext cx="8229600" cy="1928813"/>
          </a:xfrm>
        </p:spPr>
        <p:txBody>
          <a:bodyPr rtlCol="0">
            <a:normAutofit fontScale="92500" lnSpcReduction="20000"/>
          </a:bodyPr>
          <a:lstStyle/>
          <a:p>
            <a:pPr eaLnBrk="1" fontAlgn="auto" hangingPunct="1">
              <a:spcAft>
                <a:spcPts val="0"/>
              </a:spcAft>
              <a:buFont typeface="Arial"/>
              <a:buChar char="•"/>
              <a:defRPr/>
            </a:pPr>
            <a:r>
              <a:rPr lang="en-US" sz="2400" b="0" dirty="0" smtClean="0">
                <a:ea typeface="+mn-ea"/>
                <a:cs typeface="+mn-cs"/>
              </a:rPr>
              <a:t>Further enhancement and co-adding of these images reveals two faint, dusty, outer rings</a:t>
            </a:r>
          </a:p>
          <a:p>
            <a:pPr eaLnBrk="1" fontAlgn="auto" hangingPunct="1">
              <a:spcAft>
                <a:spcPts val="0"/>
              </a:spcAft>
              <a:buFont typeface="Arial"/>
              <a:buChar char="•"/>
              <a:defRPr/>
            </a:pPr>
            <a:r>
              <a:rPr lang="en-US" sz="2400" b="0" dirty="0" err="1" smtClean="0">
                <a:ea typeface="+mn-ea"/>
                <a:cs typeface="+mn-cs"/>
              </a:rPr>
              <a:t>Mab</a:t>
            </a:r>
            <a:r>
              <a:rPr lang="en-US" sz="2400" b="0" dirty="0" smtClean="0">
                <a:ea typeface="+mn-ea"/>
                <a:cs typeface="+mn-cs"/>
              </a:rPr>
              <a:t> is clearly associated with Ring µ, and it’s probably the primary source</a:t>
            </a:r>
          </a:p>
          <a:p>
            <a:pPr eaLnBrk="1" fontAlgn="auto" hangingPunct="1">
              <a:spcAft>
                <a:spcPts val="0"/>
              </a:spcAft>
              <a:buFont typeface="Arial"/>
              <a:buChar char="•"/>
              <a:defRPr/>
            </a:pPr>
            <a:r>
              <a:rPr lang="en-US" sz="2400" b="0" dirty="0" smtClean="0">
                <a:ea typeface="+mn-ea"/>
                <a:cs typeface="+mn-cs"/>
              </a:rPr>
              <a:t>Ring </a:t>
            </a:r>
            <a:r>
              <a:rPr lang="en-US" sz="2400" b="0" dirty="0" err="1" smtClean="0">
                <a:ea typeface="+mn-ea"/>
                <a:cs typeface="+mn-cs"/>
              </a:rPr>
              <a:t>ν</a:t>
            </a:r>
            <a:r>
              <a:rPr lang="en-US" sz="2400" b="0" dirty="0" smtClean="0">
                <a:ea typeface="+mn-ea"/>
                <a:cs typeface="+mn-cs"/>
              </a:rPr>
              <a:t> orbits between Portia and Rosalind but is not associated with any known moons</a:t>
            </a:r>
            <a:endParaRPr lang="en-US" sz="2400" b="0" dirty="0">
              <a:ea typeface="+mn-ea"/>
              <a:cs typeface="+mn-cs"/>
            </a:endParaRPr>
          </a:p>
        </p:txBody>
      </p:sp>
      <p:sp>
        <p:nvSpPr>
          <p:cNvPr id="19460" name="TextBox 6"/>
          <p:cNvSpPr txBox="1">
            <a:spLocks noChangeArrowheads="1"/>
          </p:cNvSpPr>
          <p:nvPr/>
        </p:nvSpPr>
        <p:spPr bwMode="auto">
          <a:xfrm>
            <a:off x="7223125" y="2925763"/>
            <a:ext cx="1055688" cy="400110"/>
          </a:xfrm>
          <a:prstGeom prst="rect">
            <a:avLst/>
          </a:prstGeom>
          <a:noFill/>
          <a:ln w="9525">
            <a:noFill/>
            <a:miter lim="800000"/>
            <a:headEnd/>
            <a:tailEnd/>
          </a:ln>
        </p:spPr>
        <p:txBody>
          <a:bodyPr>
            <a:prstTxWarp prst="textNoShape">
              <a:avLst/>
            </a:prstTxWarp>
            <a:spAutoFit/>
          </a:bodyPr>
          <a:lstStyle/>
          <a:p>
            <a:r>
              <a:rPr lang="en-US" sz="2000" b="0">
                <a:solidFill>
                  <a:srgbClr val="00FFFF"/>
                </a:solidFill>
                <a:latin typeface="Calibri" pitchFamily="-106" charset="0"/>
              </a:rPr>
              <a:t>Ring µ</a:t>
            </a:r>
          </a:p>
        </p:txBody>
      </p:sp>
      <p:sp>
        <p:nvSpPr>
          <p:cNvPr id="19461" name="TextBox 8"/>
          <p:cNvSpPr txBox="1">
            <a:spLocks noChangeArrowheads="1"/>
          </p:cNvSpPr>
          <p:nvPr/>
        </p:nvSpPr>
        <p:spPr bwMode="auto">
          <a:xfrm>
            <a:off x="1928813" y="1554163"/>
            <a:ext cx="941387" cy="400110"/>
          </a:xfrm>
          <a:prstGeom prst="rect">
            <a:avLst/>
          </a:prstGeom>
          <a:noFill/>
          <a:ln w="9525">
            <a:noFill/>
            <a:miter lim="800000"/>
            <a:headEnd/>
            <a:tailEnd/>
          </a:ln>
        </p:spPr>
        <p:txBody>
          <a:bodyPr>
            <a:prstTxWarp prst="textNoShape">
              <a:avLst/>
            </a:prstTxWarp>
            <a:spAutoFit/>
          </a:bodyPr>
          <a:lstStyle/>
          <a:p>
            <a:r>
              <a:rPr lang="en-US" sz="2000" b="0" dirty="0">
                <a:solidFill>
                  <a:srgbClr val="00FFFF"/>
                </a:solidFill>
                <a:latin typeface="Calibri" pitchFamily="-106" charset="0"/>
              </a:rPr>
              <a:t>Ring </a:t>
            </a:r>
            <a:r>
              <a:rPr lang="en-US" sz="2000" b="0" dirty="0" err="1">
                <a:solidFill>
                  <a:srgbClr val="00FFFF"/>
                </a:solidFill>
                <a:latin typeface="Calibri" pitchFamily="-106" charset="0"/>
              </a:rPr>
              <a:t>ν</a:t>
            </a:r>
            <a:endParaRPr lang="en-US" sz="2000" b="0" dirty="0">
              <a:solidFill>
                <a:srgbClr val="00FFFF"/>
              </a:solidFill>
              <a:latin typeface="Calibri" pitchFamily="-106" charset="0"/>
            </a:endParaRPr>
          </a:p>
        </p:txBody>
      </p:sp>
      <p:sp>
        <p:nvSpPr>
          <p:cNvPr id="19462" name="TextBox 11"/>
          <p:cNvSpPr txBox="1">
            <a:spLocks noChangeArrowheads="1"/>
          </p:cNvSpPr>
          <p:nvPr/>
        </p:nvSpPr>
        <p:spPr bwMode="auto">
          <a:xfrm>
            <a:off x="1033463" y="2378075"/>
            <a:ext cx="776287" cy="400110"/>
          </a:xfrm>
          <a:prstGeom prst="rect">
            <a:avLst/>
          </a:prstGeom>
          <a:noFill/>
          <a:ln w="9525">
            <a:noFill/>
            <a:miter lim="800000"/>
            <a:headEnd/>
            <a:tailEnd/>
          </a:ln>
        </p:spPr>
        <p:txBody>
          <a:bodyPr>
            <a:prstTxWarp prst="textNoShape">
              <a:avLst/>
            </a:prstTxWarp>
            <a:spAutoFit/>
          </a:bodyPr>
          <a:lstStyle/>
          <a:p>
            <a:r>
              <a:rPr lang="en-US" sz="2000" b="0">
                <a:solidFill>
                  <a:srgbClr val="00FFFF"/>
                </a:solidFill>
                <a:latin typeface="Calibri" pitchFamily="-106" charset="0"/>
              </a:rPr>
              <a:t>Mab</a:t>
            </a:r>
          </a:p>
        </p:txBody>
      </p:sp>
      <p:sp>
        <p:nvSpPr>
          <p:cNvPr id="11" name="Title 3"/>
          <p:cNvSpPr>
            <a:spLocks noGrp="1"/>
          </p:cNvSpPr>
          <p:nvPr>
            <p:ph type="title"/>
          </p:nvPr>
        </p:nvSpPr>
        <p:spPr>
          <a:xfrm>
            <a:off x="1017588" y="14371"/>
            <a:ext cx="7050087" cy="572581"/>
          </a:xfrm>
        </p:spPr>
        <p:txBody>
          <a:bodyPr/>
          <a:lstStyle/>
          <a:p>
            <a:r>
              <a:rPr lang="en-US" dirty="0" smtClean="0"/>
              <a:t>Rings of Uranus</a:t>
            </a:r>
            <a:endParaRPr lang="en-US" dirty="0"/>
          </a:p>
        </p:txBody>
      </p:sp>
      <p:sp>
        <p:nvSpPr>
          <p:cNvPr id="12" name="TextBox 11"/>
          <p:cNvSpPr txBox="1"/>
          <p:nvPr/>
        </p:nvSpPr>
        <p:spPr>
          <a:xfrm>
            <a:off x="0" y="6488485"/>
            <a:ext cx="1647880" cy="338554"/>
          </a:xfrm>
          <a:prstGeom prst="rect">
            <a:avLst/>
          </a:prstGeom>
          <a:noFill/>
        </p:spPr>
        <p:txBody>
          <a:bodyPr wrap="none" rtlCol="0">
            <a:spAutoFit/>
          </a:bodyPr>
          <a:lstStyle/>
          <a:p>
            <a:r>
              <a:rPr lang="en-US" sz="1600" b="0" i="1" dirty="0" smtClean="0">
                <a:solidFill>
                  <a:srgbClr val="00FFFF"/>
                </a:solidFill>
              </a:rPr>
              <a:t>Showalter et al.</a:t>
            </a:r>
            <a:endParaRPr lang="en-US" sz="1600" b="0" i="1" dirty="0">
              <a:solidFill>
                <a:srgbClr val="00FFFF"/>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smtClean="0"/>
              <a:t>Mars</a:t>
            </a:r>
            <a:endParaRPr lang="en-US" dirty="0"/>
          </a:p>
        </p:txBody>
      </p:sp>
      <p:sp>
        <p:nvSpPr>
          <p:cNvPr id="7" name="Subtitle 6"/>
          <p:cNvSpPr>
            <a:spLocks noGrp="1"/>
          </p:cNvSpPr>
          <p:nvPr>
            <p:ph type="subTitle" idx="1"/>
          </p:nvPr>
        </p:nvSpPr>
        <p:spPr/>
        <p:txBody>
          <a:bodyPr/>
          <a:lstStyle/>
          <a:p>
            <a:r>
              <a:rPr lang="en-US" dirty="0" smtClean="0"/>
              <a:t> High resolution, global color imaging</a:t>
            </a: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4338" name="Picture 2" descr="2005-34-l-web_print.jpg                                        000777F5Macintosh HD                   BE95F007:"/>
          <p:cNvPicPr>
            <a:picLocks noChangeAspect="1" noChangeArrowheads="1"/>
          </p:cNvPicPr>
          <p:nvPr/>
        </p:nvPicPr>
        <p:blipFill>
          <a:blip r:embed="rId3"/>
          <a:srcRect b="5312"/>
          <a:stretch>
            <a:fillRect/>
          </a:stretch>
        </p:blipFill>
        <p:spPr bwMode="auto">
          <a:xfrm>
            <a:off x="2743200" y="0"/>
            <a:ext cx="5738813" cy="6792913"/>
          </a:xfrm>
          <a:prstGeom prst="rect">
            <a:avLst/>
          </a:prstGeom>
          <a:noFill/>
          <a:ln w="9525">
            <a:noFill/>
            <a:miter lim="800000"/>
            <a:headEnd/>
            <a:tailEnd/>
          </a:ln>
        </p:spPr>
      </p:pic>
      <p:sp>
        <p:nvSpPr>
          <p:cNvPr id="14339" name="TextBox 2"/>
          <p:cNvSpPr txBox="1">
            <a:spLocks noChangeArrowheads="1"/>
          </p:cNvSpPr>
          <p:nvPr/>
        </p:nvSpPr>
        <p:spPr bwMode="auto">
          <a:xfrm>
            <a:off x="152400" y="1313966"/>
            <a:ext cx="2667000" cy="3416320"/>
          </a:xfrm>
          <a:prstGeom prst="rect">
            <a:avLst/>
          </a:prstGeom>
          <a:noFill/>
          <a:ln w="9525">
            <a:noFill/>
            <a:miter lim="800000"/>
            <a:headEnd/>
            <a:tailEnd/>
          </a:ln>
        </p:spPr>
        <p:txBody>
          <a:bodyPr>
            <a:prstTxWarp prst="textNoShape">
              <a:avLst/>
            </a:prstTxWarp>
            <a:spAutoFit/>
          </a:bodyPr>
          <a:lstStyle/>
          <a:p>
            <a:pPr>
              <a:buFont typeface="Arial"/>
              <a:buChar char="•"/>
            </a:pPr>
            <a:r>
              <a:rPr lang="en-US" b="0" dirty="0" smtClean="0">
                <a:solidFill>
                  <a:srgbClr val="00FFFF"/>
                </a:solidFill>
                <a:ea typeface="Arial" pitchFamily="-106" charset="0"/>
                <a:cs typeface="Arial" pitchFamily="-106" charset="0"/>
              </a:rPr>
              <a:t> M</a:t>
            </a:r>
            <a:r>
              <a:rPr lang="en-US" b="0" dirty="0" smtClean="0">
                <a:solidFill>
                  <a:srgbClr val="00FFFF"/>
                </a:solidFill>
                <a:latin typeface="Arial" pitchFamily="-106" charset="0"/>
                <a:ea typeface="Arial" pitchFamily="-106" charset="0"/>
                <a:cs typeface="Arial" pitchFamily="-106" charset="0"/>
              </a:rPr>
              <a:t>ajor Hubble target since earliest days</a:t>
            </a:r>
          </a:p>
          <a:p>
            <a:pPr>
              <a:buFont typeface="Arial"/>
              <a:buChar char="•"/>
            </a:pPr>
            <a:endParaRPr lang="en-US" b="0" dirty="0" smtClean="0">
              <a:solidFill>
                <a:srgbClr val="00FFFF"/>
              </a:solidFill>
              <a:ea typeface="Arial" pitchFamily="-106" charset="0"/>
              <a:cs typeface="Arial" pitchFamily="-106" charset="0"/>
            </a:endParaRPr>
          </a:p>
          <a:p>
            <a:pPr>
              <a:buFont typeface="Arial"/>
              <a:buChar char="•"/>
            </a:pPr>
            <a:r>
              <a:rPr lang="en-US" b="0" dirty="0" smtClean="0">
                <a:solidFill>
                  <a:srgbClr val="00FFFF"/>
                </a:solidFill>
                <a:ea typeface="Arial" pitchFamily="-106" charset="0"/>
                <a:cs typeface="Arial" pitchFamily="-106" charset="0"/>
              </a:rPr>
              <a:t> Unique global color imaging during all oppositions from 1995-2005</a:t>
            </a:r>
            <a:endParaRPr lang="en-US" b="0" dirty="0" smtClean="0">
              <a:solidFill>
                <a:srgbClr val="00FFFF"/>
              </a:solidFill>
              <a:latin typeface="Arial" pitchFamily="-106" charset="0"/>
              <a:ea typeface="Arial" pitchFamily="-106" charset="0"/>
              <a:cs typeface="Arial" pitchFamily="-106" charset="0"/>
            </a:endParaRPr>
          </a:p>
        </p:txBody>
      </p:sp>
      <p:sp>
        <p:nvSpPr>
          <p:cNvPr id="4" name="TextBox 3"/>
          <p:cNvSpPr txBox="1"/>
          <p:nvPr/>
        </p:nvSpPr>
        <p:spPr>
          <a:xfrm>
            <a:off x="0" y="6509830"/>
            <a:ext cx="1077611" cy="338554"/>
          </a:xfrm>
          <a:prstGeom prst="rect">
            <a:avLst/>
          </a:prstGeom>
          <a:noFill/>
        </p:spPr>
        <p:txBody>
          <a:bodyPr wrap="none" rtlCol="0">
            <a:spAutoFit/>
          </a:bodyPr>
          <a:lstStyle/>
          <a:p>
            <a:r>
              <a:rPr lang="en-US" sz="1600" b="0" i="1" dirty="0" smtClean="0">
                <a:solidFill>
                  <a:srgbClr val="00FFFF"/>
                </a:solidFill>
              </a:rPr>
              <a:t>Bell et al.</a:t>
            </a:r>
            <a:endParaRPr lang="en-US" sz="1600" b="0" i="1" dirty="0">
              <a:solidFill>
                <a:srgbClr val="00FFFF"/>
              </a:solidFill>
            </a:endParaRPr>
          </a:p>
        </p:txBody>
      </p:sp>
      <p:sp>
        <p:nvSpPr>
          <p:cNvPr id="5" name="Title 4"/>
          <p:cNvSpPr>
            <a:spLocks noGrp="1"/>
          </p:cNvSpPr>
          <p:nvPr>
            <p:ph type="title"/>
          </p:nvPr>
        </p:nvSpPr>
        <p:spPr>
          <a:xfrm>
            <a:off x="1" y="207354"/>
            <a:ext cx="2131961" cy="800100"/>
          </a:xfrm>
        </p:spPr>
        <p:txBody>
          <a:bodyPr/>
          <a:lstStyle/>
          <a:p>
            <a:r>
              <a:rPr lang="en-US" dirty="0" smtClean="0"/>
              <a:t>Mars</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a:xfrm>
            <a:off x="0" y="131763"/>
            <a:ext cx="9144000" cy="800100"/>
          </a:xfrm>
        </p:spPr>
        <p:txBody>
          <a:bodyPr/>
          <a:lstStyle/>
          <a:p>
            <a:r>
              <a:rPr lang="en-US" dirty="0" smtClean="0"/>
              <a:t>Closest Mars-Earth View in 60,000 years</a:t>
            </a:r>
            <a:endParaRPr lang="en-US" dirty="0"/>
          </a:p>
        </p:txBody>
      </p:sp>
      <p:pic>
        <p:nvPicPr>
          <p:cNvPr id="17410" name="Picture 1" descr="HST_2003.jpg"/>
          <p:cNvPicPr>
            <a:picLocks noChangeAspect="1"/>
          </p:cNvPicPr>
          <p:nvPr/>
        </p:nvPicPr>
        <p:blipFill>
          <a:blip r:embed="rId3"/>
          <a:srcRect/>
          <a:stretch>
            <a:fillRect/>
          </a:stretch>
        </p:blipFill>
        <p:spPr bwMode="auto">
          <a:xfrm>
            <a:off x="228600" y="1139998"/>
            <a:ext cx="8718550" cy="5334000"/>
          </a:xfrm>
          <a:prstGeom prst="rect">
            <a:avLst/>
          </a:prstGeom>
          <a:noFill/>
          <a:ln w="9525">
            <a:noFill/>
            <a:miter lim="800000"/>
            <a:headEnd/>
            <a:tailEnd/>
          </a:ln>
        </p:spPr>
      </p:pic>
      <p:sp>
        <p:nvSpPr>
          <p:cNvPr id="5" name="TextBox 4"/>
          <p:cNvSpPr txBox="1"/>
          <p:nvPr/>
        </p:nvSpPr>
        <p:spPr>
          <a:xfrm>
            <a:off x="0" y="6509830"/>
            <a:ext cx="1659000" cy="338554"/>
          </a:xfrm>
          <a:prstGeom prst="rect">
            <a:avLst/>
          </a:prstGeom>
          <a:noFill/>
        </p:spPr>
        <p:txBody>
          <a:bodyPr wrap="none" rtlCol="0">
            <a:spAutoFit/>
          </a:bodyPr>
          <a:lstStyle/>
          <a:p>
            <a:r>
              <a:rPr lang="en-US" sz="1600" b="0" i="1" dirty="0" smtClean="0">
                <a:solidFill>
                  <a:srgbClr val="00FFFF"/>
                </a:solidFill>
              </a:rPr>
              <a:t>Bell, Wolf, et al.</a:t>
            </a:r>
            <a:endParaRPr lang="en-US" sz="1600" b="0" i="1" dirty="0">
              <a:solidFill>
                <a:srgbClr val="00FFFF"/>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6386" name="Picture 1" descr="0131y.jpg"/>
          <p:cNvPicPr>
            <a:picLocks noChangeAspect="1"/>
          </p:cNvPicPr>
          <p:nvPr/>
        </p:nvPicPr>
        <p:blipFill>
          <a:blip r:embed="rId3"/>
          <a:srcRect t="7777"/>
          <a:stretch>
            <a:fillRect/>
          </a:stretch>
        </p:blipFill>
        <p:spPr bwMode="auto">
          <a:xfrm>
            <a:off x="304800" y="538378"/>
            <a:ext cx="8572500" cy="6324600"/>
          </a:xfrm>
          <a:prstGeom prst="rect">
            <a:avLst/>
          </a:prstGeom>
          <a:noFill/>
          <a:ln w="9525">
            <a:noFill/>
            <a:miter lim="800000"/>
            <a:headEnd/>
            <a:tailEnd/>
          </a:ln>
        </p:spPr>
      </p:pic>
      <p:sp>
        <p:nvSpPr>
          <p:cNvPr id="4" name="Title 3"/>
          <p:cNvSpPr>
            <a:spLocks noGrp="1"/>
          </p:cNvSpPr>
          <p:nvPr>
            <p:ph type="title"/>
          </p:nvPr>
        </p:nvSpPr>
        <p:spPr>
          <a:xfrm>
            <a:off x="1017588" y="10819"/>
            <a:ext cx="7050087" cy="533437"/>
          </a:xfrm>
        </p:spPr>
        <p:txBody>
          <a:bodyPr/>
          <a:lstStyle/>
          <a:p>
            <a:r>
              <a:rPr lang="en-US" dirty="0" smtClean="0"/>
              <a:t>Hubble View of 2001 Dust Storm</a:t>
            </a:r>
            <a:endParaRPr lang="en-US" dirty="0"/>
          </a:p>
        </p:txBody>
      </p:sp>
      <p:sp>
        <p:nvSpPr>
          <p:cNvPr id="5" name="TextBox 4"/>
          <p:cNvSpPr txBox="1"/>
          <p:nvPr/>
        </p:nvSpPr>
        <p:spPr>
          <a:xfrm>
            <a:off x="0" y="6522788"/>
            <a:ext cx="1659000" cy="338554"/>
          </a:xfrm>
          <a:prstGeom prst="rect">
            <a:avLst/>
          </a:prstGeom>
          <a:noFill/>
        </p:spPr>
        <p:txBody>
          <a:bodyPr wrap="none" rtlCol="0">
            <a:spAutoFit/>
          </a:bodyPr>
          <a:lstStyle/>
          <a:p>
            <a:r>
              <a:rPr lang="en-US" sz="1600" b="0" i="1" dirty="0" smtClean="0">
                <a:solidFill>
                  <a:srgbClr val="00FFFF"/>
                </a:solidFill>
              </a:rPr>
              <a:t>Bell, Wolf, et al.</a:t>
            </a:r>
            <a:endParaRPr lang="en-US" sz="1600" b="0" i="1" dirty="0">
              <a:solidFill>
                <a:srgbClr val="00FFFF"/>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Mission Support</a:t>
            </a:r>
            <a:endParaRPr lang="en-US" dirty="0"/>
          </a:p>
        </p:txBody>
      </p:sp>
      <p:sp>
        <p:nvSpPr>
          <p:cNvPr id="7" name="Content Placeholder 6"/>
          <p:cNvSpPr>
            <a:spLocks noGrp="1"/>
          </p:cNvSpPr>
          <p:nvPr>
            <p:ph idx="1"/>
          </p:nvPr>
        </p:nvSpPr>
        <p:spPr/>
        <p:txBody>
          <a:bodyPr/>
          <a:lstStyle/>
          <a:p>
            <a:r>
              <a:rPr lang="en-US" dirty="0" smtClean="0"/>
              <a:t>Hubble has provide valuable support to multiple NASA planetary missions</a:t>
            </a:r>
          </a:p>
          <a:p>
            <a:pPr lvl="1"/>
            <a:r>
              <a:rPr lang="en-US" b="0" dirty="0" smtClean="0"/>
              <a:t>Galileo (Jupiter)</a:t>
            </a:r>
          </a:p>
          <a:p>
            <a:pPr lvl="1"/>
            <a:r>
              <a:rPr lang="en-US" b="0" dirty="0" smtClean="0"/>
              <a:t>Deep Space 1 (Comet 19P/Borrelly)</a:t>
            </a:r>
          </a:p>
          <a:p>
            <a:pPr lvl="1"/>
            <a:r>
              <a:rPr lang="en-US" b="0" dirty="0" smtClean="0"/>
              <a:t>Cassini (Saturn)</a:t>
            </a:r>
          </a:p>
          <a:p>
            <a:pPr lvl="1"/>
            <a:r>
              <a:rPr lang="en-US" b="0" dirty="0" smtClean="0"/>
              <a:t>Rosetta (Comet 67P/Cheryumov-Gerasimenko, Asteroid 21 </a:t>
            </a:r>
            <a:r>
              <a:rPr lang="en-US" b="0" dirty="0" err="1" smtClean="0"/>
              <a:t>Lutetia</a:t>
            </a:r>
            <a:r>
              <a:rPr lang="en-US" b="0" dirty="0" smtClean="0"/>
              <a:t>)</a:t>
            </a:r>
          </a:p>
          <a:p>
            <a:pPr lvl="1"/>
            <a:r>
              <a:rPr lang="en-US" b="0" dirty="0" smtClean="0"/>
              <a:t>Deep Impact (Comets 9P/Tempel 1 and 103P/Hartley 2)</a:t>
            </a:r>
          </a:p>
          <a:p>
            <a:pPr lvl="1"/>
            <a:r>
              <a:rPr lang="en-US" b="0" dirty="0" smtClean="0"/>
              <a:t>New Horizons (Jupiter and Pluto)</a:t>
            </a:r>
          </a:p>
          <a:p>
            <a:pPr lvl="1"/>
            <a:r>
              <a:rPr lang="en-US" b="0" dirty="0" smtClean="0"/>
              <a:t>Dawn (Asteroids </a:t>
            </a:r>
            <a:r>
              <a:rPr lang="en-US" b="0" dirty="0" err="1" smtClean="0"/>
              <a:t>Vesta</a:t>
            </a:r>
            <a:r>
              <a:rPr lang="en-US" b="0" dirty="0" smtClean="0"/>
              <a:t> and Ceres)</a:t>
            </a:r>
            <a:endParaRPr lang="en-US" b="0" dirty="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Acknowledgements</a:t>
            </a:r>
            <a:endParaRPr lang="en-US" dirty="0"/>
          </a:p>
        </p:txBody>
      </p:sp>
      <p:sp>
        <p:nvSpPr>
          <p:cNvPr id="3" name="Content Placeholder 2"/>
          <p:cNvSpPr>
            <a:spLocks noGrp="1"/>
          </p:cNvSpPr>
          <p:nvPr>
            <p:ph idx="1"/>
          </p:nvPr>
        </p:nvSpPr>
        <p:spPr/>
        <p:txBody>
          <a:bodyPr/>
          <a:lstStyle/>
          <a:p>
            <a:r>
              <a:rPr lang="en-US" dirty="0" smtClean="0"/>
              <a:t>Colleagues who have contributed to this presentation:</a:t>
            </a:r>
          </a:p>
          <a:p>
            <a:pPr lvl="1"/>
            <a:r>
              <a:rPr lang="en-US" b="0" dirty="0" smtClean="0"/>
              <a:t>M. Brown (Caltech), J. Bell (Cornell), S. </a:t>
            </a:r>
            <a:r>
              <a:rPr lang="en-US" b="0" dirty="0" err="1" smtClean="0"/>
              <a:t>Benecchi</a:t>
            </a:r>
            <a:r>
              <a:rPr lang="en-US" b="0" dirty="0" smtClean="0"/>
              <a:t> (Carnegie),                 J. Clarke (Boston U), P. Feldman (JHU), H. </a:t>
            </a:r>
            <a:r>
              <a:rPr lang="en-US" b="0" dirty="0" err="1" smtClean="0"/>
              <a:t>Hammel</a:t>
            </a:r>
            <a:r>
              <a:rPr lang="en-US" b="0" dirty="0" smtClean="0"/>
              <a:t> (SSI),                     P. </a:t>
            </a:r>
            <a:r>
              <a:rPr lang="en-US" b="0" dirty="0" err="1" smtClean="0"/>
              <a:t>Lamy</a:t>
            </a:r>
            <a:r>
              <a:rPr lang="en-US" b="0" dirty="0" smtClean="0"/>
              <a:t> (LAS/Marseille), M. McGrath (NASA/MSFC), K. Noll (</a:t>
            </a:r>
            <a:r>
              <a:rPr lang="en-US" b="0" dirty="0" err="1" smtClean="0"/>
              <a:t>STScI</a:t>
            </a:r>
            <a:r>
              <a:rPr lang="en-US" b="0" dirty="0" smtClean="0"/>
              <a:t>),   M. Showalter (SETI), A. Simon-Miller (NASA/GSFC)</a:t>
            </a:r>
          </a:p>
          <a:p>
            <a:pPr lvl="1"/>
            <a:endParaRPr lang="en-US" dirty="0" smtClean="0"/>
          </a:p>
          <a:p>
            <a:r>
              <a:rPr lang="en-US" dirty="0" smtClean="0"/>
              <a:t>Hubble’s </a:t>
            </a:r>
            <a:r>
              <a:rPr lang="en-US" i="1" dirty="0" smtClean="0"/>
              <a:t>Moving Target</a:t>
            </a:r>
            <a:r>
              <a:rPr lang="en-US" dirty="0" smtClean="0"/>
              <a:t> support:</a:t>
            </a:r>
          </a:p>
          <a:p>
            <a:pPr lvl="1"/>
            <a:r>
              <a:rPr lang="en-US" b="0" dirty="0" smtClean="0"/>
              <a:t>Lockheed-Martin’s accurate pointing &amp; control system</a:t>
            </a:r>
          </a:p>
          <a:p>
            <a:pPr lvl="1"/>
            <a:r>
              <a:rPr lang="en-US" b="0" dirty="0" smtClean="0"/>
              <a:t>NAIF/JPL Moving Object Support System (MOSS)</a:t>
            </a:r>
          </a:p>
          <a:p>
            <a:pPr lvl="1"/>
            <a:r>
              <a:rPr lang="en-US" b="0" dirty="0" err="1" smtClean="0"/>
              <a:t>STScI</a:t>
            </a:r>
            <a:r>
              <a:rPr lang="en-US" b="0" dirty="0" smtClean="0"/>
              <a:t> MT development and MT </a:t>
            </a:r>
            <a:r>
              <a:rPr lang="en-US" b="0" dirty="0" smtClean="0"/>
              <a:t>Ops support</a:t>
            </a:r>
            <a:r>
              <a:rPr lang="en-US" b="0" dirty="0" smtClean="0"/>
              <a:t>: </a:t>
            </a:r>
          </a:p>
          <a:p>
            <a:pPr lvl="2"/>
            <a:r>
              <a:rPr lang="en-US" b="0" dirty="0" smtClean="0"/>
              <a:t>J. </a:t>
            </a:r>
            <a:r>
              <a:rPr lang="en-US" b="0" dirty="0" smtClean="0"/>
              <a:t>Isaacs, </a:t>
            </a:r>
            <a:r>
              <a:rPr lang="en-US" b="0" dirty="0" smtClean="0"/>
              <a:t>A</a:t>
            </a:r>
            <a:r>
              <a:rPr lang="en-US" b="0" dirty="0" smtClean="0"/>
              <a:t>. </a:t>
            </a:r>
            <a:r>
              <a:rPr lang="en-US" b="0" dirty="0" err="1" smtClean="0"/>
              <a:t>Lubenow</a:t>
            </a:r>
            <a:r>
              <a:rPr lang="en-US" b="0" dirty="0" smtClean="0"/>
              <a:t> (deceased),</a:t>
            </a:r>
            <a:r>
              <a:rPr lang="en-US" b="0" dirty="0" smtClean="0"/>
              <a:t> M. </a:t>
            </a:r>
            <a:r>
              <a:rPr lang="en-US" b="0" dirty="0" err="1" smtClean="0"/>
              <a:t>Buie</a:t>
            </a:r>
            <a:r>
              <a:rPr lang="en-US" b="0" dirty="0" smtClean="0"/>
              <a:t>, K. Noll, T. </a:t>
            </a:r>
            <a:r>
              <a:rPr lang="en-US" b="0" dirty="0" smtClean="0"/>
              <a:t>Roman,</a:t>
            </a:r>
            <a:r>
              <a:rPr lang="en-US" b="0" dirty="0" smtClean="0"/>
              <a:t>        A. Vick</a:t>
            </a:r>
            <a:r>
              <a:rPr lang="en-US" b="0" dirty="0" smtClean="0"/>
              <a:t>, </a:t>
            </a:r>
            <a:r>
              <a:rPr lang="en-US" b="0" dirty="0" smtClean="0"/>
              <a:t>M. </a:t>
            </a:r>
            <a:r>
              <a:rPr lang="en-US" b="0" dirty="0" smtClean="0"/>
              <a:t>Reinhart,</a:t>
            </a:r>
            <a:r>
              <a:rPr lang="en-US" b="0" dirty="0" smtClean="0"/>
              <a:t> T. </a:t>
            </a:r>
            <a:r>
              <a:rPr lang="en-US" b="0" dirty="0" smtClean="0"/>
              <a:t>Ellis</a:t>
            </a:r>
          </a:p>
          <a:p>
            <a:pPr lvl="1"/>
            <a:endParaRPr lang="en-US" dirty="0" smtClean="0"/>
          </a:p>
          <a:p>
            <a:r>
              <a:rPr lang="en-US" dirty="0" smtClean="0"/>
              <a:t>Bob </a:t>
            </a:r>
            <a:r>
              <a:rPr lang="en-US" dirty="0" err="1" smtClean="0"/>
              <a:t>Fosbury</a:t>
            </a:r>
            <a:r>
              <a:rPr lang="en-US" dirty="0" smtClean="0"/>
              <a:t> and </a:t>
            </a:r>
            <a:r>
              <a:rPr lang="en-US" dirty="0" err="1" smtClean="0"/>
              <a:t>Antonella</a:t>
            </a:r>
            <a:r>
              <a:rPr lang="en-US" dirty="0" smtClean="0"/>
              <a:t> Nota for inviting me to give this presentation</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0" y="2710647"/>
            <a:ext cx="9144000" cy="769441"/>
          </a:xfrm>
          <a:prstGeom prst="rect">
            <a:avLst/>
          </a:prstGeom>
          <a:noFill/>
        </p:spPr>
        <p:txBody>
          <a:bodyPr wrap="square" rtlCol="0">
            <a:spAutoFit/>
          </a:bodyPr>
          <a:lstStyle/>
          <a:p>
            <a:pPr algn="ctr"/>
            <a:r>
              <a:rPr lang="en-US" sz="4400" dirty="0" smtClean="0"/>
              <a:t>Backup</a:t>
            </a:r>
            <a:endParaRPr lang="en-US" sz="4400" dirty="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UV_hyakutake_april96.eps"/>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0" y="1366002"/>
            <a:ext cx="4114800" cy="5486400"/>
          </a:xfrm>
          <a:prstGeom prst="rect">
            <a:avLst/>
          </a:prstGeom>
          <a:solidFill>
            <a:srgbClr val="FFFFFF"/>
          </a:solidFill>
        </p:spPr>
      </p:pic>
      <p:pic>
        <p:nvPicPr>
          <p:cNvPr id="3" name="Picture 2" descr="f3.eps"/>
          <p:cNvPicPr>
            <a:picLocks noChangeAspect="1"/>
          </p:cNvPicPr>
          <p:nvPr/>
        </p:nvPicPr>
        <mc:AlternateContent>
          <mc:Choice xmlns:ma="http://schemas.microsoft.com/office/mac/drawingml/2008/main" Requires="ma">
            <p:blipFill>
              <a:blip r:embed="rId5"/>
              <a:stretch>
                <a:fillRect/>
              </a:stretch>
            </p:blipFill>
          </mc:Choice>
          <mc:Fallback>
            <p:blipFill>
              <a:blip r:embed="rId6"/>
              <a:stretch>
                <a:fillRect/>
              </a:stretch>
            </p:blipFill>
          </mc:Fallback>
        </mc:AlternateContent>
        <p:spPr>
          <a:xfrm>
            <a:off x="5497073" y="0"/>
            <a:ext cx="3282696" cy="3178716"/>
          </a:xfrm>
          <a:prstGeom prst="rect">
            <a:avLst/>
          </a:prstGeom>
          <a:solidFill>
            <a:srgbClr val="FFFFFF"/>
          </a:solidFill>
        </p:spPr>
      </p:pic>
      <p:pic>
        <p:nvPicPr>
          <p:cNvPr id="4" name="Picture 3" descr="G230LB_csx2_asinh.png"/>
          <p:cNvPicPr>
            <a:picLocks noChangeAspect="1"/>
          </p:cNvPicPr>
          <p:nvPr/>
        </p:nvPicPr>
        <p:blipFill>
          <a:blip r:embed="rId7"/>
          <a:stretch>
            <a:fillRect/>
          </a:stretch>
        </p:blipFill>
        <p:spPr>
          <a:xfrm>
            <a:off x="5486400" y="3200400"/>
            <a:ext cx="3657600" cy="3657600"/>
          </a:xfrm>
          <a:prstGeom prst="rect">
            <a:avLst/>
          </a:prstGeom>
        </p:spPr>
      </p:pic>
      <p:sp>
        <p:nvSpPr>
          <p:cNvPr id="5" name="TextBox 4"/>
          <p:cNvSpPr txBox="1"/>
          <p:nvPr/>
        </p:nvSpPr>
        <p:spPr>
          <a:xfrm>
            <a:off x="5443173" y="3222899"/>
            <a:ext cx="3668807" cy="738664"/>
          </a:xfrm>
          <a:prstGeom prst="rect">
            <a:avLst/>
          </a:prstGeom>
          <a:noFill/>
        </p:spPr>
        <p:txBody>
          <a:bodyPr wrap="square" rtlCol="0">
            <a:spAutoFit/>
          </a:bodyPr>
          <a:lstStyle/>
          <a:p>
            <a:r>
              <a:rPr lang="en-US" sz="1400" b="0" dirty="0" smtClean="0">
                <a:solidFill>
                  <a:srgbClr val="00FFFF"/>
                </a:solidFill>
              </a:rPr>
              <a:t>STIS G230LB</a:t>
            </a:r>
          </a:p>
          <a:p>
            <a:r>
              <a:rPr lang="en-US" sz="1400" b="0" dirty="0" smtClean="0">
                <a:solidFill>
                  <a:srgbClr val="00FFFF"/>
                </a:solidFill>
              </a:rPr>
              <a:t>2002 Apr 23</a:t>
            </a:r>
          </a:p>
          <a:p>
            <a:r>
              <a:rPr lang="en-US" sz="1400" b="0" dirty="0" smtClean="0">
                <a:solidFill>
                  <a:srgbClr val="00FFFF"/>
                </a:solidFill>
              </a:rPr>
              <a:t>153P/Ikeya-Zhang</a:t>
            </a:r>
            <a:endParaRPr lang="en-US" sz="1400" b="0" dirty="0">
              <a:solidFill>
                <a:srgbClr val="00FFFF"/>
              </a:solidFill>
            </a:endParaRPr>
          </a:p>
        </p:txBody>
      </p:sp>
      <p:sp>
        <p:nvSpPr>
          <p:cNvPr id="6" name="TextBox 5"/>
          <p:cNvSpPr txBox="1"/>
          <p:nvPr/>
        </p:nvSpPr>
        <p:spPr>
          <a:xfrm>
            <a:off x="5528558" y="5367942"/>
            <a:ext cx="434071" cy="307777"/>
          </a:xfrm>
          <a:prstGeom prst="rect">
            <a:avLst/>
          </a:prstGeom>
          <a:noFill/>
        </p:spPr>
        <p:txBody>
          <a:bodyPr wrap="none" rtlCol="0">
            <a:spAutoFit/>
          </a:bodyPr>
          <a:lstStyle/>
          <a:p>
            <a:r>
              <a:rPr lang="en-US" sz="1400" b="0" dirty="0" smtClean="0">
                <a:solidFill>
                  <a:srgbClr val="00FFFF"/>
                </a:solidFill>
              </a:rPr>
              <a:t>CS</a:t>
            </a:r>
            <a:endParaRPr lang="en-US" sz="1400" b="0" dirty="0">
              <a:solidFill>
                <a:srgbClr val="00FFFF"/>
              </a:solidFill>
            </a:endParaRPr>
          </a:p>
        </p:txBody>
      </p:sp>
      <p:sp>
        <p:nvSpPr>
          <p:cNvPr id="7" name="TextBox 6"/>
          <p:cNvSpPr txBox="1"/>
          <p:nvPr/>
        </p:nvSpPr>
        <p:spPr>
          <a:xfrm>
            <a:off x="8399564" y="3681788"/>
            <a:ext cx="453970" cy="307777"/>
          </a:xfrm>
          <a:prstGeom prst="rect">
            <a:avLst/>
          </a:prstGeom>
          <a:noFill/>
        </p:spPr>
        <p:txBody>
          <a:bodyPr wrap="none" rtlCol="0">
            <a:spAutoFit/>
          </a:bodyPr>
          <a:lstStyle/>
          <a:p>
            <a:r>
              <a:rPr lang="en-US" sz="1400" b="0" dirty="0" smtClean="0">
                <a:solidFill>
                  <a:srgbClr val="00FFFF"/>
                </a:solidFill>
              </a:rPr>
              <a:t>OH</a:t>
            </a:r>
            <a:endParaRPr lang="en-US" sz="1400" b="0" dirty="0">
              <a:solidFill>
                <a:srgbClr val="00FFFF"/>
              </a:solidFill>
            </a:endParaRPr>
          </a:p>
        </p:txBody>
      </p:sp>
      <p:sp>
        <p:nvSpPr>
          <p:cNvPr id="8" name="TextBox 7"/>
          <p:cNvSpPr txBox="1"/>
          <p:nvPr/>
        </p:nvSpPr>
        <p:spPr>
          <a:xfrm>
            <a:off x="8335531" y="5570708"/>
            <a:ext cx="370982" cy="307777"/>
          </a:xfrm>
          <a:prstGeom prst="rect">
            <a:avLst/>
          </a:prstGeom>
          <a:noFill/>
        </p:spPr>
        <p:txBody>
          <a:bodyPr wrap="none" rtlCol="0">
            <a:spAutoFit/>
          </a:bodyPr>
          <a:lstStyle/>
          <a:p>
            <a:r>
              <a:rPr lang="en-US" sz="1400" b="0" dirty="0" smtClean="0">
                <a:solidFill>
                  <a:srgbClr val="00FFFF"/>
                </a:solidFill>
              </a:rPr>
              <a:t>S</a:t>
            </a:r>
            <a:r>
              <a:rPr lang="en-US" sz="1400" b="0" baseline="-25000" dirty="0" smtClean="0">
                <a:solidFill>
                  <a:srgbClr val="00FFFF"/>
                </a:solidFill>
              </a:rPr>
              <a:t>2</a:t>
            </a:r>
            <a:endParaRPr lang="en-US" sz="1400" b="0" baseline="-25000" dirty="0">
              <a:solidFill>
                <a:srgbClr val="00FFFF"/>
              </a:solidFill>
            </a:endParaRPr>
          </a:p>
        </p:txBody>
      </p:sp>
      <p:cxnSp>
        <p:nvCxnSpPr>
          <p:cNvPr id="10" name="Straight Arrow Connector 9"/>
          <p:cNvCxnSpPr/>
          <p:nvPr/>
        </p:nvCxnSpPr>
        <p:spPr bwMode="auto">
          <a:xfrm rot="10800000">
            <a:off x="7887268" y="5111818"/>
            <a:ext cx="587009" cy="437546"/>
          </a:xfrm>
          <a:prstGeom prst="straightConnector1">
            <a:avLst/>
          </a:prstGeom>
          <a:solidFill>
            <a:srgbClr val="FFFFFF"/>
          </a:solidFill>
          <a:ln w="12700" cap="flat" cmpd="sng" algn="ctr">
            <a:solidFill>
              <a:srgbClr val="00FFFF"/>
            </a:solidFill>
            <a:prstDash val="solid"/>
            <a:round/>
            <a:headEnd type="none" w="med" len="med"/>
            <a:tailEnd type="arrow"/>
          </a:ln>
          <a:effectLst/>
        </p:spPr>
      </p:cxnSp>
      <p:cxnSp>
        <p:nvCxnSpPr>
          <p:cNvPr id="12" name="Straight Arrow Connector 11"/>
          <p:cNvCxnSpPr/>
          <p:nvPr/>
        </p:nvCxnSpPr>
        <p:spPr bwMode="auto">
          <a:xfrm flipV="1">
            <a:off x="8458200" y="5105400"/>
            <a:ext cx="609600" cy="457200"/>
          </a:xfrm>
          <a:prstGeom prst="straightConnector1">
            <a:avLst/>
          </a:prstGeom>
          <a:solidFill>
            <a:srgbClr val="FFFFFF"/>
          </a:solidFill>
          <a:ln w="12700" cap="flat" cmpd="sng" algn="ctr">
            <a:solidFill>
              <a:srgbClr val="00FFFF"/>
            </a:solidFill>
            <a:prstDash val="solid"/>
            <a:round/>
            <a:headEnd type="none" w="med" len="med"/>
            <a:tailEnd type="arrow"/>
          </a:ln>
          <a:effectLst/>
        </p:spPr>
      </p:cxnSp>
      <p:cxnSp>
        <p:nvCxnSpPr>
          <p:cNvPr id="16" name="Straight Arrow Connector 15"/>
          <p:cNvCxnSpPr>
            <a:stCxn id="6" idx="3"/>
          </p:cNvCxnSpPr>
          <p:nvPr/>
        </p:nvCxnSpPr>
        <p:spPr bwMode="auto">
          <a:xfrm flipV="1">
            <a:off x="5962629" y="5101147"/>
            <a:ext cx="515816" cy="420684"/>
          </a:xfrm>
          <a:prstGeom prst="straightConnector1">
            <a:avLst/>
          </a:prstGeom>
          <a:solidFill>
            <a:srgbClr val="FFFFFF"/>
          </a:solidFill>
          <a:ln w="12700" cap="flat" cmpd="sng" algn="ctr">
            <a:solidFill>
              <a:srgbClr val="00FFFF"/>
            </a:solidFill>
            <a:prstDash val="solid"/>
            <a:round/>
            <a:headEnd type="none" w="med" len="med"/>
            <a:tailEnd type="arrow"/>
          </a:ln>
          <a:effectLst/>
        </p:spPr>
      </p:cxnSp>
      <p:cxnSp>
        <p:nvCxnSpPr>
          <p:cNvPr id="28" name="Straight Arrow Connector 27"/>
          <p:cNvCxnSpPr/>
          <p:nvPr/>
        </p:nvCxnSpPr>
        <p:spPr bwMode="auto">
          <a:xfrm rot="10800000">
            <a:off x="7876595" y="3820524"/>
            <a:ext cx="533645" cy="1588"/>
          </a:xfrm>
          <a:prstGeom prst="straightConnector1">
            <a:avLst/>
          </a:prstGeom>
          <a:solidFill>
            <a:srgbClr val="FFFFFF"/>
          </a:solidFill>
          <a:ln w="12700" cap="flat" cmpd="sng" algn="ctr">
            <a:solidFill>
              <a:srgbClr val="00FFFF"/>
            </a:solidFill>
            <a:prstDash val="solid"/>
            <a:round/>
            <a:headEnd type="none" w="med" len="med"/>
            <a:tailEnd type="arrow"/>
          </a:ln>
          <a:effectLst/>
        </p:spPr>
      </p:cxnSp>
      <p:sp>
        <p:nvSpPr>
          <p:cNvPr id="29" name="TextBox 28"/>
          <p:cNvSpPr txBox="1"/>
          <p:nvPr/>
        </p:nvSpPr>
        <p:spPr>
          <a:xfrm>
            <a:off x="1" y="1088530"/>
            <a:ext cx="4130408" cy="307777"/>
          </a:xfrm>
          <a:prstGeom prst="rect">
            <a:avLst/>
          </a:prstGeom>
          <a:noFill/>
        </p:spPr>
        <p:txBody>
          <a:bodyPr wrap="square" rtlCol="0">
            <a:spAutoFit/>
          </a:bodyPr>
          <a:lstStyle/>
          <a:p>
            <a:pPr algn="ctr"/>
            <a:r>
              <a:rPr lang="en-US" sz="1400" b="0" dirty="0" smtClean="0">
                <a:solidFill>
                  <a:srgbClr val="00FFFF"/>
                </a:solidFill>
              </a:rPr>
              <a:t>C/</a:t>
            </a:r>
            <a:r>
              <a:rPr lang="en-US" sz="1400" b="0" dirty="0" err="1" smtClean="0">
                <a:solidFill>
                  <a:srgbClr val="00FFFF"/>
                </a:solidFill>
              </a:rPr>
              <a:t>Hyakutake</a:t>
            </a:r>
            <a:r>
              <a:rPr lang="en-US" sz="1400" b="0" dirty="0" smtClean="0">
                <a:solidFill>
                  <a:srgbClr val="00FFFF"/>
                </a:solidFill>
              </a:rPr>
              <a:t> (1996 B2)</a:t>
            </a:r>
            <a:endParaRPr lang="en-US" sz="1400" b="0" dirty="0">
              <a:solidFill>
                <a:srgbClr val="00FFFF"/>
              </a:solidFill>
            </a:endParaRPr>
          </a:p>
        </p:txBody>
      </p:sp>
      <p:sp>
        <p:nvSpPr>
          <p:cNvPr id="30" name="TextBox 29"/>
          <p:cNvSpPr txBox="1"/>
          <p:nvPr/>
        </p:nvSpPr>
        <p:spPr>
          <a:xfrm>
            <a:off x="5443175" y="2913417"/>
            <a:ext cx="1066698" cy="307777"/>
          </a:xfrm>
          <a:prstGeom prst="rect">
            <a:avLst/>
          </a:prstGeom>
          <a:noFill/>
        </p:spPr>
        <p:txBody>
          <a:bodyPr wrap="none" rtlCol="0">
            <a:spAutoFit/>
          </a:bodyPr>
          <a:lstStyle/>
          <a:p>
            <a:r>
              <a:rPr lang="en-US" sz="1400" b="0" i="1" dirty="0" err="1" smtClean="0">
                <a:solidFill>
                  <a:srgbClr val="FF0000"/>
                </a:solidFill>
              </a:rPr>
              <a:t>Lupu</a:t>
            </a:r>
            <a:r>
              <a:rPr lang="en-US" sz="1400" b="0" i="1" dirty="0" smtClean="0">
                <a:solidFill>
                  <a:srgbClr val="FF0000"/>
                </a:solidFill>
              </a:rPr>
              <a:t> et al.</a:t>
            </a:r>
            <a:endParaRPr lang="en-US" sz="1400" b="0" i="1" dirty="0">
              <a:solidFill>
                <a:srgbClr val="FF0000"/>
              </a:solidFill>
            </a:endParaRPr>
          </a:p>
        </p:txBody>
      </p:sp>
      <p:sp>
        <p:nvSpPr>
          <p:cNvPr id="31" name="TextBox 30"/>
          <p:cNvSpPr txBox="1"/>
          <p:nvPr/>
        </p:nvSpPr>
        <p:spPr>
          <a:xfrm>
            <a:off x="5934127" y="0"/>
            <a:ext cx="2838989" cy="738664"/>
          </a:xfrm>
          <a:prstGeom prst="rect">
            <a:avLst/>
          </a:prstGeom>
          <a:noFill/>
        </p:spPr>
        <p:txBody>
          <a:bodyPr wrap="square" rtlCol="0">
            <a:spAutoFit/>
          </a:bodyPr>
          <a:lstStyle/>
          <a:p>
            <a:r>
              <a:rPr lang="en-US" sz="1400" b="0" dirty="0" smtClean="0">
                <a:solidFill>
                  <a:srgbClr val="00FFFF"/>
                </a:solidFill>
              </a:rPr>
              <a:t>STIS G140L</a:t>
            </a:r>
          </a:p>
          <a:p>
            <a:r>
              <a:rPr lang="en-US" sz="1400" b="0" dirty="0" smtClean="0">
                <a:solidFill>
                  <a:srgbClr val="00FFFF"/>
                </a:solidFill>
              </a:rPr>
              <a:t>153P/Ikeya-Zhang</a:t>
            </a:r>
          </a:p>
          <a:p>
            <a:r>
              <a:rPr lang="en-US" sz="1400" b="0" dirty="0" smtClean="0">
                <a:solidFill>
                  <a:srgbClr val="00FFFF"/>
                </a:solidFill>
              </a:rPr>
              <a:t>CO 4PG</a:t>
            </a:r>
            <a:endParaRPr lang="en-US" sz="1400" b="0" dirty="0">
              <a:solidFill>
                <a:srgbClr val="00FFFF"/>
              </a:solidFill>
            </a:endParaRPr>
          </a:p>
        </p:txBody>
      </p:sp>
      <p:sp>
        <p:nvSpPr>
          <p:cNvPr id="32" name="TextBox 31"/>
          <p:cNvSpPr txBox="1"/>
          <p:nvPr/>
        </p:nvSpPr>
        <p:spPr>
          <a:xfrm>
            <a:off x="7801884" y="21342"/>
            <a:ext cx="414083" cy="307777"/>
          </a:xfrm>
          <a:prstGeom prst="rect">
            <a:avLst/>
          </a:prstGeom>
          <a:noFill/>
        </p:spPr>
        <p:txBody>
          <a:bodyPr wrap="none" rtlCol="0">
            <a:spAutoFit/>
          </a:bodyPr>
          <a:lstStyle/>
          <a:p>
            <a:r>
              <a:rPr lang="en-US" sz="1400" b="0" dirty="0" smtClean="0">
                <a:solidFill>
                  <a:srgbClr val="00FFFF"/>
                </a:solidFill>
              </a:rPr>
              <a:t>C I</a:t>
            </a:r>
            <a:endParaRPr lang="en-US" sz="1400" b="0" dirty="0">
              <a:solidFill>
                <a:srgbClr val="00FFFF"/>
              </a:solidFill>
            </a:endParaRPr>
          </a:p>
        </p:txBody>
      </p:sp>
      <p:cxnSp>
        <p:nvCxnSpPr>
          <p:cNvPr id="38" name="Straight Arrow Connector 37"/>
          <p:cNvCxnSpPr>
            <a:cxnSpLocks noChangeAspect="1"/>
          </p:cNvCxnSpPr>
          <p:nvPr/>
        </p:nvCxnSpPr>
        <p:spPr bwMode="auto">
          <a:xfrm rot="5400000">
            <a:off x="7690582" y="307105"/>
            <a:ext cx="273015" cy="241091"/>
          </a:xfrm>
          <a:prstGeom prst="straightConnector1">
            <a:avLst/>
          </a:prstGeom>
          <a:solidFill>
            <a:srgbClr val="FFFFFF"/>
          </a:solidFill>
          <a:ln w="12700" cap="flat" cmpd="sng" algn="ctr">
            <a:solidFill>
              <a:srgbClr val="00FFFF"/>
            </a:solidFill>
            <a:prstDash val="solid"/>
            <a:round/>
            <a:headEnd type="none" w="med" len="med"/>
            <a:tailEnd type="arrow"/>
          </a:ln>
          <a:effectLst/>
        </p:spPr>
      </p:cxnSp>
      <p:cxnSp>
        <p:nvCxnSpPr>
          <p:cNvPr id="43" name="Straight Arrow Connector 42"/>
          <p:cNvCxnSpPr/>
          <p:nvPr/>
        </p:nvCxnSpPr>
        <p:spPr bwMode="auto">
          <a:xfrm rot="16200000" flipH="1">
            <a:off x="8048644" y="246713"/>
            <a:ext cx="193802" cy="273238"/>
          </a:xfrm>
          <a:prstGeom prst="straightConnector1">
            <a:avLst/>
          </a:prstGeom>
          <a:solidFill>
            <a:srgbClr val="FFFFFF"/>
          </a:solidFill>
          <a:ln w="12700" cap="flat" cmpd="sng" algn="ctr">
            <a:solidFill>
              <a:srgbClr val="00FFFF"/>
            </a:solidFill>
            <a:prstDash val="solid"/>
            <a:round/>
            <a:headEnd type="none" w="med" len="med"/>
            <a:tailEnd type="arrow"/>
          </a:ln>
          <a:effectLst/>
        </p:spPr>
      </p:cxnSp>
      <p:sp>
        <p:nvSpPr>
          <p:cNvPr id="47" name="TextBox 46"/>
          <p:cNvSpPr txBox="1"/>
          <p:nvPr/>
        </p:nvSpPr>
        <p:spPr>
          <a:xfrm>
            <a:off x="5453847" y="6531178"/>
            <a:ext cx="1282615" cy="307777"/>
          </a:xfrm>
          <a:prstGeom prst="rect">
            <a:avLst/>
          </a:prstGeom>
          <a:noFill/>
        </p:spPr>
        <p:txBody>
          <a:bodyPr wrap="none" rtlCol="0">
            <a:spAutoFit/>
          </a:bodyPr>
          <a:lstStyle/>
          <a:p>
            <a:r>
              <a:rPr lang="en-US" sz="1400" b="0" i="1" dirty="0" smtClean="0">
                <a:solidFill>
                  <a:srgbClr val="00FFFF"/>
                </a:solidFill>
              </a:rPr>
              <a:t>Weaver et al.</a:t>
            </a:r>
            <a:endParaRPr lang="en-US" sz="1400" b="0" i="1" dirty="0">
              <a:solidFill>
                <a:srgbClr val="00FFFF"/>
              </a:solidFill>
            </a:endParaRPr>
          </a:p>
        </p:txBody>
      </p:sp>
      <p:sp>
        <p:nvSpPr>
          <p:cNvPr id="48" name="TextBox 47"/>
          <p:cNvSpPr txBox="1"/>
          <p:nvPr/>
        </p:nvSpPr>
        <p:spPr>
          <a:xfrm>
            <a:off x="3105812" y="6605876"/>
            <a:ext cx="843505" cy="307777"/>
          </a:xfrm>
          <a:prstGeom prst="rect">
            <a:avLst/>
          </a:prstGeom>
          <a:noFill/>
        </p:spPr>
        <p:txBody>
          <a:bodyPr wrap="none" rtlCol="0">
            <a:spAutoFit/>
          </a:bodyPr>
          <a:lstStyle/>
          <a:p>
            <a:r>
              <a:rPr lang="en-US" sz="1400" b="0" i="1" dirty="0" smtClean="0">
                <a:solidFill>
                  <a:schemeClr val="accent2"/>
                </a:solidFill>
              </a:rPr>
              <a:t>Weaver</a:t>
            </a:r>
            <a:endParaRPr lang="en-US" sz="1400" b="0" i="1" dirty="0">
              <a:solidFill>
                <a:schemeClr val="accent2"/>
              </a:solidFill>
            </a:endParaRPr>
          </a:p>
        </p:txBody>
      </p:sp>
      <p:sp>
        <p:nvSpPr>
          <p:cNvPr id="49" name="TextBox 48"/>
          <p:cNvSpPr txBox="1"/>
          <p:nvPr/>
        </p:nvSpPr>
        <p:spPr>
          <a:xfrm>
            <a:off x="0" y="505353"/>
            <a:ext cx="5507212" cy="646331"/>
          </a:xfrm>
          <a:prstGeom prst="rect">
            <a:avLst/>
          </a:prstGeom>
          <a:noFill/>
        </p:spPr>
        <p:txBody>
          <a:bodyPr wrap="square" rtlCol="0">
            <a:spAutoFit/>
          </a:bodyPr>
          <a:lstStyle/>
          <a:p>
            <a:pPr>
              <a:buFont typeface="Arial"/>
              <a:buChar char="•"/>
            </a:pPr>
            <a:r>
              <a:rPr lang="en-US" sz="1800" b="0" dirty="0" smtClean="0">
                <a:solidFill>
                  <a:srgbClr val="00FFFF"/>
                </a:solidFill>
              </a:rPr>
              <a:t> Parent Species CO, CO</a:t>
            </a:r>
            <a:r>
              <a:rPr lang="en-US" sz="1800" b="0" baseline="-25000" dirty="0" smtClean="0">
                <a:solidFill>
                  <a:srgbClr val="00FFFF"/>
                </a:solidFill>
              </a:rPr>
              <a:t>2</a:t>
            </a:r>
            <a:r>
              <a:rPr lang="en-US" sz="1800" b="0" dirty="0" smtClean="0">
                <a:solidFill>
                  <a:srgbClr val="00FFFF"/>
                </a:solidFill>
              </a:rPr>
              <a:t>, S</a:t>
            </a:r>
            <a:r>
              <a:rPr lang="en-US" sz="1800" b="0" baseline="-25000" dirty="0" smtClean="0">
                <a:solidFill>
                  <a:srgbClr val="00FFFF"/>
                </a:solidFill>
              </a:rPr>
              <a:t>2</a:t>
            </a:r>
            <a:r>
              <a:rPr lang="en-US" sz="1800" b="0" dirty="0" smtClean="0">
                <a:solidFill>
                  <a:srgbClr val="00FFFF"/>
                </a:solidFill>
              </a:rPr>
              <a:t> </a:t>
            </a:r>
          </a:p>
          <a:p>
            <a:pPr>
              <a:buFont typeface="Arial"/>
              <a:buChar char="•"/>
            </a:pPr>
            <a:r>
              <a:rPr lang="en-US" sz="1800" b="0" dirty="0" smtClean="0">
                <a:solidFill>
                  <a:srgbClr val="00FFFF"/>
                </a:solidFill>
              </a:rPr>
              <a:t> Plus OH,CS,H,O,C,S </a:t>
            </a:r>
            <a:endParaRPr lang="en-US" sz="1800" b="0" baseline="-25000" dirty="0" smtClean="0">
              <a:solidFill>
                <a:srgbClr val="00FFFF"/>
              </a:solidFill>
            </a:endParaRPr>
          </a:p>
        </p:txBody>
      </p:sp>
      <p:sp>
        <p:nvSpPr>
          <p:cNvPr id="22" name="Title 21"/>
          <p:cNvSpPr>
            <a:spLocks noGrp="1"/>
          </p:cNvSpPr>
          <p:nvPr>
            <p:ph type="title"/>
          </p:nvPr>
        </p:nvSpPr>
        <p:spPr>
          <a:xfrm>
            <a:off x="0" y="0"/>
            <a:ext cx="4607163" cy="604729"/>
          </a:xfrm>
        </p:spPr>
        <p:txBody>
          <a:bodyPr anchor="t"/>
          <a:lstStyle/>
          <a:p>
            <a:r>
              <a:rPr lang="en-US" dirty="0" smtClean="0"/>
              <a:t>Comet Composition</a:t>
            </a:r>
            <a:endParaRPr lang="en-US" dirty="0"/>
          </a:p>
        </p:txBody>
      </p:sp>
      <p:sp>
        <p:nvSpPr>
          <p:cNvPr id="24" name="TextBox 23"/>
          <p:cNvSpPr txBox="1"/>
          <p:nvPr/>
        </p:nvSpPr>
        <p:spPr>
          <a:xfrm>
            <a:off x="712727" y="1373543"/>
            <a:ext cx="703375" cy="307777"/>
          </a:xfrm>
          <a:prstGeom prst="rect">
            <a:avLst/>
          </a:prstGeom>
          <a:noFill/>
        </p:spPr>
        <p:txBody>
          <a:bodyPr wrap="none" rtlCol="0">
            <a:spAutoFit/>
          </a:bodyPr>
          <a:lstStyle/>
          <a:p>
            <a:r>
              <a:rPr lang="en-US" sz="1400" dirty="0" smtClean="0">
                <a:solidFill>
                  <a:srgbClr val="FF0000"/>
                </a:solidFill>
              </a:rPr>
              <a:t>GHRS</a:t>
            </a:r>
            <a:endParaRPr lang="en-US" sz="1400" dirty="0">
              <a:solidFill>
                <a:srgbClr val="FF0000"/>
              </a:solidFill>
            </a:endParaRPr>
          </a:p>
        </p:txBody>
      </p:sp>
      <p:sp>
        <p:nvSpPr>
          <p:cNvPr id="25" name="TextBox 24"/>
          <p:cNvSpPr txBox="1"/>
          <p:nvPr/>
        </p:nvSpPr>
        <p:spPr>
          <a:xfrm>
            <a:off x="673851" y="3226531"/>
            <a:ext cx="553732" cy="307777"/>
          </a:xfrm>
          <a:prstGeom prst="rect">
            <a:avLst/>
          </a:prstGeom>
          <a:noFill/>
        </p:spPr>
        <p:txBody>
          <a:bodyPr wrap="none" rtlCol="0">
            <a:spAutoFit/>
          </a:bodyPr>
          <a:lstStyle/>
          <a:p>
            <a:r>
              <a:rPr lang="en-US" sz="1400" dirty="0" smtClean="0">
                <a:solidFill>
                  <a:srgbClr val="FF0000"/>
                </a:solidFill>
              </a:rPr>
              <a:t>FOS</a:t>
            </a:r>
            <a:endParaRPr lang="en-US" sz="1400" dirty="0">
              <a:solidFill>
                <a:srgbClr val="FF0000"/>
              </a:solidFill>
            </a:endParaRPr>
          </a:p>
        </p:txBody>
      </p:sp>
      <p:sp>
        <p:nvSpPr>
          <p:cNvPr id="26" name="TextBox 25"/>
          <p:cNvSpPr txBox="1"/>
          <p:nvPr/>
        </p:nvSpPr>
        <p:spPr>
          <a:xfrm>
            <a:off x="670746" y="5115297"/>
            <a:ext cx="553732" cy="307777"/>
          </a:xfrm>
          <a:prstGeom prst="rect">
            <a:avLst/>
          </a:prstGeom>
          <a:noFill/>
        </p:spPr>
        <p:txBody>
          <a:bodyPr wrap="none" rtlCol="0">
            <a:spAutoFit/>
          </a:bodyPr>
          <a:lstStyle/>
          <a:p>
            <a:r>
              <a:rPr lang="en-US" sz="1400" dirty="0" smtClean="0">
                <a:solidFill>
                  <a:srgbClr val="FF0000"/>
                </a:solidFill>
              </a:rPr>
              <a:t>FOS</a:t>
            </a:r>
            <a:endParaRPr lang="en-US" sz="1400" dirty="0">
              <a:solidFill>
                <a:srgbClr val="FF0000"/>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6" name="Rectangle 6"/>
          <p:cNvSpPr>
            <a:spLocks noChangeArrowheads="1"/>
          </p:cNvSpPr>
          <p:nvPr/>
        </p:nvSpPr>
        <p:spPr bwMode="auto">
          <a:xfrm>
            <a:off x="0" y="17812"/>
            <a:ext cx="9144000" cy="641350"/>
          </a:xfrm>
          <a:prstGeom prst="rect">
            <a:avLst/>
          </a:prstGeom>
          <a:noFill/>
          <a:ln w="9525">
            <a:noFill/>
            <a:miter lim="800000"/>
            <a:headEnd/>
            <a:tailEnd/>
          </a:ln>
        </p:spPr>
        <p:txBody>
          <a:bodyPr wrap="square">
            <a:prstTxWarp prst="textNoShape">
              <a:avLst/>
            </a:prstTxWarp>
            <a:spAutoFit/>
          </a:bodyPr>
          <a:lstStyle/>
          <a:p>
            <a:pPr algn="ctr"/>
            <a:r>
              <a:rPr lang="en-US" sz="3600" dirty="0" smtClean="0"/>
              <a:t>Pluto has two new </a:t>
            </a:r>
            <a:r>
              <a:rPr lang="en-US" sz="3600" dirty="0"/>
              <a:t>s</a:t>
            </a:r>
            <a:r>
              <a:rPr lang="en-US" sz="3600" dirty="0" smtClean="0"/>
              <a:t>atellites</a:t>
            </a:r>
            <a:r>
              <a:rPr lang="en-US" sz="3600" dirty="0"/>
              <a:t>!</a:t>
            </a:r>
            <a:endParaRPr lang="en-US" dirty="0"/>
          </a:p>
        </p:txBody>
      </p:sp>
      <p:sp>
        <p:nvSpPr>
          <p:cNvPr id="41987" name="Rectangle 7"/>
          <p:cNvSpPr>
            <a:spLocks noChangeArrowheads="1"/>
          </p:cNvSpPr>
          <p:nvPr/>
        </p:nvSpPr>
        <p:spPr bwMode="auto">
          <a:xfrm>
            <a:off x="931863" y="5043488"/>
            <a:ext cx="2751137" cy="369887"/>
          </a:xfrm>
          <a:prstGeom prst="rect">
            <a:avLst/>
          </a:prstGeom>
          <a:noFill/>
          <a:ln w="9525">
            <a:noFill/>
            <a:miter lim="800000"/>
            <a:headEnd/>
            <a:tailEnd/>
          </a:ln>
        </p:spPr>
        <p:txBody>
          <a:bodyPr wrap="none">
            <a:prstTxWarp prst="textNoShape">
              <a:avLst/>
            </a:prstTxWarp>
            <a:spAutoFit/>
          </a:bodyPr>
          <a:lstStyle/>
          <a:p>
            <a:r>
              <a:rPr lang="en-US" sz="1800" b="0">
                <a:solidFill>
                  <a:srgbClr val="00FFFF"/>
                </a:solidFill>
              </a:rPr>
              <a:t>Combination of 4 Images</a:t>
            </a:r>
            <a:endParaRPr lang="en-US" b="0">
              <a:solidFill>
                <a:srgbClr val="00FFFF"/>
              </a:solidFill>
            </a:endParaRPr>
          </a:p>
        </p:txBody>
      </p:sp>
      <p:sp>
        <p:nvSpPr>
          <p:cNvPr id="41988" name="Rectangle 8"/>
          <p:cNvSpPr>
            <a:spLocks noChangeArrowheads="1"/>
          </p:cNvSpPr>
          <p:nvPr/>
        </p:nvSpPr>
        <p:spPr bwMode="auto">
          <a:xfrm>
            <a:off x="5503863" y="5037138"/>
            <a:ext cx="2751137" cy="369887"/>
          </a:xfrm>
          <a:prstGeom prst="rect">
            <a:avLst/>
          </a:prstGeom>
          <a:noFill/>
          <a:ln w="9525">
            <a:noFill/>
            <a:miter lim="800000"/>
            <a:headEnd/>
            <a:tailEnd/>
          </a:ln>
        </p:spPr>
        <p:txBody>
          <a:bodyPr wrap="none">
            <a:prstTxWarp prst="textNoShape">
              <a:avLst/>
            </a:prstTxWarp>
            <a:spAutoFit/>
          </a:bodyPr>
          <a:lstStyle/>
          <a:p>
            <a:r>
              <a:rPr lang="en-US" sz="1800" b="0">
                <a:solidFill>
                  <a:srgbClr val="00FFFF"/>
                </a:solidFill>
              </a:rPr>
              <a:t>Combination of 4 Images</a:t>
            </a:r>
          </a:p>
        </p:txBody>
      </p:sp>
      <p:sp>
        <p:nvSpPr>
          <p:cNvPr id="41989" name="Text Box 13"/>
          <p:cNvSpPr txBox="1">
            <a:spLocks noChangeArrowheads="1"/>
          </p:cNvSpPr>
          <p:nvPr/>
        </p:nvSpPr>
        <p:spPr bwMode="auto">
          <a:xfrm>
            <a:off x="2166938" y="1131888"/>
            <a:ext cx="681037" cy="338137"/>
          </a:xfrm>
          <a:prstGeom prst="rect">
            <a:avLst/>
          </a:prstGeom>
          <a:noFill/>
          <a:ln w="9525">
            <a:noFill/>
            <a:miter lim="800000"/>
            <a:headEnd/>
            <a:tailEnd/>
          </a:ln>
        </p:spPr>
        <p:txBody>
          <a:bodyPr wrap="none">
            <a:prstTxWarp prst="textNoShape">
              <a:avLst/>
            </a:prstTxWarp>
            <a:spAutoFit/>
          </a:bodyPr>
          <a:lstStyle/>
          <a:p>
            <a:r>
              <a:rPr lang="en-US" sz="1600" b="0">
                <a:solidFill>
                  <a:srgbClr val="00FFFF"/>
                </a:solidFill>
              </a:rPr>
              <a:t>12.8"</a:t>
            </a:r>
          </a:p>
        </p:txBody>
      </p:sp>
      <p:sp>
        <p:nvSpPr>
          <p:cNvPr id="41990" name="Line 14"/>
          <p:cNvSpPr>
            <a:spLocks noChangeShapeType="1"/>
          </p:cNvSpPr>
          <p:nvPr/>
        </p:nvSpPr>
        <p:spPr bwMode="auto">
          <a:xfrm>
            <a:off x="3048000" y="1295400"/>
            <a:ext cx="1447800" cy="0"/>
          </a:xfrm>
          <a:prstGeom prst="line">
            <a:avLst/>
          </a:prstGeom>
          <a:noFill/>
          <a:ln w="19050">
            <a:solidFill>
              <a:srgbClr val="00FFFF"/>
            </a:solidFill>
            <a:round/>
            <a:headEnd/>
            <a:tailEnd type="triangle" w="med" len="med"/>
          </a:ln>
        </p:spPr>
        <p:txBody>
          <a:bodyPr wrap="none" anchor="ctr">
            <a:prstTxWarp prst="textNoShape">
              <a:avLst/>
            </a:prstTxWarp>
          </a:bodyPr>
          <a:lstStyle/>
          <a:p>
            <a:endParaRPr lang="en-US"/>
          </a:p>
        </p:txBody>
      </p:sp>
      <p:sp>
        <p:nvSpPr>
          <p:cNvPr id="41991" name="Line 15"/>
          <p:cNvSpPr>
            <a:spLocks noChangeShapeType="1"/>
          </p:cNvSpPr>
          <p:nvPr/>
        </p:nvSpPr>
        <p:spPr bwMode="auto">
          <a:xfrm flipH="1">
            <a:off x="381000" y="1295400"/>
            <a:ext cx="1600200" cy="0"/>
          </a:xfrm>
          <a:prstGeom prst="line">
            <a:avLst/>
          </a:prstGeom>
          <a:noFill/>
          <a:ln w="19050">
            <a:solidFill>
              <a:srgbClr val="00FFFF"/>
            </a:solidFill>
            <a:round/>
            <a:headEnd/>
            <a:tailEnd type="triangle" w="med" len="med"/>
          </a:ln>
        </p:spPr>
        <p:txBody>
          <a:bodyPr wrap="none" anchor="ctr">
            <a:prstTxWarp prst="textNoShape">
              <a:avLst/>
            </a:prstTxWarp>
          </a:bodyPr>
          <a:lstStyle/>
          <a:p>
            <a:endParaRPr lang="en-US"/>
          </a:p>
        </p:txBody>
      </p:sp>
      <p:pic>
        <p:nvPicPr>
          <p:cNvPr id="41992" name="Picture 17" descr="Pluto2upRm_may15"/>
          <p:cNvPicPr>
            <a:picLocks noChangeAspect="1" noChangeArrowheads="1"/>
          </p:cNvPicPr>
          <p:nvPr/>
        </p:nvPicPr>
        <p:blipFill>
          <a:blip r:embed="rId3"/>
          <a:srcRect/>
          <a:stretch>
            <a:fillRect/>
          </a:stretch>
        </p:blipFill>
        <p:spPr bwMode="auto">
          <a:xfrm>
            <a:off x="304800" y="1774825"/>
            <a:ext cx="4203700" cy="3144838"/>
          </a:xfrm>
          <a:prstGeom prst="rect">
            <a:avLst/>
          </a:prstGeom>
          <a:noFill/>
          <a:ln w="25400">
            <a:solidFill>
              <a:srgbClr val="00FFFF"/>
            </a:solidFill>
            <a:miter lim="800000"/>
            <a:headEnd/>
            <a:tailEnd/>
          </a:ln>
        </p:spPr>
      </p:pic>
      <p:pic>
        <p:nvPicPr>
          <p:cNvPr id="41993" name="Picture 18" descr="Pluto2upRm_may18"/>
          <p:cNvPicPr>
            <a:picLocks noChangeAspect="1" noChangeArrowheads="1"/>
          </p:cNvPicPr>
          <p:nvPr/>
        </p:nvPicPr>
        <p:blipFill>
          <a:blip r:embed="rId4"/>
          <a:srcRect/>
          <a:stretch>
            <a:fillRect/>
          </a:stretch>
        </p:blipFill>
        <p:spPr bwMode="auto">
          <a:xfrm>
            <a:off x="4692650" y="1778000"/>
            <a:ext cx="4222750" cy="3146425"/>
          </a:xfrm>
          <a:prstGeom prst="rect">
            <a:avLst/>
          </a:prstGeom>
          <a:noFill/>
          <a:ln w="25400">
            <a:solidFill>
              <a:srgbClr val="00FFFF"/>
            </a:solidFill>
            <a:miter lim="800000"/>
            <a:headEnd/>
            <a:tailEnd/>
          </a:ln>
        </p:spPr>
      </p:pic>
      <p:sp>
        <p:nvSpPr>
          <p:cNvPr id="63508" name="Rectangle 20"/>
          <p:cNvSpPr>
            <a:spLocks noChangeArrowheads="1"/>
          </p:cNvSpPr>
          <p:nvPr/>
        </p:nvSpPr>
        <p:spPr bwMode="auto">
          <a:xfrm>
            <a:off x="228600" y="5684192"/>
            <a:ext cx="8640763" cy="461665"/>
          </a:xfrm>
          <a:prstGeom prst="rect">
            <a:avLst/>
          </a:prstGeom>
          <a:noFill/>
          <a:ln w="38100">
            <a:solidFill>
              <a:srgbClr val="00FFFF"/>
            </a:solidFill>
            <a:miter lim="800000"/>
            <a:headEnd/>
            <a:tailEnd/>
          </a:ln>
          <a:effectLst/>
        </p:spPr>
        <p:txBody>
          <a:bodyPr anchor="ctr">
            <a:prstTxWarp prst="textNoShape">
              <a:avLst/>
            </a:prstTxWarp>
            <a:spAutoFit/>
          </a:bodyPr>
          <a:lstStyle/>
          <a:p>
            <a:pPr algn="ctr">
              <a:defRPr/>
            </a:pPr>
            <a:r>
              <a:rPr lang="en-US" b="0" dirty="0">
                <a:ln>
                  <a:solidFill>
                    <a:srgbClr val="00FFFF"/>
                  </a:solidFill>
                </a:ln>
                <a:solidFill>
                  <a:srgbClr val="00FFFF"/>
                </a:solidFill>
                <a:latin typeface="Arial" pitchFamily="-112" charset="0"/>
              </a:rPr>
              <a:t>Provisional Names : S/2005 P 1 and S/2005 P 2</a:t>
            </a:r>
          </a:p>
        </p:txBody>
      </p:sp>
      <p:sp>
        <p:nvSpPr>
          <p:cNvPr id="41995" name="Text Box 21"/>
          <p:cNvSpPr txBox="1">
            <a:spLocks noChangeArrowheads="1"/>
          </p:cNvSpPr>
          <p:nvPr/>
        </p:nvSpPr>
        <p:spPr bwMode="auto">
          <a:xfrm>
            <a:off x="6248400" y="1143000"/>
            <a:ext cx="1279525" cy="338138"/>
          </a:xfrm>
          <a:prstGeom prst="rect">
            <a:avLst/>
          </a:prstGeom>
          <a:noFill/>
          <a:ln w="9525">
            <a:noFill/>
            <a:miter lim="800000"/>
            <a:headEnd/>
            <a:tailEnd/>
          </a:ln>
        </p:spPr>
        <p:txBody>
          <a:bodyPr wrap="none">
            <a:prstTxWarp prst="textNoShape">
              <a:avLst/>
            </a:prstTxWarp>
            <a:spAutoFit/>
          </a:bodyPr>
          <a:lstStyle/>
          <a:p>
            <a:r>
              <a:rPr lang="en-US" sz="1600" b="0">
                <a:solidFill>
                  <a:srgbClr val="00FFFF"/>
                </a:solidFill>
              </a:rPr>
              <a:t>279,000 km</a:t>
            </a:r>
          </a:p>
        </p:txBody>
      </p:sp>
      <p:sp>
        <p:nvSpPr>
          <p:cNvPr id="41996" name="Line 22"/>
          <p:cNvSpPr>
            <a:spLocks noChangeShapeType="1"/>
          </p:cNvSpPr>
          <p:nvPr/>
        </p:nvSpPr>
        <p:spPr bwMode="auto">
          <a:xfrm>
            <a:off x="7524750" y="1306513"/>
            <a:ext cx="1352550" cy="0"/>
          </a:xfrm>
          <a:prstGeom prst="line">
            <a:avLst/>
          </a:prstGeom>
          <a:noFill/>
          <a:ln w="19050">
            <a:solidFill>
              <a:srgbClr val="00FFFF"/>
            </a:solidFill>
            <a:round/>
            <a:headEnd/>
            <a:tailEnd type="triangle" w="med" len="med"/>
          </a:ln>
        </p:spPr>
        <p:txBody>
          <a:bodyPr wrap="none" anchor="ctr">
            <a:prstTxWarp prst="textNoShape">
              <a:avLst/>
            </a:prstTxWarp>
          </a:bodyPr>
          <a:lstStyle/>
          <a:p>
            <a:endParaRPr lang="en-US"/>
          </a:p>
        </p:txBody>
      </p:sp>
      <p:sp>
        <p:nvSpPr>
          <p:cNvPr id="41997" name="Line 23"/>
          <p:cNvSpPr>
            <a:spLocks noChangeShapeType="1"/>
          </p:cNvSpPr>
          <p:nvPr/>
        </p:nvSpPr>
        <p:spPr bwMode="auto">
          <a:xfrm flipH="1">
            <a:off x="4648200" y="1306513"/>
            <a:ext cx="1600200" cy="0"/>
          </a:xfrm>
          <a:prstGeom prst="line">
            <a:avLst/>
          </a:prstGeom>
          <a:noFill/>
          <a:ln w="19050">
            <a:solidFill>
              <a:srgbClr val="00FFFF"/>
            </a:solidFill>
            <a:round/>
            <a:headEnd/>
            <a:tailEnd type="triangle" w="med" len="med"/>
          </a:ln>
        </p:spPr>
        <p:txBody>
          <a:bodyPr wrap="none" anchor="ctr">
            <a:prstTxWarp prst="textNoShape">
              <a:avLst/>
            </a:prstTxWarp>
          </a:bodyPr>
          <a:lstStyle/>
          <a:p>
            <a:endParaRPr lang="en-US"/>
          </a:p>
        </p:txBody>
      </p:sp>
      <p:sp>
        <p:nvSpPr>
          <p:cNvPr id="14" name="TextBox 13"/>
          <p:cNvSpPr txBox="1"/>
          <p:nvPr/>
        </p:nvSpPr>
        <p:spPr>
          <a:xfrm>
            <a:off x="0" y="682997"/>
            <a:ext cx="9144000" cy="461665"/>
          </a:xfrm>
          <a:prstGeom prst="rect">
            <a:avLst/>
          </a:prstGeom>
          <a:noFill/>
        </p:spPr>
        <p:txBody>
          <a:bodyPr wrap="square" rtlCol="0">
            <a:spAutoFit/>
          </a:bodyPr>
          <a:lstStyle/>
          <a:p>
            <a:pPr algn="ctr"/>
            <a:r>
              <a:rPr lang="en-US" dirty="0" smtClean="0">
                <a:solidFill>
                  <a:srgbClr val="00FFFF"/>
                </a:solidFill>
              </a:rPr>
              <a:t>ACS/WFC Images of Pluto System</a:t>
            </a:r>
            <a:endParaRPr lang="en-US" dirty="0">
              <a:solidFill>
                <a:srgbClr val="00FFFF"/>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9458" name="Picture 1" descr="STIS_2003_Scans.jpg"/>
          <p:cNvPicPr>
            <a:picLocks noChangeAspect="1"/>
          </p:cNvPicPr>
          <p:nvPr/>
        </p:nvPicPr>
        <p:blipFill>
          <a:blip r:embed="rId2"/>
          <a:srcRect/>
          <a:stretch>
            <a:fillRect/>
          </a:stretch>
        </p:blipFill>
        <p:spPr bwMode="auto">
          <a:xfrm>
            <a:off x="3276600" y="42863"/>
            <a:ext cx="2514600" cy="3157537"/>
          </a:xfrm>
          <a:prstGeom prst="rect">
            <a:avLst/>
          </a:prstGeom>
          <a:noFill/>
          <a:ln w="9525">
            <a:noFill/>
            <a:miter lim="800000"/>
            <a:headEnd/>
            <a:tailEnd/>
          </a:ln>
        </p:spPr>
      </p:pic>
      <p:pic>
        <p:nvPicPr>
          <p:cNvPr id="19459" name="Picture 11" descr="Figure_16.tif"/>
          <p:cNvPicPr>
            <a:picLocks noChangeAspect="1"/>
          </p:cNvPicPr>
          <p:nvPr/>
        </p:nvPicPr>
        <p:blipFill>
          <a:blip r:embed="rId3"/>
          <a:srcRect/>
          <a:stretch>
            <a:fillRect/>
          </a:stretch>
        </p:blipFill>
        <p:spPr bwMode="auto">
          <a:xfrm>
            <a:off x="4572000" y="2590800"/>
            <a:ext cx="4572000" cy="2286000"/>
          </a:xfrm>
          <a:prstGeom prst="rect">
            <a:avLst/>
          </a:prstGeom>
          <a:noFill/>
          <a:ln w="9525">
            <a:noFill/>
            <a:miter lim="800000"/>
            <a:headEnd/>
            <a:tailEnd/>
          </a:ln>
        </p:spPr>
      </p:pic>
      <p:pic>
        <p:nvPicPr>
          <p:cNvPr id="19460" name="Picture 3" descr="bigmosaic.mol.tiff"/>
          <p:cNvPicPr>
            <a:picLocks noChangeAspect="1"/>
          </p:cNvPicPr>
          <p:nvPr/>
        </p:nvPicPr>
        <p:blipFill>
          <a:blip r:embed="rId4"/>
          <a:srcRect/>
          <a:stretch>
            <a:fillRect/>
          </a:stretch>
        </p:blipFill>
        <p:spPr bwMode="auto">
          <a:xfrm>
            <a:off x="152400" y="4229100"/>
            <a:ext cx="4648200" cy="2324100"/>
          </a:xfrm>
          <a:prstGeom prst="rect">
            <a:avLst/>
          </a:prstGeom>
          <a:noFill/>
          <a:ln w="9525">
            <a:noFill/>
            <a:miter lim="800000"/>
            <a:headEnd/>
            <a:tailEnd/>
          </a:ln>
        </p:spPr>
      </p:pic>
      <p:pic>
        <p:nvPicPr>
          <p:cNvPr id="19461" name="Picture 2" descr="STIS_scan.jpg"/>
          <p:cNvPicPr>
            <a:picLocks noChangeAspect="1"/>
          </p:cNvPicPr>
          <p:nvPr/>
        </p:nvPicPr>
        <p:blipFill>
          <a:blip r:embed="rId5"/>
          <a:srcRect/>
          <a:stretch>
            <a:fillRect/>
          </a:stretch>
        </p:blipFill>
        <p:spPr bwMode="auto">
          <a:xfrm>
            <a:off x="152400" y="0"/>
            <a:ext cx="2628900" cy="3886200"/>
          </a:xfrm>
          <a:prstGeom prst="rect">
            <a:avLst/>
          </a:prstGeom>
          <a:noFill/>
          <a:ln w="9525">
            <a:noFill/>
            <a:miter lim="800000"/>
            <a:headEnd/>
            <a:tailEnd/>
          </a:ln>
        </p:spPr>
      </p:pic>
      <p:cxnSp>
        <p:nvCxnSpPr>
          <p:cNvPr id="19462" name="Straight Arrow Connector 5"/>
          <p:cNvCxnSpPr>
            <a:cxnSpLocks noChangeShapeType="1"/>
          </p:cNvCxnSpPr>
          <p:nvPr/>
        </p:nvCxnSpPr>
        <p:spPr bwMode="auto">
          <a:xfrm flipV="1">
            <a:off x="2133600" y="1752600"/>
            <a:ext cx="1066800" cy="228600"/>
          </a:xfrm>
          <a:prstGeom prst="straightConnector1">
            <a:avLst/>
          </a:prstGeom>
          <a:noFill/>
          <a:ln w="38100">
            <a:solidFill>
              <a:srgbClr val="FFFF00"/>
            </a:solidFill>
            <a:round/>
            <a:headEnd/>
            <a:tailEnd type="arrow" w="med" len="med"/>
          </a:ln>
        </p:spPr>
      </p:cxnSp>
      <p:cxnSp>
        <p:nvCxnSpPr>
          <p:cNvPr id="19463" name="Straight Arrow Connector 6"/>
          <p:cNvCxnSpPr>
            <a:cxnSpLocks noChangeShapeType="1"/>
          </p:cNvCxnSpPr>
          <p:nvPr/>
        </p:nvCxnSpPr>
        <p:spPr bwMode="auto">
          <a:xfrm rot="5400000">
            <a:off x="3048000" y="3429000"/>
            <a:ext cx="609600" cy="609600"/>
          </a:xfrm>
          <a:prstGeom prst="straightConnector1">
            <a:avLst/>
          </a:prstGeom>
          <a:noFill/>
          <a:ln w="38100">
            <a:solidFill>
              <a:srgbClr val="FFFF00"/>
            </a:solidFill>
            <a:round/>
            <a:headEnd/>
            <a:tailEnd type="arrow" w="med" len="med"/>
          </a:ln>
        </p:spPr>
      </p:cxnSp>
      <p:cxnSp>
        <p:nvCxnSpPr>
          <p:cNvPr id="19464" name="Straight Arrow Connector 9"/>
          <p:cNvCxnSpPr>
            <a:cxnSpLocks noChangeShapeType="1"/>
          </p:cNvCxnSpPr>
          <p:nvPr/>
        </p:nvCxnSpPr>
        <p:spPr bwMode="auto">
          <a:xfrm flipV="1">
            <a:off x="3810000" y="4572000"/>
            <a:ext cx="990600" cy="457200"/>
          </a:xfrm>
          <a:prstGeom prst="straightConnector1">
            <a:avLst/>
          </a:prstGeom>
          <a:noFill/>
          <a:ln w="38100">
            <a:solidFill>
              <a:srgbClr val="FFFF00"/>
            </a:solidFill>
            <a:round/>
            <a:headEnd/>
            <a:tailEnd type="arrow" w="med" len="med"/>
          </a:ln>
        </p:spPr>
      </p:cxnSp>
      <p:pic>
        <p:nvPicPr>
          <p:cNvPr id="19465" name="Picture 12" descr="example_spectra_99.tiff"/>
          <p:cNvPicPr>
            <a:picLocks noChangeAspect="1"/>
          </p:cNvPicPr>
          <p:nvPr/>
        </p:nvPicPr>
        <p:blipFill>
          <a:blip r:embed="rId6"/>
          <a:srcRect/>
          <a:stretch>
            <a:fillRect/>
          </a:stretch>
        </p:blipFill>
        <p:spPr bwMode="auto">
          <a:xfrm>
            <a:off x="5638800" y="4914900"/>
            <a:ext cx="3281363" cy="1866900"/>
          </a:xfrm>
          <a:prstGeom prst="rect">
            <a:avLst/>
          </a:prstGeom>
          <a:noFill/>
          <a:ln w="9525">
            <a:noFill/>
            <a:miter lim="800000"/>
            <a:headEnd/>
            <a:tailEnd/>
          </a:ln>
        </p:spPr>
      </p:pic>
      <p:sp>
        <p:nvSpPr>
          <p:cNvPr id="19466" name="TextBox 13"/>
          <p:cNvSpPr txBox="1">
            <a:spLocks noChangeArrowheads="1"/>
          </p:cNvSpPr>
          <p:nvPr/>
        </p:nvSpPr>
        <p:spPr bwMode="auto">
          <a:xfrm>
            <a:off x="6096000" y="533400"/>
            <a:ext cx="2743200" cy="1200150"/>
          </a:xfrm>
          <a:prstGeom prst="rect">
            <a:avLst/>
          </a:prstGeom>
          <a:noFill/>
          <a:ln w="9525">
            <a:noFill/>
            <a:miter lim="800000"/>
            <a:headEnd/>
            <a:tailEnd/>
          </a:ln>
        </p:spPr>
        <p:txBody>
          <a:bodyPr>
            <a:prstTxWarp prst="textNoShape">
              <a:avLst/>
            </a:prstTxWarp>
            <a:spAutoFit/>
          </a:bodyPr>
          <a:lstStyle/>
          <a:p>
            <a:r>
              <a:rPr lang="en-US" dirty="0">
                <a:solidFill>
                  <a:srgbClr val="00FFFF"/>
                </a:solidFill>
                <a:latin typeface="Arial" pitchFamily="-106" charset="0"/>
                <a:ea typeface="Arial" pitchFamily="-106" charset="0"/>
                <a:cs typeface="Arial" pitchFamily="-106" charset="0"/>
              </a:rPr>
              <a:t>HST/STIS</a:t>
            </a:r>
          </a:p>
          <a:p>
            <a:r>
              <a:rPr lang="en-US" dirty="0">
                <a:solidFill>
                  <a:srgbClr val="00FFFF"/>
                </a:solidFill>
                <a:latin typeface="Arial" pitchFamily="-106" charset="0"/>
                <a:ea typeface="Arial" pitchFamily="-106" charset="0"/>
                <a:cs typeface="Arial" pitchFamily="-106" charset="0"/>
              </a:rPr>
              <a:t>VIS-NIR Imaging Spectroscopy... </a:t>
            </a:r>
          </a:p>
        </p:txBody>
      </p:sp>
      <p:sp>
        <p:nvSpPr>
          <p:cNvPr id="19467" name="TextBox 14"/>
          <p:cNvSpPr txBox="1">
            <a:spLocks noChangeArrowheads="1"/>
          </p:cNvSpPr>
          <p:nvPr/>
        </p:nvSpPr>
        <p:spPr bwMode="auto">
          <a:xfrm>
            <a:off x="228599" y="6477000"/>
            <a:ext cx="3901809" cy="338138"/>
          </a:xfrm>
          <a:prstGeom prst="rect">
            <a:avLst/>
          </a:prstGeom>
          <a:noFill/>
          <a:ln w="9525">
            <a:noFill/>
            <a:miter lim="800000"/>
            <a:headEnd/>
            <a:tailEnd/>
          </a:ln>
        </p:spPr>
        <p:txBody>
          <a:bodyPr wrap="square">
            <a:prstTxWarp prst="textNoShape">
              <a:avLst/>
            </a:prstTxWarp>
            <a:spAutoFit/>
          </a:bodyPr>
          <a:lstStyle/>
          <a:p>
            <a:r>
              <a:rPr lang="en-US" sz="1600" dirty="0">
                <a:solidFill>
                  <a:schemeClr val="bg1"/>
                </a:solidFill>
                <a:latin typeface="Arial" pitchFamily="-106" charset="0"/>
                <a:ea typeface="Arial" pitchFamily="-106" charset="0"/>
                <a:cs typeface="Arial" pitchFamily="-106" charset="0"/>
              </a:rPr>
              <a:t>Bell &amp; </a:t>
            </a:r>
            <a:r>
              <a:rPr lang="en-US" sz="1600" dirty="0" err="1">
                <a:solidFill>
                  <a:schemeClr val="bg1"/>
                </a:solidFill>
                <a:latin typeface="Arial" pitchFamily="-106" charset="0"/>
                <a:ea typeface="Arial" pitchFamily="-106" charset="0"/>
                <a:cs typeface="Arial" pitchFamily="-106" charset="0"/>
              </a:rPr>
              <a:t>Ansty</a:t>
            </a:r>
            <a:r>
              <a:rPr lang="en-US" sz="1600" dirty="0">
                <a:solidFill>
                  <a:schemeClr val="bg1"/>
                </a:solidFill>
                <a:latin typeface="Arial" pitchFamily="-106" charset="0"/>
                <a:ea typeface="Arial" pitchFamily="-106" charset="0"/>
                <a:cs typeface="Arial" pitchFamily="-106" charset="0"/>
              </a:rPr>
              <a:t>, </a:t>
            </a:r>
            <a:r>
              <a:rPr lang="en-US" sz="1600" i="1" dirty="0" err="1">
                <a:solidFill>
                  <a:schemeClr val="bg1"/>
                </a:solidFill>
                <a:latin typeface="Arial" pitchFamily="-106" charset="0"/>
                <a:ea typeface="Arial" pitchFamily="-106" charset="0"/>
                <a:cs typeface="Arial" pitchFamily="-106" charset="0"/>
              </a:rPr>
              <a:t>Icarus</a:t>
            </a:r>
            <a:r>
              <a:rPr lang="en-US" sz="1600" i="1" dirty="0">
                <a:solidFill>
                  <a:schemeClr val="bg1"/>
                </a:solidFill>
                <a:latin typeface="Arial" pitchFamily="-106" charset="0"/>
                <a:ea typeface="Arial" pitchFamily="-106" charset="0"/>
                <a:cs typeface="Arial" pitchFamily="-106" charset="0"/>
              </a:rPr>
              <a:t>, 191, </a:t>
            </a:r>
            <a:r>
              <a:rPr lang="en-US" sz="1600" dirty="0">
                <a:solidFill>
                  <a:schemeClr val="bg1"/>
                </a:solidFill>
                <a:latin typeface="Arial" pitchFamily="-106" charset="0"/>
                <a:ea typeface="Arial" pitchFamily="-106" charset="0"/>
                <a:cs typeface="Arial" pitchFamily="-106" charset="0"/>
              </a:rPr>
              <a:t>581, 2007</a:t>
            </a:r>
          </a:p>
        </p:txBody>
      </p:sp>
    </p:spTree>
  </p:cSld>
  <p:clrMapOvr>
    <a:masterClrMapping/>
  </p:clrMapOvr>
</p:sld>
</file>

<file path=ppt/theme/theme1.xml><?xml version="1.0" encoding="utf-8"?>
<a:theme xmlns:a="http://schemas.openxmlformats.org/drawingml/2006/main" name="black_blue">
  <a:themeElements>
    <a:clrScheme name="Office Theme 8">
      <a:dk1>
        <a:srgbClr val="000000"/>
      </a:dk1>
      <a:lt1>
        <a:srgbClr val="00CCFF"/>
      </a:lt1>
      <a:dk2>
        <a:srgbClr val="000000"/>
      </a:dk2>
      <a:lt2>
        <a:srgbClr val="0066FF"/>
      </a:lt2>
      <a:accent1>
        <a:srgbClr val="FF9900"/>
      </a:accent1>
      <a:accent2>
        <a:srgbClr val="FF3300"/>
      </a:accent2>
      <a:accent3>
        <a:srgbClr val="AAAAAA"/>
      </a:accent3>
      <a:accent4>
        <a:srgbClr val="00AEDA"/>
      </a:accent4>
      <a:accent5>
        <a:srgbClr val="FFCAAA"/>
      </a:accent5>
      <a:accent6>
        <a:srgbClr val="E72D00"/>
      </a:accent6>
      <a:hlink>
        <a:srgbClr val="FF0000"/>
      </a:hlink>
      <a:folHlink>
        <a:srgbClr val="969696"/>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a:ln>
              <a:noFill/>
            </a:ln>
            <a:solidFill>
              <a:schemeClr val="tx1"/>
            </a:solidFill>
            <a:effectLst/>
            <a:latin typeface="Arial" pitchFamily="-106" charset="0"/>
          </a:defRPr>
        </a:defPPr>
      </a:lstStyle>
    </a:spDef>
    <a:lnDef>
      <a:spPr bwMode="auto">
        <a:xfrm>
          <a:off x="0" y="0"/>
          <a:ext cx="1" cy="1"/>
        </a:xfrm>
        <a:custGeom>
          <a:avLst/>
          <a:gdLst/>
          <a:ahLst/>
          <a:cxnLst/>
          <a:rect l="0" t="0" r="0" b="0"/>
          <a:pathLst/>
        </a:custGeom>
        <a:solidFill>
          <a:srgbClr val="FFFFFF"/>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a:ln>
              <a:noFill/>
            </a:ln>
            <a:solidFill>
              <a:schemeClr val="tx1"/>
            </a:solidFill>
            <a:effectLst/>
            <a:latin typeface="Arial" pitchFamily="-106"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00CCFF"/>
        </a:lt1>
        <a:dk2>
          <a:srgbClr val="000000"/>
        </a:dk2>
        <a:lt2>
          <a:srgbClr val="0066FF"/>
        </a:lt2>
        <a:accent1>
          <a:srgbClr val="FF9900"/>
        </a:accent1>
        <a:accent2>
          <a:srgbClr val="FF3300"/>
        </a:accent2>
        <a:accent3>
          <a:srgbClr val="AAAAAA"/>
        </a:accent3>
        <a:accent4>
          <a:srgbClr val="00AEDA"/>
        </a:accent4>
        <a:accent5>
          <a:srgbClr val="FFCAAA"/>
        </a:accent5>
        <a:accent6>
          <a:srgbClr val="E72D00"/>
        </a:accent6>
        <a:hlink>
          <a:srgbClr val="FF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black_blue.pot</Template>
  <TotalTime>4220</TotalTime>
  <Words>3272</Words>
  <Application>Microsoft Macintosh PowerPoint</Application>
  <PresentationFormat>On-screen Show (4:3)</PresentationFormat>
  <Paragraphs>273</Paragraphs>
  <Slides>35</Slides>
  <Notes>29</Notes>
  <HiddenSlides>0</HiddenSlides>
  <MMClips>1</MMClips>
  <ScaleCrop>false</ScaleCrop>
  <HeadingPairs>
    <vt:vector size="6" baseType="variant">
      <vt:variant>
        <vt:lpstr>Design Template</vt:lpstr>
      </vt:variant>
      <vt:variant>
        <vt:i4>2</vt:i4>
      </vt:variant>
      <vt:variant>
        <vt:lpstr>Embedded OLE Servers</vt:lpstr>
      </vt:variant>
      <vt:variant>
        <vt:i4>1</vt:i4>
      </vt:variant>
      <vt:variant>
        <vt:lpstr>Slide Titles</vt:lpstr>
      </vt:variant>
      <vt:variant>
        <vt:i4>35</vt:i4>
      </vt:variant>
    </vt:vector>
  </HeadingPairs>
  <TitlesOfParts>
    <vt:vector size="38" baseType="lpstr">
      <vt:lpstr>black_blue</vt:lpstr>
      <vt:lpstr>Blank Presentation</vt:lpstr>
      <vt:lpstr>Equation</vt:lpstr>
      <vt:lpstr>Hubble’s Exploration of the  Solar System</vt:lpstr>
      <vt:lpstr>Outline</vt:lpstr>
      <vt:lpstr>Minor Bodies</vt:lpstr>
      <vt:lpstr>Sizes of Cometary Nuclei</vt:lpstr>
      <vt:lpstr>D/H in Comets</vt:lpstr>
      <vt:lpstr>Resolved Asteroids</vt:lpstr>
      <vt:lpstr>Eris : Pluto Killer</vt:lpstr>
      <vt:lpstr>Dysnomia: Moon of Eris</vt:lpstr>
      <vt:lpstr>TNO Transits and Mutual Occultations</vt:lpstr>
      <vt:lpstr>TNO binaries</vt:lpstr>
      <vt:lpstr>Hubble Color Images of Pluto</vt:lpstr>
      <vt:lpstr>Pluto is a Quadruple System!</vt:lpstr>
      <vt:lpstr>Transient Events</vt:lpstr>
      <vt:lpstr>Comet Breakups : Natural and Not</vt:lpstr>
      <vt:lpstr>Asteroid Collision</vt:lpstr>
      <vt:lpstr>SL9-like Impacts on Jupiter</vt:lpstr>
      <vt:lpstr>Giant Planet Atmospheres</vt:lpstr>
      <vt:lpstr>Jovian Weather</vt:lpstr>
      <vt:lpstr>Major Storm on Saturn</vt:lpstr>
      <vt:lpstr>Hubble Observations of UV Auroral Emissions</vt:lpstr>
      <vt:lpstr>Galilean Satellites</vt:lpstr>
      <vt:lpstr>STIS/MAMA Spectral Imaging of Satellites</vt:lpstr>
      <vt:lpstr>Ring Systems</vt:lpstr>
      <vt:lpstr>Rings of Uranus</vt:lpstr>
      <vt:lpstr>Rings of Uranus</vt:lpstr>
      <vt:lpstr>Mars</vt:lpstr>
      <vt:lpstr>Mars</vt:lpstr>
      <vt:lpstr>Closest Mars-Earth View in 60,000 years</vt:lpstr>
      <vt:lpstr>Hubble View of 2001 Dust Storm</vt:lpstr>
      <vt:lpstr>Mission Support</vt:lpstr>
      <vt:lpstr>Acknowledgements</vt:lpstr>
      <vt:lpstr>Slide 32</vt:lpstr>
      <vt:lpstr>Comet Composition</vt:lpstr>
      <vt:lpstr>Slide 34</vt:lpstr>
      <vt:lpstr>Slide 35</vt:lpstr>
    </vt:vector>
  </TitlesOfParts>
  <Company>JHU/APL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Hubble’s Exploration of the Solar System</dc:title>
  <dc:creator>JHU/APL</dc:creator>
  <cp:lastModifiedBy>JHU/APL</cp:lastModifiedBy>
  <cp:revision>196</cp:revision>
  <cp:lastPrinted>2007-07-11T14:18:59Z</cp:lastPrinted>
  <dcterms:created xsi:type="dcterms:W3CDTF">2010-10-10T13:31:58Z</dcterms:created>
  <dcterms:modified xsi:type="dcterms:W3CDTF">2010-10-11T11:19:58Z</dcterms:modified>
</cp:coreProperties>
</file>