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Default Extension="pdf" ContentType="application/pdf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72" r:id="rId2"/>
    <p:sldId id="257" r:id="rId3"/>
    <p:sldId id="269" r:id="rId4"/>
    <p:sldId id="258" r:id="rId5"/>
    <p:sldId id="268" r:id="rId6"/>
    <p:sldId id="259" r:id="rId7"/>
    <p:sldId id="275" r:id="rId8"/>
    <p:sldId id="276" r:id="rId9"/>
    <p:sldId id="281" r:id="rId10"/>
    <p:sldId id="282" r:id="rId11"/>
    <p:sldId id="277" r:id="rId12"/>
    <p:sldId id="260" r:id="rId13"/>
    <p:sldId id="270" r:id="rId14"/>
    <p:sldId id="261" r:id="rId15"/>
    <p:sldId id="285" r:id="rId16"/>
    <p:sldId id="262" r:id="rId17"/>
    <p:sldId id="278" r:id="rId18"/>
    <p:sldId id="264" r:id="rId19"/>
    <p:sldId id="267" r:id="rId20"/>
    <p:sldId id="283" r:id="rId21"/>
    <p:sldId id="279" r:id="rId22"/>
    <p:sldId id="280" r:id="rId23"/>
    <p:sldId id="266" r:id="rId24"/>
    <p:sldId id="274" r:id="rId25"/>
    <p:sldId id="27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00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9170" autoAdjust="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97BA1-C853-4FBB-9C9E-335C1D59F9E1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18A42-C09C-4092-84ED-0027AE759D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df"/><Relationship Id="rId6" Type="http://schemas.openxmlformats.org/officeDocument/2006/relationships/image" Target="../media/image19.png"/><Relationship Id="rId7" Type="http://schemas.openxmlformats.org/officeDocument/2006/relationships/image" Target="../media/image20.pdf"/><Relationship Id="rId8" Type="http://schemas.openxmlformats.org/officeDocument/2006/relationships/image" Target="../media/image21.png"/><Relationship Id="rId9" Type="http://schemas.openxmlformats.org/officeDocument/2006/relationships/image" Target="../media/image22.pdf"/><Relationship Id="rId1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18.pdf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df"/><Relationship Id="rId5" Type="http://schemas.openxmlformats.org/officeDocument/2006/relationships/image" Target="../media/image29.png"/><Relationship Id="rId6" Type="http://schemas.openxmlformats.org/officeDocument/2006/relationships/image" Target="../media/image30.pdf"/><Relationship Id="rId7" Type="http://schemas.openxmlformats.org/officeDocument/2006/relationships/image" Target="../media/image31.png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d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df"/><Relationship Id="rId3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df"/><Relationship Id="rId3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df"/><Relationship Id="rId3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3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7" descr="grism_fullcolorimag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5800" y="44981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HST WFC3 Early Release Science: Emission–Line Galaxies from IR </a:t>
            </a:r>
            <a:r>
              <a:rPr lang="en-US" sz="3200" dirty="0" err="1" smtClean="0">
                <a:solidFill>
                  <a:schemeClr val="bg1"/>
                </a:solidFill>
              </a:rPr>
              <a:t>Grism</a:t>
            </a:r>
            <a:r>
              <a:rPr lang="en-US" sz="3200" dirty="0" smtClean="0">
                <a:solidFill>
                  <a:schemeClr val="bg1"/>
                </a:solidFill>
              </a:rPr>
              <a:t> Observations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1919839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Amber N.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Straughn</a:t>
            </a:r>
            <a:endParaRPr lang="en-US" sz="2800" dirty="0" smtClean="0">
              <a:solidFill>
                <a:srgbClr val="FFFF00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NASA Postdoctoral Program Fellow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NASA’s Goddard Space Flight Center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lum bright="-12000" contrast="18000"/>
          </a:blip>
          <a:srcRect/>
          <a:stretch>
            <a:fillRect/>
          </a:stretch>
        </p:blipFill>
        <p:spPr bwMode="auto">
          <a:xfrm>
            <a:off x="8077200" y="0"/>
            <a:ext cx="1054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152400" y="6411913"/>
            <a:ext cx="89629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14 October 2010`</a:t>
            </a:r>
            <a:r>
              <a:rPr lang="en-US" sz="1600" dirty="0">
                <a:solidFill>
                  <a:schemeClr val="bg1"/>
                </a:solidFill>
              </a:rPr>
              <a:t>		</a:t>
            </a:r>
            <a:r>
              <a:rPr lang="en-US" sz="1600" dirty="0" smtClean="0">
                <a:solidFill>
                  <a:schemeClr val="bg1"/>
                </a:solidFill>
              </a:rPr>
              <a:t>			        </a:t>
            </a:r>
            <a:r>
              <a:rPr lang="en-US" sz="1600" i="1" dirty="0" smtClean="0">
                <a:solidFill>
                  <a:schemeClr val="bg1"/>
                </a:solidFill>
              </a:rPr>
              <a:t>Science with the Hubble Space Telescope III  </a:t>
            </a:r>
            <a:r>
              <a:rPr lang="en-US" sz="1600" dirty="0" smtClean="0">
                <a:solidFill>
                  <a:schemeClr val="bg1"/>
                </a:solidFill>
              </a:rPr>
              <a:t>Venice, Italy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524000" y="482573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Collaborators: H.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Kuntschner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, M.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Kümmel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, J. R. Walsh, S. H. Cohen, J.P. Gardner, R. A.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Windhorst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, R. W. O’Connell, N.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Pirzkal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, G.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Meurer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, P.J. McCarthy, N. P.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Hathi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, S.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Malhotra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, J. Rhoads, M.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Mutchler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ＭＳ Ｐゴシック" pitchFamily="-107" charset="-128"/>
                <a:cs typeface="ＭＳ Ｐゴシック" pitchFamily="-107" charset="-128"/>
              </a:rPr>
              <a:t>, &amp; the WFC3 SOC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wfc3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0" y="53664"/>
            <a:ext cx="1216368" cy="748534"/>
          </a:xfrm>
          <a:prstGeom prst="rect">
            <a:avLst/>
          </a:prstGeom>
        </p:spPr>
      </p:pic>
      <p:pic>
        <p:nvPicPr>
          <p:cNvPr id="12" name="Picture 11" descr="hubble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6065" y="3301730"/>
            <a:ext cx="1926897" cy="1445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376" y="168798"/>
            <a:ext cx="8471842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WFC3 Early Release Science II Program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408" y="1647504"/>
            <a:ext cx="4212358" cy="5210496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Eight </a:t>
            </a:r>
            <a:r>
              <a:rPr lang="en-US" sz="2400" dirty="0" err="1" smtClean="0">
                <a:solidFill>
                  <a:srgbClr val="FFFFFF"/>
                </a:solidFill>
              </a:rPr>
              <a:t>pointings</a:t>
            </a:r>
            <a:r>
              <a:rPr lang="en-US" sz="2400" dirty="0" smtClean="0">
                <a:solidFill>
                  <a:srgbClr val="FFFFFF"/>
                </a:solidFill>
              </a:rPr>
              <a:t> with UVIS channel</a:t>
            </a:r>
          </a:p>
          <a:p>
            <a:pPr lvl="1"/>
            <a:r>
              <a:rPr lang="en-US" sz="1800" dirty="0">
                <a:solidFill>
                  <a:srgbClr val="FFFFFF"/>
                </a:solidFill>
              </a:rPr>
              <a:t>F225W, F275W, and F336W</a:t>
            </a:r>
            <a:endParaRPr lang="en-US" sz="1800" dirty="0" smtClean="0">
              <a:solidFill>
                <a:srgbClr val="FFFFFF"/>
              </a:solidFill>
            </a:endParaRPr>
          </a:p>
          <a:p>
            <a:r>
              <a:rPr lang="en-US" sz="2400" dirty="0" smtClean="0">
                <a:solidFill>
                  <a:srgbClr val="FFFFFF"/>
                </a:solidFill>
              </a:rPr>
              <a:t>Ten </a:t>
            </a:r>
            <a:r>
              <a:rPr lang="en-US" sz="2400" dirty="0" err="1" smtClean="0">
                <a:solidFill>
                  <a:srgbClr val="FFFFFF"/>
                </a:solidFill>
              </a:rPr>
              <a:t>pointings</a:t>
            </a:r>
            <a:r>
              <a:rPr lang="en-US" sz="2400" dirty="0" smtClean="0">
                <a:solidFill>
                  <a:srgbClr val="FFFFFF"/>
                </a:solidFill>
              </a:rPr>
              <a:t> with IR channel</a:t>
            </a:r>
          </a:p>
          <a:p>
            <a:pPr lvl="1"/>
            <a:r>
              <a:rPr lang="en-US" sz="1800" dirty="0">
                <a:solidFill>
                  <a:srgbClr val="FFFFFF"/>
                </a:solidFill>
              </a:rPr>
              <a:t>F098M, F125W, </a:t>
            </a:r>
            <a:r>
              <a:rPr lang="en-US" sz="1800" dirty="0" smtClean="0">
                <a:solidFill>
                  <a:srgbClr val="FFFFFF"/>
                </a:solidFill>
              </a:rPr>
              <a:t>F160W</a:t>
            </a:r>
          </a:p>
          <a:p>
            <a:pPr lvl="1"/>
            <a:r>
              <a:rPr lang="en-US" sz="1800" dirty="0" smtClean="0">
                <a:solidFill>
                  <a:srgbClr val="FFFFFF"/>
                </a:solidFill>
              </a:rPr>
              <a:t>4.65 arcmin</a:t>
            </a:r>
            <a:r>
              <a:rPr lang="en-US" sz="1800" baseline="30000" dirty="0" smtClean="0">
                <a:solidFill>
                  <a:srgbClr val="FFFFFF"/>
                </a:solidFill>
              </a:rPr>
              <a:t>2</a:t>
            </a:r>
            <a:r>
              <a:rPr lang="en-US" sz="1800" dirty="0" smtClean="0">
                <a:solidFill>
                  <a:srgbClr val="FFFFFF"/>
                </a:solidFill>
              </a:rPr>
              <a:t> FOV; 0.13 </a:t>
            </a:r>
            <a:r>
              <a:rPr lang="en-US" sz="1800" dirty="0" err="1" smtClean="0">
                <a:solidFill>
                  <a:srgbClr val="FFFFFF"/>
                </a:solidFill>
              </a:rPr>
              <a:t>arcsec</a:t>
            </a:r>
            <a:r>
              <a:rPr lang="en-US" sz="1800" dirty="0" smtClean="0">
                <a:solidFill>
                  <a:srgbClr val="FFFFFF"/>
                </a:solidFill>
              </a:rPr>
              <a:t>/pix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One </a:t>
            </a:r>
            <a:r>
              <a:rPr lang="en-US" sz="2400" dirty="0" err="1" smtClean="0">
                <a:solidFill>
                  <a:srgbClr val="FFFFFF"/>
                </a:solidFill>
              </a:rPr>
              <a:t>grism</a:t>
            </a:r>
            <a:r>
              <a:rPr lang="en-US" sz="2400" dirty="0" smtClean="0">
                <a:solidFill>
                  <a:srgbClr val="FFFFFF"/>
                </a:solidFill>
              </a:rPr>
              <a:t> field</a:t>
            </a:r>
          </a:p>
          <a:p>
            <a:pPr lvl="1"/>
            <a:r>
              <a:rPr lang="en-US" sz="1800" dirty="0" smtClean="0">
                <a:solidFill>
                  <a:srgbClr val="FFFFFF"/>
                </a:solidFill>
              </a:rPr>
              <a:t>G102 (R~210) &amp; G141 (R~130): 2 orbits each</a:t>
            </a:r>
          </a:p>
          <a:p>
            <a:r>
              <a:rPr lang="en-US" sz="2400" dirty="0" err="1" smtClean="0">
                <a:solidFill>
                  <a:srgbClr val="FFFFFF"/>
                </a:solidFill>
              </a:rPr>
              <a:t>Windhorst</a:t>
            </a:r>
            <a:r>
              <a:rPr lang="en-US" sz="2400" dirty="0" smtClean="0">
                <a:solidFill>
                  <a:srgbClr val="FFFFFF"/>
                </a:solidFill>
              </a:rPr>
              <a:t> et al. 2010</a:t>
            </a:r>
          </a:p>
          <a:p>
            <a:pPr lvl="1">
              <a:buNone/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pic>
        <p:nvPicPr>
          <p:cNvPr id="5" name="Picture 4" descr="panchro_fi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555" y="1989707"/>
            <a:ext cx="4425663" cy="3161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376" y="168798"/>
            <a:ext cx="8471842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WFC3 Early Release Science II Program 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 descr="grismthrougput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0154" t="8874" r="5225" b="43477"/>
              <a:stretch>
                <a:fillRect/>
              </a:stretch>
            </p:blipFill>
          </mc:Choice>
          <mc:Fallback>
            <p:blipFill>
              <a:blip r:embed="rId3"/>
              <a:srcRect l="10154" t="8874" r="5225" b="43477"/>
              <a:stretch>
                <a:fillRect/>
              </a:stretch>
            </p:blipFill>
          </mc:Fallback>
        </mc:AlternateContent>
        <p:spPr>
          <a:xfrm>
            <a:off x="4398264" y="1993392"/>
            <a:ext cx="4425696" cy="316382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9408" y="1647504"/>
            <a:ext cx="4212358" cy="5210496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Eight </a:t>
            </a:r>
            <a:r>
              <a:rPr lang="en-US" sz="2400" dirty="0" err="1" smtClean="0">
                <a:solidFill>
                  <a:srgbClr val="FFFFFF"/>
                </a:solidFill>
              </a:rPr>
              <a:t>pointings</a:t>
            </a:r>
            <a:r>
              <a:rPr lang="en-US" sz="2400" dirty="0" smtClean="0">
                <a:solidFill>
                  <a:srgbClr val="FFFFFF"/>
                </a:solidFill>
              </a:rPr>
              <a:t> with UVIS channel</a:t>
            </a:r>
          </a:p>
          <a:p>
            <a:pPr lvl="1"/>
            <a:r>
              <a:rPr lang="en-US" sz="1800" dirty="0">
                <a:solidFill>
                  <a:srgbClr val="FFFFFF"/>
                </a:solidFill>
              </a:rPr>
              <a:t>F225W, F275W, and F336W</a:t>
            </a:r>
            <a:endParaRPr lang="en-US" sz="1800" dirty="0" smtClean="0">
              <a:solidFill>
                <a:srgbClr val="FFFFFF"/>
              </a:solidFill>
            </a:endParaRPr>
          </a:p>
          <a:p>
            <a:r>
              <a:rPr lang="en-US" sz="2400" dirty="0" smtClean="0">
                <a:solidFill>
                  <a:srgbClr val="FFFFFF"/>
                </a:solidFill>
              </a:rPr>
              <a:t>Ten </a:t>
            </a:r>
            <a:r>
              <a:rPr lang="en-US" sz="2400" dirty="0" err="1" smtClean="0">
                <a:solidFill>
                  <a:srgbClr val="FFFFFF"/>
                </a:solidFill>
              </a:rPr>
              <a:t>pointings</a:t>
            </a:r>
            <a:r>
              <a:rPr lang="en-US" sz="2400" dirty="0" smtClean="0">
                <a:solidFill>
                  <a:srgbClr val="FFFFFF"/>
                </a:solidFill>
              </a:rPr>
              <a:t> with IR channel</a:t>
            </a:r>
          </a:p>
          <a:p>
            <a:pPr lvl="1"/>
            <a:r>
              <a:rPr lang="en-US" sz="1800" dirty="0">
                <a:solidFill>
                  <a:srgbClr val="FFFFFF"/>
                </a:solidFill>
              </a:rPr>
              <a:t>F098M, F125W, </a:t>
            </a:r>
            <a:r>
              <a:rPr lang="en-US" sz="1800" dirty="0" smtClean="0">
                <a:solidFill>
                  <a:srgbClr val="FFFFFF"/>
                </a:solidFill>
              </a:rPr>
              <a:t>F160W</a:t>
            </a:r>
          </a:p>
          <a:p>
            <a:pPr lvl="1"/>
            <a:r>
              <a:rPr lang="en-US" sz="1800" dirty="0" smtClean="0">
                <a:solidFill>
                  <a:srgbClr val="FFFFFF"/>
                </a:solidFill>
              </a:rPr>
              <a:t>4.65 arcmin</a:t>
            </a:r>
            <a:r>
              <a:rPr lang="en-US" sz="1800" baseline="30000" dirty="0" smtClean="0">
                <a:solidFill>
                  <a:srgbClr val="FFFFFF"/>
                </a:solidFill>
              </a:rPr>
              <a:t>2</a:t>
            </a:r>
            <a:r>
              <a:rPr lang="en-US" sz="1800" dirty="0" smtClean="0">
                <a:solidFill>
                  <a:srgbClr val="FFFFFF"/>
                </a:solidFill>
              </a:rPr>
              <a:t> FOV; 0.13 </a:t>
            </a:r>
            <a:r>
              <a:rPr lang="en-US" sz="1800" dirty="0" err="1" smtClean="0">
                <a:solidFill>
                  <a:srgbClr val="FFFFFF"/>
                </a:solidFill>
              </a:rPr>
              <a:t>arcsec</a:t>
            </a:r>
            <a:r>
              <a:rPr lang="en-US" sz="1800" dirty="0" smtClean="0">
                <a:solidFill>
                  <a:srgbClr val="FFFFFF"/>
                </a:solidFill>
              </a:rPr>
              <a:t>/pix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One </a:t>
            </a:r>
            <a:r>
              <a:rPr lang="en-US" sz="2400" dirty="0" err="1" smtClean="0">
                <a:solidFill>
                  <a:srgbClr val="FFFF00"/>
                </a:solidFill>
              </a:rPr>
              <a:t>grism</a:t>
            </a:r>
            <a:r>
              <a:rPr lang="en-US" sz="2400" dirty="0" smtClean="0">
                <a:solidFill>
                  <a:srgbClr val="FFFF00"/>
                </a:solidFill>
              </a:rPr>
              <a:t> field</a:t>
            </a:r>
          </a:p>
          <a:p>
            <a:pPr lvl="1"/>
            <a:r>
              <a:rPr lang="en-US" sz="1800" dirty="0" smtClean="0">
                <a:solidFill>
                  <a:srgbClr val="FFFF00"/>
                </a:solidFill>
              </a:rPr>
              <a:t>G102 (R~210) &amp; G141 (R~130): 2 orbits each</a:t>
            </a:r>
          </a:p>
          <a:p>
            <a:r>
              <a:rPr lang="en-US" sz="2400" dirty="0" err="1" smtClean="0">
                <a:solidFill>
                  <a:srgbClr val="FFFFFF"/>
                </a:solidFill>
              </a:rPr>
              <a:t>Windhorst</a:t>
            </a:r>
            <a:r>
              <a:rPr lang="en-US" sz="2400" dirty="0" smtClean="0">
                <a:solidFill>
                  <a:srgbClr val="FFFFFF"/>
                </a:solidFill>
              </a:rPr>
              <a:t> et al. 2010</a:t>
            </a:r>
          </a:p>
          <a:p>
            <a:pPr lvl="1">
              <a:buNone/>
            </a:pPr>
            <a:endParaRPr lang="en-US" sz="24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376" y="168798"/>
            <a:ext cx="8471842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WFC3 Early Release Science II Program 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10" descr="ers_layout_v2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3403" r="-43403"/>
          <a:stretch>
            <a:fillRect/>
          </a:stretch>
        </p:blipFill>
        <p:spPr bwMode="auto">
          <a:xfrm>
            <a:off x="2361180" y="1395375"/>
            <a:ext cx="8442767" cy="4643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79408" y="1647504"/>
            <a:ext cx="4212358" cy="5210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Eight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pointings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UVIS channel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F225W, F275W, and F336W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Ten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pointings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IR channel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F098M, F125W, F160W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4.65 arcmin</a:t>
            </a:r>
            <a:r>
              <a:rPr kumimoji="0" lang="en-US" sz="18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FOV; 0.13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arcsec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/pix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grism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field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G102 (R~210) &amp; G141 (R~130): 2 orbits each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Windhorst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et al. 2010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9103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Background: The </a:t>
            </a:r>
            <a:r>
              <a:rPr lang="en-US" sz="2800" i="1" dirty="0" smtClean="0">
                <a:solidFill>
                  <a:srgbClr val="FFFFFF"/>
                </a:solidFill>
              </a:rPr>
              <a:t>Probing Evolution And </a:t>
            </a:r>
            <a:r>
              <a:rPr lang="en-US" sz="2800" i="1" dirty="0" err="1" smtClean="0">
                <a:solidFill>
                  <a:srgbClr val="FFFFFF"/>
                </a:solidFill>
              </a:rPr>
              <a:t>Reionization</a:t>
            </a:r>
            <a:r>
              <a:rPr lang="en-US" sz="2800" i="1" dirty="0" smtClean="0">
                <a:solidFill>
                  <a:srgbClr val="FFFFFF"/>
                </a:solidFill>
              </a:rPr>
              <a:t> </a:t>
            </a:r>
            <a:r>
              <a:rPr lang="en-US" sz="2800" i="1" dirty="0" err="1" smtClean="0">
                <a:solidFill>
                  <a:srgbClr val="FFFFFF"/>
                </a:solidFill>
              </a:rPr>
              <a:t>Spectroscopically</a:t>
            </a:r>
            <a:r>
              <a:rPr lang="en-US" sz="2800" i="1" dirty="0" smtClean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</a:rPr>
              <a:t>(PEARS)</a:t>
            </a:r>
            <a:r>
              <a:rPr lang="en-US" sz="2800" dirty="0" smtClean="0">
                <a:solidFill>
                  <a:srgbClr val="FFFFFF"/>
                </a:solidFill>
              </a:rPr>
              <a:t> ACS </a:t>
            </a:r>
            <a:r>
              <a:rPr lang="en-US" sz="2800" dirty="0" err="1" smtClean="0">
                <a:solidFill>
                  <a:srgbClr val="FFFFFF"/>
                </a:solidFill>
              </a:rPr>
              <a:t>Grism</a:t>
            </a:r>
            <a:r>
              <a:rPr lang="en-US" sz="2800" dirty="0" smtClean="0">
                <a:solidFill>
                  <a:srgbClr val="FFFFFF"/>
                </a:solidFill>
              </a:rPr>
              <a:t> Survey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2103"/>
            <a:ext cx="4447628" cy="4525963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rgbClr val="FFFFFF"/>
                </a:solidFill>
              </a:rPr>
              <a:t>Sample of</a:t>
            </a:r>
            <a:r>
              <a:rPr lang="en-US" sz="2200" dirty="0" smtClean="0">
                <a:solidFill>
                  <a:srgbClr val="FFFFFF"/>
                </a:solidFill>
              </a:rPr>
              <a:t> ~200 </a:t>
            </a:r>
            <a:r>
              <a:rPr lang="en-US" sz="2200" dirty="0" smtClean="0">
                <a:solidFill>
                  <a:srgbClr val="FFFFFF"/>
                </a:solidFill>
              </a:rPr>
              <a:t>faint emission-line galaxies in GOODS-South (</a:t>
            </a:r>
            <a:r>
              <a:rPr lang="en-US" sz="2200" dirty="0" err="1" smtClean="0">
                <a:solidFill>
                  <a:srgbClr val="FFFFFF"/>
                </a:solidFill>
              </a:rPr>
              <a:t>Straughn</a:t>
            </a:r>
            <a:r>
              <a:rPr lang="en-US" sz="2200" dirty="0" smtClean="0">
                <a:solidFill>
                  <a:srgbClr val="FFFFFF"/>
                </a:solidFill>
              </a:rPr>
              <a:t> et al. 2008, 2009)</a:t>
            </a:r>
          </a:p>
          <a:p>
            <a:r>
              <a:rPr lang="en-US" sz="2200" dirty="0" smtClean="0">
                <a:solidFill>
                  <a:srgbClr val="FFFFFF"/>
                </a:solidFill>
              </a:rPr>
              <a:t>HST/ACS G800L </a:t>
            </a:r>
            <a:r>
              <a:rPr lang="en-US" sz="2200" dirty="0" err="1" smtClean="0">
                <a:solidFill>
                  <a:srgbClr val="FFFFFF"/>
                </a:solidFill>
              </a:rPr>
              <a:t>grism</a:t>
            </a:r>
            <a:r>
              <a:rPr lang="en-US" sz="2200" dirty="0" smtClean="0">
                <a:solidFill>
                  <a:srgbClr val="FFFFFF"/>
                </a:solidFill>
              </a:rPr>
              <a:t> (6000-9500 Å; R~100)</a:t>
            </a:r>
          </a:p>
          <a:p>
            <a:r>
              <a:rPr lang="en-US" sz="2200" dirty="0" smtClean="0">
                <a:solidFill>
                  <a:srgbClr val="FFFFFF"/>
                </a:solidFill>
              </a:rPr>
              <a:t>Majority of sources have a single line; line ID &amp; </a:t>
            </a:r>
            <a:r>
              <a:rPr lang="en-US" sz="2200" dirty="0" err="1" smtClean="0">
                <a:solidFill>
                  <a:srgbClr val="FFFFFF"/>
                </a:solidFill>
              </a:rPr>
              <a:t>grism</a:t>
            </a:r>
            <a:r>
              <a:rPr lang="en-US" sz="2200" dirty="0" smtClean="0">
                <a:solidFill>
                  <a:srgbClr val="FFFFFF"/>
                </a:solidFill>
              </a:rPr>
              <a:t> </a:t>
            </a:r>
            <a:r>
              <a:rPr lang="en-US" sz="2200" dirty="0" err="1" smtClean="0">
                <a:solidFill>
                  <a:srgbClr val="FFFFFF"/>
                </a:solidFill>
              </a:rPr>
              <a:t>redshift</a:t>
            </a:r>
            <a:r>
              <a:rPr lang="en-US" sz="2200" dirty="0" smtClean="0">
                <a:solidFill>
                  <a:srgbClr val="FFFFFF"/>
                </a:solidFill>
              </a:rPr>
              <a:t> determination possible with </a:t>
            </a:r>
            <a:r>
              <a:rPr lang="en-US" sz="2200" dirty="0" err="1" smtClean="0">
                <a:solidFill>
                  <a:srgbClr val="FFFFFF"/>
                </a:solidFill>
              </a:rPr>
              <a:t>photz</a:t>
            </a:r>
            <a:endParaRPr lang="en-US" sz="2200" dirty="0" smtClean="0">
              <a:solidFill>
                <a:srgbClr val="FFFFFF"/>
              </a:solidFill>
            </a:endParaRPr>
          </a:p>
          <a:p>
            <a:endParaRPr lang="en-US" sz="2200" dirty="0" smtClean="0">
              <a:solidFill>
                <a:srgbClr val="FFFFFF"/>
              </a:solidFill>
            </a:endParaRPr>
          </a:p>
          <a:p>
            <a:endParaRPr lang="en-US" sz="2200" dirty="0">
              <a:solidFill>
                <a:srgbClr val="FFFFFF"/>
              </a:solidFill>
            </a:endParaRPr>
          </a:p>
        </p:txBody>
      </p:sp>
      <p:pic>
        <p:nvPicPr>
          <p:cNvPr id="5" name="Picture 4" descr="pears_gxy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272" y="4550986"/>
            <a:ext cx="5290210" cy="2199809"/>
          </a:xfrm>
          <a:prstGeom prst="rect">
            <a:avLst/>
          </a:prstGeom>
        </p:spPr>
      </p:pic>
      <p:pic>
        <p:nvPicPr>
          <p:cNvPr id="6" name="Picture 5" descr="straughn09fig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404" y="1613944"/>
            <a:ext cx="3549396" cy="2624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7" descr="grism_fullcolorimag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617" y="0"/>
            <a:ext cx="83234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F098M + G102 (2 orbits)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7" descr="F098M_drz.pdf"/>
          <p:cNvPicPr>
            <a:picLocks noChangeAspect="1"/>
          </p:cNvPicPr>
          <p:nvPr/>
        </p:nvPicPr>
        <p:blipFill>
          <a:blip r:embed="rId2"/>
          <a:srcRect l="22681" t="31111" r="22681" b="33333"/>
          <a:stretch>
            <a:fillRect/>
          </a:stretch>
        </p:blipFill>
        <p:spPr bwMode="auto">
          <a:xfrm>
            <a:off x="155027" y="1828800"/>
            <a:ext cx="4343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G102_drz.pdf"/>
          <p:cNvPicPr>
            <a:picLocks noChangeAspect="1"/>
          </p:cNvPicPr>
          <p:nvPr/>
        </p:nvPicPr>
        <p:blipFill>
          <a:blip r:embed="rId3"/>
          <a:srcRect l="22681" t="31111" r="22681" b="33333"/>
          <a:stretch>
            <a:fillRect/>
          </a:stretch>
        </p:blipFill>
        <p:spPr bwMode="auto">
          <a:xfrm>
            <a:off x="4663092" y="1828800"/>
            <a:ext cx="4343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F140W + G141 (2 orbits)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4" descr="F140W_drz.pdf"/>
          <p:cNvPicPr>
            <a:picLocks noChangeAspect="1"/>
          </p:cNvPicPr>
          <p:nvPr/>
        </p:nvPicPr>
        <p:blipFill>
          <a:blip r:embed="rId2"/>
          <a:srcRect l="22681" t="31111" r="22681" b="33333"/>
          <a:stretch>
            <a:fillRect/>
          </a:stretch>
        </p:blipFill>
        <p:spPr bwMode="auto">
          <a:xfrm>
            <a:off x="172545" y="1828800"/>
            <a:ext cx="426720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G141_drz.pdf"/>
          <p:cNvPicPr>
            <a:picLocks noChangeAspect="1"/>
          </p:cNvPicPr>
          <p:nvPr/>
        </p:nvPicPr>
        <p:blipFill>
          <a:blip r:embed="rId3"/>
          <a:srcRect l="22681" t="31111" r="22681" b="33333"/>
          <a:stretch>
            <a:fillRect/>
          </a:stretch>
        </p:blipFill>
        <p:spPr bwMode="auto">
          <a:xfrm>
            <a:off x="4677979" y="1828800"/>
            <a:ext cx="426720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140W_drz.pdf"/>
          <p:cNvPicPr>
            <a:picLocks noChangeAspect="1"/>
          </p:cNvPicPr>
          <p:nvPr/>
        </p:nvPicPr>
        <p:blipFill>
          <a:blip r:embed="rId2"/>
          <a:srcRect l="23407" t="31111" r="23421" b="33880"/>
          <a:stretch>
            <a:fillRect/>
          </a:stretch>
        </p:blipFill>
        <p:spPr bwMode="auto">
          <a:xfrm>
            <a:off x="613103" y="63098"/>
            <a:ext cx="7891517" cy="672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141_drz.pdf"/>
          <p:cNvPicPr>
            <a:picLocks noChangeAspect="1"/>
          </p:cNvPicPr>
          <p:nvPr/>
        </p:nvPicPr>
        <p:blipFill>
          <a:blip r:embed="rId2"/>
          <a:srcRect l="22681" t="31111" r="23400" b="34056"/>
          <a:stretch>
            <a:fillRect/>
          </a:stretch>
        </p:blipFill>
        <p:spPr bwMode="auto">
          <a:xfrm>
            <a:off x="582128" y="49258"/>
            <a:ext cx="8080140" cy="675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Summary of ELG Detections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45214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WFC3 IR </a:t>
            </a:r>
            <a:r>
              <a:rPr lang="en-US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grism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spectra augment previous optical ACS </a:t>
            </a:r>
            <a:r>
              <a:rPr lang="en-US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grism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PEARS data in the ERS field, yielding spectra of galaxies from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0.6-1.6 </a:t>
            </a:r>
            <a:r>
              <a:rPr lang="en-US" dirty="0" err="1" smtClean="0">
                <a:solidFill>
                  <a:srgbClr val="FFFF00"/>
                </a:solidFill>
              </a:rPr>
              <a:t>μm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48 galaxies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with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73 emission lines</a:t>
            </a:r>
          </a:p>
          <a:p>
            <a:pPr lvl="1"/>
            <a:r>
              <a:rPr lang="en-US" sz="2162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29 Hα, 27 [OIII], 6 [OII], 2 [SII], 2 [SIII]λ9069, 2 [SIII]λ9532, 5 unidentified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Hα: 0.2&lt;</a:t>
            </a:r>
            <a:r>
              <a:rPr lang="en-US" sz="2400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z</a:t>
            </a:r>
            <a:r>
              <a:rPr lang="en-US" sz="24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&lt;1.4; [OIII]: 1.2&lt;</a:t>
            </a:r>
            <a:r>
              <a:rPr lang="en-US" sz="2400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z</a:t>
            </a:r>
            <a:r>
              <a:rPr lang="en-US" sz="24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&lt;2.2; [OII]: 2.0&lt;</a:t>
            </a:r>
            <a:r>
              <a:rPr lang="en-US" sz="2400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z</a:t>
            </a:r>
            <a:r>
              <a:rPr lang="en-US" sz="24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&lt;3.3</a:t>
            </a:r>
            <a:endParaRPr lang="en-US" sz="2162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Average </a:t>
            </a:r>
            <a:r>
              <a:rPr lang="en-US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redshift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: </a:t>
            </a:r>
            <a:r>
              <a:rPr lang="en-US" i="1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z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=1.200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; </a:t>
            </a:r>
            <a:r>
              <a:rPr lang="en-US" dirty="0" smtClean="0">
                <a:solidFill>
                  <a:srgbClr val="FFFFFF"/>
                </a:solidFill>
              </a:rPr>
              <a:t>0.227&lt;</a:t>
            </a:r>
            <a:r>
              <a:rPr lang="en-US" i="1" dirty="0" err="1" smtClean="0">
                <a:solidFill>
                  <a:srgbClr val="FFFFFF"/>
                </a:solidFill>
              </a:rPr>
              <a:t>z</a:t>
            </a:r>
            <a:r>
              <a:rPr lang="en-US" dirty="0" smtClean="0">
                <a:solidFill>
                  <a:srgbClr val="FFFFFF"/>
                </a:solidFill>
              </a:rPr>
              <a:t>&lt;2.315</a:t>
            </a:r>
          </a:p>
          <a:p>
            <a:pPr lvl="1"/>
            <a:r>
              <a:rPr lang="en-US" sz="2162" dirty="0" smtClean="0">
                <a:solidFill>
                  <a:srgbClr val="FFFF00"/>
                </a:solidFill>
              </a:rPr>
              <a:t>18 new </a:t>
            </a:r>
            <a:r>
              <a:rPr lang="en-US" sz="2162" dirty="0" err="1" smtClean="0">
                <a:solidFill>
                  <a:srgbClr val="FFFF00"/>
                </a:solidFill>
              </a:rPr>
              <a:t>grism</a:t>
            </a:r>
            <a:r>
              <a:rPr lang="en-US" sz="2162" dirty="0" smtClean="0">
                <a:solidFill>
                  <a:srgbClr val="FFFF00"/>
                </a:solidFill>
              </a:rPr>
              <a:t>-spectroscopic </a:t>
            </a:r>
            <a:r>
              <a:rPr lang="en-US" sz="2162" dirty="0" err="1" smtClean="0">
                <a:solidFill>
                  <a:srgbClr val="FFFF00"/>
                </a:solidFill>
              </a:rPr>
              <a:t>redshifts</a:t>
            </a:r>
            <a:r>
              <a:rPr lang="en-US" sz="2162" dirty="0" smtClean="0">
                <a:solidFill>
                  <a:srgbClr val="FFFF00"/>
                </a:solidFill>
              </a:rPr>
              <a:t> </a:t>
            </a:r>
            <a:r>
              <a:rPr lang="en-US" sz="2162" dirty="0" smtClean="0">
                <a:solidFill>
                  <a:srgbClr val="FFFFFF"/>
                </a:solidFill>
              </a:rPr>
              <a:t>for GOODS-S galaxies </a:t>
            </a:r>
          </a:p>
          <a:p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Average F098M magnitude: </a:t>
            </a:r>
            <a:r>
              <a:rPr lang="en-US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=23.7 </a:t>
            </a:r>
            <a:r>
              <a:rPr lang="en-US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mag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;            </a:t>
            </a:r>
            <a:r>
              <a:rPr lang="en-US" sz="2824" dirty="0" smtClean="0">
                <a:solidFill>
                  <a:srgbClr val="FFFFFF"/>
                </a:solidFill>
              </a:rPr>
              <a:t>18.7 &lt; </a:t>
            </a:r>
            <a:r>
              <a:rPr lang="en-US" sz="2824" dirty="0" err="1" smtClean="0">
                <a:solidFill>
                  <a:srgbClr val="FFFFFF"/>
                </a:solidFill>
              </a:rPr>
              <a:t>m</a:t>
            </a:r>
            <a:r>
              <a:rPr lang="en-US" sz="2824" dirty="0" smtClean="0">
                <a:solidFill>
                  <a:srgbClr val="FFFFFF"/>
                </a:solidFill>
              </a:rPr>
              <a:t> &lt; 26.9 (!) </a:t>
            </a:r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63"/>
            <a:ext cx="8229600" cy="1143000"/>
          </a:xfrm>
        </p:spPr>
        <p:txBody>
          <a:bodyPr>
            <a:noAutofit/>
          </a:bodyPr>
          <a:lstStyle/>
          <a:p>
            <a:r>
              <a:rPr lang="en-US" sz="3000" dirty="0" smtClean="0">
                <a:solidFill>
                  <a:srgbClr val="FFFFFF"/>
                </a:solidFill>
              </a:rPr>
              <a:t>Emission-line Galaxies with </a:t>
            </a:r>
            <a:br>
              <a:rPr lang="en-US" sz="3000" dirty="0" smtClean="0">
                <a:solidFill>
                  <a:srgbClr val="FFFFFF"/>
                </a:solidFill>
              </a:rPr>
            </a:br>
            <a:r>
              <a:rPr lang="en-US" sz="3000" dirty="0" smtClean="0">
                <a:solidFill>
                  <a:srgbClr val="FFFFFF"/>
                </a:solidFill>
              </a:rPr>
              <a:t>ACS + WFC3 spectra (0.6 – 1.6 </a:t>
            </a:r>
            <a:r>
              <a:rPr lang="en-US" sz="3000" dirty="0" err="1" smtClean="0">
                <a:solidFill>
                  <a:srgbClr val="FFFFFF"/>
                </a:solidFill>
              </a:rPr>
              <a:t>μm</a:t>
            </a:r>
            <a:r>
              <a:rPr lang="en-US" sz="3000" dirty="0" smtClean="0">
                <a:solidFill>
                  <a:srgbClr val="FFFFFF"/>
                </a:solidFill>
              </a:rPr>
              <a:t>)</a:t>
            </a: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86722" y="5411882"/>
            <a:ext cx="3493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13 ACS/PEARS </a:t>
            </a:r>
            <a:r>
              <a:rPr lang="en-US" dirty="0" err="1" smtClean="0">
                <a:solidFill>
                  <a:srgbClr val="FFFFFF"/>
                </a:solidFill>
              </a:rPr>
              <a:t>ELGs</a:t>
            </a:r>
            <a:r>
              <a:rPr lang="en-US" dirty="0" smtClean="0">
                <a:solidFill>
                  <a:srgbClr val="FFFFFF"/>
                </a:solidFill>
              </a:rPr>
              <a:t> with lines in IR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(</a:t>
            </a:r>
            <a:r>
              <a:rPr lang="en-US" dirty="0" err="1" smtClean="0">
                <a:solidFill>
                  <a:srgbClr val="FFFFFF"/>
                </a:solidFill>
              </a:rPr>
              <a:t>Straughn</a:t>
            </a:r>
            <a:r>
              <a:rPr lang="en-US" dirty="0" smtClean="0">
                <a:solidFill>
                  <a:srgbClr val="FFFFFF"/>
                </a:solidFill>
              </a:rPr>
              <a:t> et al. 2010, submitted)</a:t>
            </a:r>
          </a:p>
        </p:txBody>
      </p:sp>
      <p:pic>
        <p:nvPicPr>
          <p:cNvPr id="8" name="Picture 22" descr="119489_fullcolo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4792" y="4082304"/>
            <a:ext cx="1165716" cy="116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8" descr="126769_fullcolor_colorfixed.png"/>
          <p:cNvPicPr preferRelativeResize="0">
            <a:picLocks/>
          </p:cNvPicPr>
          <p:nvPr/>
        </p:nvPicPr>
        <p:blipFill>
          <a:blip r:embed="rId3"/>
          <a:srcRect l="24741" t="23785" r="26036" b="26003"/>
          <a:stretch>
            <a:fillRect/>
          </a:stretch>
        </p:blipFill>
        <p:spPr bwMode="auto">
          <a:xfrm>
            <a:off x="6097818" y="4082304"/>
            <a:ext cx="1133470" cy="116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7" descr="122206_fullcolor_colorfixed.png"/>
          <p:cNvPicPr>
            <a:picLocks noChangeAspect="1"/>
          </p:cNvPicPr>
          <p:nvPr/>
        </p:nvPicPr>
        <p:blipFill>
          <a:blip r:embed="rId4"/>
          <a:srcRect l="24068" t="26704" r="23566" b="24995"/>
          <a:stretch>
            <a:fillRect/>
          </a:stretch>
        </p:blipFill>
        <p:spPr bwMode="auto">
          <a:xfrm>
            <a:off x="7279282" y="4082304"/>
            <a:ext cx="1166495" cy="116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1Dspec_370ne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rcRect l="12978" t="10217" r="7689" b="45722"/>
              <a:stretch>
                <a:fillRect/>
              </a:stretch>
            </p:blipFill>
          </mc:Choice>
          <mc:Fallback>
            <p:blipFill>
              <a:blip r:embed="rId6"/>
              <a:srcRect l="12978" t="10217" r="7689" b="45722"/>
              <a:stretch>
                <a:fillRect/>
              </a:stretch>
            </p:blipFill>
          </mc:Fallback>
        </mc:AlternateContent>
        <p:spPr>
          <a:xfrm>
            <a:off x="687795" y="1414640"/>
            <a:ext cx="3518678" cy="25290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 descr="1Dspec_454new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rcRect l="11656" t="10217" r="6036" b="44955"/>
              <a:stretch>
                <a:fillRect/>
              </a:stretch>
            </p:blipFill>
          </mc:Choice>
          <mc:Fallback>
            <p:blipFill>
              <a:blip r:embed="rId8"/>
              <a:srcRect l="11656" t="10217" r="6036" b="44955"/>
              <a:stretch>
                <a:fillRect/>
              </a:stretch>
            </p:blipFill>
          </mc:Fallback>
        </mc:AlternateContent>
        <p:spPr>
          <a:xfrm>
            <a:off x="4904792" y="1414640"/>
            <a:ext cx="3520440" cy="253288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 descr="1Dspec_258ne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rcRect l="12482" t="10089" r="6036" b="45594"/>
              <a:stretch>
                <a:fillRect/>
              </a:stretch>
            </p:blipFill>
          </mc:Choice>
          <mc:Fallback>
            <p:blipFill>
              <a:blip r:embed="rId10"/>
              <a:srcRect l="12482" t="10089" r="6036" b="45594"/>
              <a:stretch>
                <a:fillRect/>
              </a:stretch>
            </p:blipFill>
          </mc:Fallback>
        </mc:AlternateContent>
        <p:spPr>
          <a:xfrm>
            <a:off x="687795" y="4099050"/>
            <a:ext cx="3521597" cy="247869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576"/>
            <a:ext cx="8229600" cy="1143000"/>
          </a:xfrm>
        </p:spPr>
        <p:txBody>
          <a:bodyPr>
            <a:noAutofit/>
          </a:bodyPr>
          <a:lstStyle/>
          <a:p>
            <a:r>
              <a:rPr lang="en-US" sz="3000" dirty="0" smtClean="0">
                <a:solidFill>
                  <a:srgbClr val="FFFFFF"/>
                </a:solidFill>
              </a:rPr>
              <a:t>Emission-line Galaxies with </a:t>
            </a:r>
            <a:br>
              <a:rPr lang="en-US" sz="3000" dirty="0" smtClean="0">
                <a:solidFill>
                  <a:srgbClr val="FFFFFF"/>
                </a:solidFill>
              </a:rPr>
            </a:br>
            <a:r>
              <a:rPr lang="en-US" sz="3000" dirty="0" smtClean="0">
                <a:solidFill>
                  <a:srgbClr val="FFFFFF"/>
                </a:solidFill>
              </a:rPr>
              <a:t>ACS + WFC3 spectra (0.6 – 1.6 </a:t>
            </a:r>
            <a:r>
              <a:rPr lang="en-US" sz="3000" dirty="0" err="1" smtClean="0">
                <a:solidFill>
                  <a:srgbClr val="FFFFFF"/>
                </a:solidFill>
              </a:rPr>
              <a:t>μm</a:t>
            </a:r>
            <a:r>
              <a:rPr lang="en-US" sz="3000" dirty="0" smtClean="0">
                <a:solidFill>
                  <a:srgbClr val="FFFFFF"/>
                </a:solidFill>
              </a:rPr>
              <a:t>)</a:t>
            </a:r>
            <a:endParaRPr lang="en-US" sz="3000" dirty="0"/>
          </a:p>
        </p:txBody>
      </p:sp>
      <p:pic>
        <p:nvPicPr>
          <p:cNvPr id="6" name="Picture 5" descr="g102_17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3093447" y="5801407"/>
            <a:ext cx="2403567" cy="192879"/>
          </a:xfrm>
          <a:prstGeom prst="rect">
            <a:avLst/>
          </a:prstGeom>
        </p:spPr>
      </p:pic>
      <p:pic>
        <p:nvPicPr>
          <p:cNvPr id="7" name="Picture 6" descr="g141_308.png"/>
          <p:cNvPicPr>
            <a:picLocks noChangeAspect="1"/>
          </p:cNvPicPr>
          <p:nvPr/>
        </p:nvPicPr>
        <p:blipFill>
          <a:blip r:embed="rId3"/>
          <a:srcRect l="14481" t="13187" r="5035" b="13187"/>
          <a:stretch>
            <a:fillRect/>
          </a:stretch>
        </p:blipFill>
        <p:spPr>
          <a:xfrm>
            <a:off x="5237660" y="5762982"/>
            <a:ext cx="2172138" cy="257581"/>
          </a:xfrm>
          <a:prstGeom prst="rect">
            <a:avLst/>
          </a:prstGeom>
        </p:spPr>
      </p:pic>
      <p:pic>
        <p:nvPicPr>
          <p:cNvPr id="8" name="Picture 7" descr="1Dspec_370ne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12978" t="10217" r="7689" b="45722"/>
              <a:stretch>
                <a:fillRect/>
              </a:stretch>
            </p:blipFill>
          </mc:Choice>
          <mc:Fallback>
            <p:blipFill>
              <a:blip r:embed="rId5"/>
              <a:srcRect l="12978" t="10217" r="7689" b="45722"/>
              <a:stretch>
                <a:fillRect/>
              </a:stretch>
            </p:blipFill>
          </mc:Fallback>
        </mc:AlternateContent>
        <p:spPr>
          <a:xfrm>
            <a:off x="1800057" y="1613871"/>
            <a:ext cx="5609741" cy="403200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FFFFFF"/>
                </a:solidFill>
              </a:rPr>
              <a:t>New WFC3 </a:t>
            </a:r>
            <a:r>
              <a:rPr lang="en-US" sz="3000" dirty="0" err="1" smtClean="0">
                <a:solidFill>
                  <a:srgbClr val="FFFFFF"/>
                </a:solidFill>
              </a:rPr>
              <a:t>ELGs</a:t>
            </a: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9385" y="5572458"/>
            <a:ext cx="33522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 35 new WFC3 </a:t>
            </a:r>
            <a:r>
              <a:rPr lang="en-US" dirty="0" err="1" smtClean="0">
                <a:solidFill>
                  <a:srgbClr val="FFFFFF"/>
                </a:solidFill>
              </a:rPr>
              <a:t>ELGs</a:t>
            </a:r>
            <a:endParaRPr lang="en-US" dirty="0" smtClean="0">
              <a:solidFill>
                <a:srgbClr val="FFFFFF"/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 [OIII] at λ4959, λ5007 marginally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 resolved </a:t>
            </a:r>
          </a:p>
        </p:txBody>
      </p:sp>
      <p:pic>
        <p:nvPicPr>
          <p:cNvPr id="11" name="Picture 10" descr="1Dspec_195newv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1821" t="10345" r="7359" b="45243"/>
              <a:stretch>
                <a:fillRect/>
              </a:stretch>
            </p:blipFill>
          </mc:Choice>
          <mc:Fallback>
            <p:blipFill>
              <a:blip r:embed="rId3"/>
              <a:srcRect l="11821" t="10345" r="7359" b="45243"/>
              <a:stretch>
                <a:fillRect/>
              </a:stretch>
            </p:blipFill>
          </mc:Fallback>
        </mc:AlternateContent>
        <p:spPr>
          <a:xfrm>
            <a:off x="687868" y="1222380"/>
            <a:ext cx="3561691" cy="253288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 descr="1Dspec_402newv4.pdf"/>
          <p:cNvPicPr>
            <a:picLocks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12647" t="10089" r="7524" b="45243"/>
              <a:stretch>
                <a:fillRect/>
              </a:stretch>
            </p:blipFill>
          </mc:Choice>
          <mc:Fallback>
            <p:blipFill>
              <a:blip r:embed="rId5"/>
              <a:srcRect l="12647" t="10089" r="7524" b="45243"/>
              <a:stretch>
                <a:fillRect/>
              </a:stretch>
            </p:blipFill>
          </mc:Fallback>
        </mc:AlternateContent>
        <p:spPr>
          <a:xfrm>
            <a:off x="4834736" y="1222380"/>
            <a:ext cx="3566160" cy="253288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 descr="1Dspec_397newv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rcRect l="11821" t="9834" r="6532" b="45243"/>
              <a:stretch>
                <a:fillRect/>
              </a:stretch>
            </p:blipFill>
          </mc:Choice>
          <mc:Fallback>
            <p:blipFill>
              <a:blip r:embed="rId7"/>
              <a:srcRect l="11821" t="9834" r="6532" b="45243"/>
              <a:stretch>
                <a:fillRect/>
              </a:stretch>
            </p:blipFill>
          </mc:Fallback>
        </mc:AlternateContent>
        <p:spPr>
          <a:xfrm>
            <a:off x="687868" y="3917448"/>
            <a:ext cx="3561691" cy="253609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" name="Left Arrow 17"/>
          <p:cNvSpPr/>
          <p:nvPr/>
        </p:nvSpPr>
        <p:spPr>
          <a:xfrm rot="2400000">
            <a:off x="3645782" y="4780295"/>
            <a:ext cx="1586237" cy="22772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57" descr="grism_fullcolorimage.png"/>
          <p:cNvPicPr>
            <a:picLocks noChangeAspect="1"/>
          </p:cNvPicPr>
          <p:nvPr/>
        </p:nvPicPr>
        <p:blipFill>
          <a:blip r:embed="rId8"/>
          <a:srcRect l="94409" t="71483" b="21584"/>
          <a:stretch>
            <a:fillRect/>
          </a:stretch>
        </p:blipFill>
        <p:spPr bwMode="auto">
          <a:xfrm>
            <a:off x="4813607" y="3920337"/>
            <a:ext cx="1156967" cy="118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57" descr="grism_fullcolorimage.png"/>
          <p:cNvPicPr>
            <a:picLocks noChangeAspect="1"/>
          </p:cNvPicPr>
          <p:nvPr/>
        </p:nvPicPr>
        <p:blipFill>
          <a:blip r:embed="rId8"/>
          <a:srcRect l="42098" t="30602" r="51568" b="62251"/>
          <a:stretch>
            <a:fillRect/>
          </a:stretch>
        </p:blipFill>
        <p:spPr bwMode="auto">
          <a:xfrm>
            <a:off x="6014369" y="3920338"/>
            <a:ext cx="1271636" cy="118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7" descr="grism_fullcolorimage.png"/>
          <p:cNvPicPr>
            <a:picLocks noChangeAspect="1"/>
          </p:cNvPicPr>
          <p:nvPr/>
        </p:nvPicPr>
        <p:blipFill>
          <a:blip r:embed="rId8"/>
          <a:srcRect l="22021" t="34651" r="69645" b="55537"/>
          <a:stretch>
            <a:fillRect/>
          </a:stretch>
        </p:blipFill>
        <p:spPr bwMode="auto">
          <a:xfrm>
            <a:off x="7345317" y="3909964"/>
            <a:ext cx="1229406" cy="119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5049582" y="5207384"/>
            <a:ext cx="1598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m</a:t>
            </a:r>
            <a:r>
              <a:rPr lang="en-US" sz="2000" baseline="-25000" dirty="0" smtClean="0">
                <a:solidFill>
                  <a:srgbClr val="FF0000"/>
                </a:solidFill>
              </a:rPr>
              <a:t>F098M</a:t>
            </a:r>
            <a:r>
              <a:rPr lang="en-US" sz="2000" dirty="0" smtClean="0">
                <a:solidFill>
                  <a:srgbClr val="FF0000"/>
                </a:solidFill>
              </a:rPr>
              <a:t>=26.9 !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Redshifts</a:t>
            </a:r>
            <a:r>
              <a:rPr lang="en-US" dirty="0" smtClean="0">
                <a:solidFill>
                  <a:schemeClr val="bg1"/>
                </a:solidFill>
              </a:rPr>
              <a:t> of WFC3 </a:t>
            </a:r>
            <a:r>
              <a:rPr lang="en-US" dirty="0" err="1" smtClean="0">
                <a:solidFill>
                  <a:schemeClr val="bg1"/>
                </a:solidFill>
              </a:rPr>
              <a:t>ELGs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zdi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28" y="2089807"/>
            <a:ext cx="4143887" cy="292888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59007" y="2627586"/>
            <a:ext cx="4225586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Hα: 0.2&lt;</a:t>
            </a:r>
            <a:r>
              <a:rPr lang="en-US" sz="2800" i="1" dirty="0" err="1" smtClean="0">
                <a:solidFill>
                  <a:srgbClr val="FFFFFF"/>
                </a:solidFill>
              </a:rPr>
              <a:t>z</a:t>
            </a:r>
            <a:r>
              <a:rPr lang="en-US" sz="2800" dirty="0" smtClean="0">
                <a:solidFill>
                  <a:srgbClr val="FFFFFF"/>
                </a:solidFill>
              </a:rPr>
              <a:t>&lt;1.4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[OIII]</a:t>
            </a:r>
            <a:r>
              <a:rPr lang="en-US" sz="2800" dirty="0" smtClean="0">
                <a:solidFill>
                  <a:srgbClr val="FFFFFF"/>
                </a:solidFill>
              </a:rPr>
              <a:t>: 1.2&lt;</a:t>
            </a:r>
            <a:r>
              <a:rPr lang="en-US" sz="2800" i="1" dirty="0" err="1" smtClean="0">
                <a:solidFill>
                  <a:srgbClr val="FFFFFF"/>
                </a:solidFill>
              </a:rPr>
              <a:t>z</a:t>
            </a:r>
            <a:r>
              <a:rPr lang="en-US" sz="2800" dirty="0" smtClean="0">
                <a:solidFill>
                  <a:srgbClr val="FFFFFF"/>
                </a:solidFill>
              </a:rPr>
              <a:t>&lt;2.2</a:t>
            </a:r>
            <a:endParaRPr lang="en-US" sz="2800" dirty="0" smtClean="0">
              <a:solidFill>
                <a:srgbClr val="FFFFFF"/>
              </a:solidFill>
            </a:endParaRPr>
          </a:p>
          <a:p>
            <a:r>
              <a:rPr lang="en-US" sz="2800" dirty="0" smtClean="0">
                <a:solidFill>
                  <a:srgbClr val="FFFFFF"/>
                </a:solidFill>
              </a:rPr>
              <a:t>[OII]</a:t>
            </a:r>
            <a:r>
              <a:rPr lang="en-US" sz="2800" dirty="0" smtClean="0">
                <a:solidFill>
                  <a:srgbClr val="FFFFFF"/>
                </a:solidFill>
              </a:rPr>
              <a:t>: 2.0&lt;</a:t>
            </a:r>
            <a:r>
              <a:rPr lang="en-US" sz="2800" i="1" dirty="0" err="1" smtClean="0">
                <a:solidFill>
                  <a:srgbClr val="FFFFFF"/>
                </a:solidFill>
              </a:rPr>
              <a:t>z</a:t>
            </a:r>
            <a:r>
              <a:rPr lang="en-US" sz="2800" dirty="0" smtClean="0">
                <a:solidFill>
                  <a:srgbClr val="FFFFFF"/>
                </a:solidFill>
              </a:rPr>
              <a:t>&lt;3.3</a:t>
            </a:r>
            <a:endParaRPr lang="en-US" sz="2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Star Formation Rates of </a:t>
            </a:r>
            <a:r>
              <a:rPr lang="en-US" dirty="0" err="1" smtClean="0">
                <a:solidFill>
                  <a:srgbClr val="FFFFFF"/>
                </a:solidFill>
              </a:rPr>
              <a:t>ELGs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060" y="2065355"/>
            <a:ext cx="4225586" cy="4525963"/>
          </a:xfrm>
        </p:spPr>
        <p:txBody>
          <a:bodyPr>
            <a:normAutofit/>
          </a:bodyPr>
          <a:lstStyle/>
          <a:p>
            <a:r>
              <a:rPr lang="en-US" sz="2600" dirty="0" err="1" smtClean="0">
                <a:solidFill>
                  <a:srgbClr val="FFFFFF"/>
                </a:solidFill>
              </a:rPr>
              <a:t>SFRs</a:t>
            </a:r>
            <a:r>
              <a:rPr lang="en-US" sz="2600" dirty="0" smtClean="0">
                <a:solidFill>
                  <a:srgbClr val="FFFFFF"/>
                </a:solidFill>
              </a:rPr>
              <a:t> calculated using </a:t>
            </a:r>
            <a:r>
              <a:rPr lang="en-US" sz="2800" dirty="0" smtClean="0">
                <a:solidFill>
                  <a:srgbClr val="FFFFFF"/>
                </a:solidFill>
              </a:rPr>
              <a:t>Hα, [OII], &amp; [OIII] line fluxes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Compare SFR</a:t>
            </a:r>
            <a:r>
              <a:rPr lang="en-US" sz="2800" baseline="-25000" dirty="0" smtClean="0">
                <a:solidFill>
                  <a:srgbClr val="FFFFFF"/>
                </a:solidFill>
              </a:rPr>
              <a:t>EL</a:t>
            </a:r>
            <a:r>
              <a:rPr lang="en-US" sz="2800" dirty="0" smtClean="0">
                <a:solidFill>
                  <a:srgbClr val="FFFFFF"/>
                </a:solidFill>
              </a:rPr>
              <a:t> to SFR</a:t>
            </a:r>
            <a:r>
              <a:rPr lang="en-US" sz="2800" baseline="-25000" dirty="0" smtClean="0">
                <a:solidFill>
                  <a:srgbClr val="FFFFFF"/>
                </a:solidFill>
              </a:rPr>
              <a:t>SED</a:t>
            </a:r>
            <a:endParaRPr lang="en-US" sz="2800" dirty="0" smtClean="0">
              <a:solidFill>
                <a:srgbClr val="FFFFFF"/>
              </a:solidFill>
            </a:endParaRPr>
          </a:p>
          <a:p>
            <a:r>
              <a:rPr lang="en-US" sz="2800" dirty="0" smtClean="0">
                <a:solidFill>
                  <a:srgbClr val="FFFFFF"/>
                </a:solidFill>
              </a:rPr>
              <a:t>Lowest SFR</a:t>
            </a:r>
            <a:r>
              <a:rPr lang="en-US" sz="2800" baseline="-25000" dirty="0" smtClean="0">
                <a:solidFill>
                  <a:srgbClr val="FFFFFF"/>
                </a:solidFill>
              </a:rPr>
              <a:t>EL</a:t>
            </a:r>
            <a:r>
              <a:rPr lang="en-US" sz="2800" dirty="0" smtClean="0">
                <a:solidFill>
                  <a:srgbClr val="FFFFFF"/>
                </a:solidFill>
              </a:rPr>
              <a:t>:SFR</a:t>
            </a:r>
            <a:r>
              <a:rPr lang="en-US" sz="2800" baseline="-25000" dirty="0" smtClean="0">
                <a:solidFill>
                  <a:srgbClr val="FFFFFF"/>
                </a:solidFill>
              </a:rPr>
              <a:t>SED</a:t>
            </a:r>
            <a:r>
              <a:rPr lang="en-US" sz="2800" dirty="0" smtClean="0">
                <a:solidFill>
                  <a:srgbClr val="FFFFFF"/>
                </a:solidFill>
              </a:rPr>
              <a:t> galaxies generally redder; highest are blue and compact </a:t>
            </a:r>
            <a:endParaRPr lang="en-US" sz="2600" dirty="0">
              <a:solidFill>
                <a:srgbClr val="FFFFFF"/>
              </a:solidFill>
            </a:endParaRPr>
          </a:p>
        </p:txBody>
      </p:sp>
      <p:pic>
        <p:nvPicPr>
          <p:cNvPr id="5" name="Picture 4" descr="SFR_wfc3_elgsnewv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8515" t="10600" r="9342" b="45594"/>
              <a:stretch>
                <a:fillRect/>
              </a:stretch>
            </p:blipFill>
          </mc:Choice>
          <mc:Fallback>
            <p:blipFill>
              <a:blip r:embed="rId3"/>
              <a:srcRect l="8515" t="10600" r="9342" b="45594"/>
              <a:stretch>
                <a:fillRect/>
              </a:stretch>
            </p:blipFill>
          </mc:Fallback>
        </mc:AlternateContent>
        <p:spPr>
          <a:xfrm>
            <a:off x="4616646" y="2364827"/>
            <a:ext cx="4156323" cy="286844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6393800" y="5395302"/>
            <a:ext cx="2341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rgbClr val="FFFF00"/>
                </a:solidFill>
              </a:rPr>
              <a:t>Straughn</a:t>
            </a:r>
            <a:r>
              <a:rPr lang="en-US" sz="1400" i="1" dirty="0" smtClean="0">
                <a:solidFill>
                  <a:srgbClr val="FFFF00"/>
                </a:solidFill>
              </a:rPr>
              <a:t> et al. 2010, in press</a:t>
            </a:r>
            <a:endParaRPr lang="en-US" sz="14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Specific Star Formation Rates of </a:t>
            </a:r>
            <a:r>
              <a:rPr lang="en-US" dirty="0" err="1" smtClean="0">
                <a:solidFill>
                  <a:schemeClr val="bg1"/>
                </a:solidFill>
              </a:rPr>
              <a:t>ELGs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1060" y="1811344"/>
            <a:ext cx="4225586" cy="4525963"/>
          </a:xfrm>
        </p:spPr>
        <p:txBody>
          <a:bodyPr>
            <a:normAutofit lnSpcReduction="10000"/>
          </a:bodyPr>
          <a:lstStyle/>
          <a:p>
            <a:r>
              <a:rPr lang="en-US" sz="2600" dirty="0" err="1" smtClean="0">
                <a:solidFill>
                  <a:srgbClr val="FFFFFF"/>
                </a:solidFill>
              </a:rPr>
              <a:t>SFRs</a:t>
            </a:r>
            <a:r>
              <a:rPr lang="en-US" sz="2600" dirty="0" smtClean="0">
                <a:solidFill>
                  <a:srgbClr val="FFFFFF"/>
                </a:solidFill>
              </a:rPr>
              <a:t> calculated using </a:t>
            </a:r>
            <a:r>
              <a:rPr lang="en-US" sz="2800" dirty="0" smtClean="0">
                <a:solidFill>
                  <a:srgbClr val="FFFFFF"/>
                </a:solidFill>
              </a:rPr>
              <a:t>Hα, [OII], &amp; [OIII] line fluxes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Masses calculated by fitting ACS+WFC3 (0.2-1.7 </a:t>
            </a:r>
            <a:r>
              <a:rPr lang="en-US" sz="2800" dirty="0" err="1" smtClean="0">
                <a:solidFill>
                  <a:srgbClr val="FFFFFF"/>
                </a:solidFill>
              </a:rPr>
              <a:t>μm</a:t>
            </a:r>
            <a:r>
              <a:rPr lang="en-US" sz="2800" dirty="0" smtClean="0">
                <a:solidFill>
                  <a:srgbClr val="FFFFFF"/>
                </a:solidFill>
              </a:rPr>
              <a:t>) </a:t>
            </a:r>
            <a:r>
              <a:rPr lang="en-US" sz="2800" dirty="0" err="1" smtClean="0">
                <a:solidFill>
                  <a:srgbClr val="FFFFFF"/>
                </a:solidFill>
              </a:rPr>
              <a:t>SEDs</a:t>
            </a:r>
            <a:r>
              <a:rPr lang="en-US" sz="2800" dirty="0" smtClean="0">
                <a:solidFill>
                  <a:srgbClr val="FFFFFF"/>
                </a:solidFill>
              </a:rPr>
              <a:t> to BC03 models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Result consistent with general negative trend observed in previous studies</a:t>
            </a:r>
          </a:p>
        </p:txBody>
      </p:sp>
      <p:pic>
        <p:nvPicPr>
          <p:cNvPr id="5" name="Picture 4" descr="ssfr_massne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1821" t="10600" r="9507" b="45722"/>
              <a:stretch>
                <a:fillRect/>
              </a:stretch>
            </p:blipFill>
          </mc:Choice>
          <mc:Fallback>
            <p:blipFill>
              <a:blip r:embed="rId3"/>
              <a:srcRect l="11821" t="10600" r="9507" b="45722"/>
              <a:stretch>
                <a:fillRect/>
              </a:stretch>
            </p:blipFill>
          </mc:Fallback>
        </mc:AlternateContent>
        <p:spPr>
          <a:xfrm>
            <a:off x="4686718" y="2391111"/>
            <a:ext cx="4169103" cy="29954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6446354" y="5430338"/>
            <a:ext cx="2341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rgbClr val="FFFF00"/>
                </a:solidFill>
              </a:rPr>
              <a:t>Straughn</a:t>
            </a:r>
            <a:r>
              <a:rPr lang="en-US" sz="1400" i="1" dirty="0" smtClean="0">
                <a:solidFill>
                  <a:srgbClr val="FFFF00"/>
                </a:solidFill>
              </a:rPr>
              <a:t> et al. 2010, in press</a:t>
            </a:r>
            <a:endParaRPr lang="en-US" sz="14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FF"/>
                </a:solidFill>
              </a:rPr>
              <a:t>Specific Star-formation Rate of </a:t>
            </a:r>
            <a:r>
              <a:rPr lang="en-US" sz="3600" dirty="0" err="1" smtClean="0">
                <a:solidFill>
                  <a:srgbClr val="FFFFFF"/>
                </a:solidFill>
              </a:rPr>
              <a:t>ELGs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49937" y="1746336"/>
            <a:ext cx="4225586" cy="3228072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solidFill>
                  <a:srgbClr val="FFFFFF"/>
                </a:solidFill>
              </a:rPr>
              <a:t>Previous studies of SSFR vs. </a:t>
            </a:r>
            <a:r>
              <a:rPr lang="en-US" sz="2600" dirty="0" err="1" smtClean="0">
                <a:solidFill>
                  <a:srgbClr val="FFFFFF"/>
                </a:solidFill>
              </a:rPr>
              <a:t>z</a:t>
            </a:r>
            <a:r>
              <a:rPr lang="en-US" sz="2600" dirty="0" smtClean="0">
                <a:solidFill>
                  <a:srgbClr val="FFFFFF"/>
                </a:solidFill>
              </a:rPr>
              <a:t> have used very large galaxy samples (e.g., GOODS, COMBO-17, SIMPLE etc.)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Damen+09, Zheng+07, Martin+07, Perez-Gonzalez+08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Find lower SSFR for higher mass galaxies</a:t>
            </a:r>
          </a:p>
          <a:p>
            <a:pPr>
              <a:buNone/>
            </a:pP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530610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FF00"/>
                </a:solidFill>
              </a:rPr>
              <a:t>Damen</a:t>
            </a:r>
            <a:r>
              <a:rPr lang="en-US" sz="1600" dirty="0" smtClean="0">
                <a:solidFill>
                  <a:srgbClr val="FFFF00"/>
                </a:solidFill>
              </a:rPr>
              <a:t> et al. 2009, </a:t>
            </a:r>
            <a:r>
              <a:rPr lang="en-US" sz="1600" dirty="0" err="1" smtClean="0">
                <a:solidFill>
                  <a:srgbClr val="FFFF00"/>
                </a:solidFill>
              </a:rPr>
              <a:t>ApJ</a:t>
            </a:r>
            <a:r>
              <a:rPr lang="en-US" sz="1600" dirty="0" smtClean="0">
                <a:solidFill>
                  <a:srgbClr val="FFFF00"/>
                </a:solidFill>
              </a:rPr>
              <a:t>, 690, 937</a:t>
            </a:r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9" name="Picture 8" descr="damenssfr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746336"/>
            <a:ext cx="4066848" cy="3675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FF"/>
                </a:solidFill>
              </a:rPr>
              <a:t>Specific Star-formation Rate of </a:t>
            </a:r>
            <a:r>
              <a:rPr lang="en-US" sz="3600" dirty="0" err="1" smtClean="0">
                <a:solidFill>
                  <a:srgbClr val="FFFFFF"/>
                </a:solidFill>
              </a:rPr>
              <a:t>ELGs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49937" y="1746336"/>
            <a:ext cx="4225586" cy="3228072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solidFill>
                  <a:srgbClr val="FFFFFF"/>
                </a:solidFill>
              </a:rPr>
              <a:t>Previous studies of SSFR vs. </a:t>
            </a:r>
            <a:r>
              <a:rPr lang="en-US" sz="2600" dirty="0" err="1" smtClean="0">
                <a:solidFill>
                  <a:srgbClr val="FFFFFF"/>
                </a:solidFill>
              </a:rPr>
              <a:t>z</a:t>
            </a:r>
            <a:r>
              <a:rPr lang="en-US" sz="2600" dirty="0" smtClean="0">
                <a:solidFill>
                  <a:srgbClr val="FFFFFF"/>
                </a:solidFill>
              </a:rPr>
              <a:t> have used very large galaxy samples (e.g., GOODS, COMBO-17, SIMPLE etc.)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Damen+09, Zheng+07, Martin+07, Perez-Gonzalez+08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Find lower SSFR for higher mass galaxies</a:t>
            </a:r>
          </a:p>
          <a:p>
            <a:pPr>
              <a:buNone/>
            </a:pP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9853" y="5709349"/>
            <a:ext cx="8500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00"/>
                </a:solidFill>
              </a:rPr>
              <a:t>We detect this general trend with just two orbits of HST time.</a:t>
            </a:r>
            <a:endParaRPr lang="en-US" sz="2400" i="1" dirty="0">
              <a:solidFill>
                <a:srgbClr val="FFFF00"/>
              </a:solidFill>
            </a:endParaRPr>
          </a:p>
        </p:txBody>
      </p:sp>
      <p:pic>
        <p:nvPicPr>
          <p:cNvPr id="9" name="Picture 8" descr="SSFR_wfc3_elgsnewv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0664" t="9962" r="9507" b="45977"/>
              <a:stretch>
                <a:fillRect/>
              </a:stretch>
            </p:blipFill>
          </mc:Choice>
          <mc:Fallback>
            <p:blipFill>
              <a:blip r:embed="rId3"/>
              <a:srcRect l="10664" t="9962" r="9507" b="45977"/>
              <a:stretch>
                <a:fillRect/>
              </a:stretch>
            </p:blipFill>
          </mc:Fallback>
        </mc:AlternateContent>
        <p:spPr>
          <a:xfrm>
            <a:off x="311692" y="1848749"/>
            <a:ext cx="4251549" cy="303682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/>
          <p:cNvSpPr txBox="1"/>
          <p:nvPr/>
        </p:nvSpPr>
        <p:spPr>
          <a:xfrm>
            <a:off x="311692" y="4974408"/>
            <a:ext cx="2341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solidFill>
                  <a:srgbClr val="FFFF00"/>
                </a:solidFill>
              </a:rPr>
              <a:t>Straughn</a:t>
            </a:r>
            <a:r>
              <a:rPr lang="en-US" sz="1400" i="1" dirty="0" smtClean="0">
                <a:solidFill>
                  <a:srgbClr val="FFFF00"/>
                </a:solidFill>
              </a:rPr>
              <a:t> et al. 2010, in press</a:t>
            </a:r>
            <a:endParaRPr lang="en-US" sz="14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Future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817179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More to do with ERS </a:t>
            </a:r>
            <a:r>
              <a:rPr lang="en-US" dirty="0" err="1" smtClean="0">
                <a:solidFill>
                  <a:srgbClr val="FFFFFF"/>
                </a:solidFill>
              </a:rPr>
              <a:t>grism</a:t>
            </a:r>
            <a:r>
              <a:rPr lang="en-US" dirty="0" smtClean="0">
                <a:solidFill>
                  <a:srgbClr val="FFFFFF"/>
                </a:solidFill>
              </a:rPr>
              <a:t> data!</a:t>
            </a:r>
          </a:p>
          <a:p>
            <a:pPr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 descr="cand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145" y="1895784"/>
            <a:ext cx="2189655" cy="2982348"/>
          </a:xfrm>
          <a:prstGeom prst="rect">
            <a:avLst/>
          </a:prstGeom>
        </p:spPr>
      </p:pic>
      <p:pic>
        <p:nvPicPr>
          <p:cNvPr id="5" name="Picture 4" descr="nircam_highzgxysim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248" y="3731172"/>
            <a:ext cx="4728069" cy="288116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2234817"/>
            <a:ext cx="8229600" cy="817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CANDELS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3100990"/>
            <a:ext cx="8229600" cy="817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JWST </a:t>
            </a:r>
            <a:r>
              <a:rPr lang="en-US" sz="3200" dirty="0" err="1" smtClean="0">
                <a:solidFill>
                  <a:srgbClr val="FFFFFF"/>
                </a:solidFill>
              </a:rPr>
              <a:t>NIRCam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Grisms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7" descr="grism_fullcolorimag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20345"/>
            <a:ext cx="8345214" cy="50725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WFC3 IR </a:t>
            </a:r>
            <a:r>
              <a:rPr lang="en-US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grism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spectra augment previous optical ACS </a:t>
            </a:r>
            <a:r>
              <a:rPr lang="en-US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grism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PEARS data in the ERS field, yielding spectra of galaxies from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0.6-1.6 </a:t>
            </a:r>
            <a:r>
              <a:rPr lang="en-US" dirty="0" err="1" smtClean="0">
                <a:solidFill>
                  <a:srgbClr val="FFFF00"/>
                </a:solidFill>
              </a:rPr>
              <a:t>μm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48 galaxies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with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73 emission lines</a:t>
            </a:r>
          </a:p>
          <a:p>
            <a:pPr lvl="1"/>
            <a:r>
              <a:rPr lang="en-US" sz="2162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29 Hα, 27 [OIII], 6 [OII], 2 [SII], 2 [SIII]λ9069, 2 [SIII]λ9532, 5 unidentified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Hα: 0.2&lt;</a:t>
            </a:r>
            <a:r>
              <a:rPr lang="en-US" sz="2400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z</a:t>
            </a:r>
            <a:r>
              <a:rPr lang="en-US" sz="24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&lt;1.4; [OIII]: 1.2&lt;</a:t>
            </a:r>
            <a:r>
              <a:rPr lang="en-US" sz="2400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z</a:t>
            </a:r>
            <a:r>
              <a:rPr lang="en-US" sz="24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&lt;2.2; [OII]: 2.0&lt;</a:t>
            </a:r>
            <a:r>
              <a:rPr lang="en-US" sz="2400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z</a:t>
            </a:r>
            <a:r>
              <a:rPr lang="en-US" sz="24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&lt;3.3</a:t>
            </a:r>
            <a:endParaRPr lang="en-US" sz="2162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Average </a:t>
            </a:r>
            <a:r>
              <a:rPr lang="en-US" dirty="0" err="1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redshift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: </a:t>
            </a:r>
            <a:r>
              <a:rPr lang="en-US" i="1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z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=1.200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; </a:t>
            </a:r>
            <a:r>
              <a:rPr lang="en-US" dirty="0" smtClean="0">
                <a:solidFill>
                  <a:srgbClr val="FFFFFF"/>
                </a:solidFill>
              </a:rPr>
              <a:t>0.227&lt;</a:t>
            </a:r>
            <a:r>
              <a:rPr lang="en-US" i="1" dirty="0" err="1" smtClean="0">
                <a:solidFill>
                  <a:srgbClr val="FFFFFF"/>
                </a:solidFill>
              </a:rPr>
              <a:t>z</a:t>
            </a:r>
            <a:r>
              <a:rPr lang="en-US" dirty="0" smtClean="0">
                <a:solidFill>
                  <a:srgbClr val="FFFFFF"/>
                </a:solidFill>
              </a:rPr>
              <a:t>&lt;2.315</a:t>
            </a:r>
          </a:p>
          <a:p>
            <a:pPr lvl="1"/>
            <a:r>
              <a:rPr lang="en-US" sz="2162" dirty="0" smtClean="0">
                <a:solidFill>
                  <a:srgbClr val="FFFF00"/>
                </a:solidFill>
              </a:rPr>
              <a:t>18 new </a:t>
            </a:r>
            <a:r>
              <a:rPr lang="en-US" sz="2162" dirty="0" err="1" smtClean="0">
                <a:solidFill>
                  <a:srgbClr val="FFFF00"/>
                </a:solidFill>
              </a:rPr>
              <a:t>grism</a:t>
            </a:r>
            <a:r>
              <a:rPr lang="en-US" sz="2162" dirty="0" smtClean="0">
                <a:solidFill>
                  <a:srgbClr val="FFFF00"/>
                </a:solidFill>
              </a:rPr>
              <a:t>-spectroscopic </a:t>
            </a:r>
            <a:r>
              <a:rPr lang="en-US" sz="2162" dirty="0" err="1" smtClean="0">
                <a:solidFill>
                  <a:srgbClr val="FFFF00"/>
                </a:solidFill>
              </a:rPr>
              <a:t>redshifts</a:t>
            </a:r>
            <a:r>
              <a:rPr lang="en-US" sz="2162" dirty="0" smtClean="0">
                <a:solidFill>
                  <a:srgbClr val="FFFF00"/>
                </a:solidFill>
              </a:rPr>
              <a:t> </a:t>
            </a:r>
            <a:r>
              <a:rPr lang="en-US" sz="2162" dirty="0" smtClean="0">
                <a:solidFill>
                  <a:srgbClr val="FFFFFF"/>
                </a:solidFill>
              </a:rPr>
              <a:t>for GOODS-S galaxies </a:t>
            </a:r>
          </a:p>
          <a:p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Average F098M magnitude: </a:t>
            </a:r>
            <a:r>
              <a:rPr lang="en-US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=23.7 </a:t>
            </a:r>
            <a:r>
              <a:rPr lang="en-US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mag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; </a:t>
            </a:r>
            <a:r>
              <a:rPr lang="en-US" sz="2824" dirty="0" smtClean="0">
                <a:solidFill>
                  <a:srgbClr val="FFFFFF"/>
                </a:solidFill>
              </a:rPr>
              <a:t>18.7 &lt; </a:t>
            </a:r>
            <a:r>
              <a:rPr lang="en-US" sz="2824" dirty="0" err="1" smtClean="0">
                <a:solidFill>
                  <a:srgbClr val="FFFFFF"/>
                </a:solidFill>
              </a:rPr>
              <a:t>m</a:t>
            </a:r>
            <a:r>
              <a:rPr lang="en-US" sz="2824" dirty="0" smtClean="0">
                <a:solidFill>
                  <a:srgbClr val="FFFFFF"/>
                </a:solidFill>
              </a:rPr>
              <a:t> &lt; 26.9 (!) </a:t>
            </a:r>
          </a:p>
          <a:p>
            <a:r>
              <a:rPr lang="en-US" sz="3143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Our results are consistent with previous studies showing that the </a:t>
            </a:r>
            <a:r>
              <a:rPr lang="en-US" sz="3143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sSFRs</a:t>
            </a:r>
            <a:r>
              <a:rPr lang="en-US" sz="314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of the most massive SF galaxies are generally lower than their lower mass counterparts as a function of </a:t>
            </a:r>
            <a:r>
              <a:rPr lang="en-US" sz="3143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redshift</a:t>
            </a:r>
            <a:endParaRPr lang="en-US" sz="3143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These data demonstrate the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efficiency of the WFC3 </a:t>
            </a:r>
            <a:r>
              <a:rPr lang="en-US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grisms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 detecting faint SF galaxies at z≈0.2-2.5. This work sets the stage for larger area and deeper studies of star–forming galaxies with WFC3 in the future.</a:t>
            </a:r>
          </a:p>
          <a:p>
            <a:pPr eaLnBrk="1" hangingPunct="1"/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1969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Summary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The next era: </a:t>
            </a:r>
            <a:r>
              <a:rPr lang="en-US" dirty="0" err="1" smtClean="0">
                <a:solidFill>
                  <a:srgbClr val="FFFFFF"/>
                </a:solidFill>
              </a:rPr>
              <a:t>NIRCam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grisms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Two identical long wavelength </a:t>
            </a:r>
            <a:r>
              <a:rPr lang="en-US" dirty="0" err="1" smtClean="0">
                <a:solidFill>
                  <a:schemeClr val="bg1"/>
                </a:solidFill>
              </a:rPr>
              <a:t>grisms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Used for coarse phasing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Also science applications (see, </a:t>
            </a:r>
            <a:r>
              <a:rPr lang="en-US" dirty="0" err="1" smtClean="0">
                <a:solidFill>
                  <a:schemeClr val="bg1"/>
                </a:solidFill>
              </a:rPr>
              <a:t>eg</a:t>
            </a:r>
            <a:r>
              <a:rPr lang="en-US" dirty="0" smtClean="0">
                <a:solidFill>
                  <a:schemeClr val="bg1"/>
                </a:solidFill>
              </a:rPr>
              <a:t>., Greene et al. 2007 for detailed discussion on </a:t>
            </a:r>
            <a:r>
              <a:rPr lang="en-US" dirty="0" err="1" smtClean="0">
                <a:solidFill>
                  <a:schemeClr val="bg1"/>
                </a:solidFill>
              </a:rPr>
              <a:t>exoplanets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Some advantages over </a:t>
            </a:r>
            <a:r>
              <a:rPr lang="en-US" dirty="0" err="1" smtClean="0">
                <a:solidFill>
                  <a:schemeClr val="bg1"/>
                </a:solidFill>
              </a:rPr>
              <a:t>NIRSpec</a:t>
            </a:r>
            <a:r>
              <a:rPr lang="en-US" dirty="0" smtClean="0">
                <a:solidFill>
                  <a:schemeClr val="bg1"/>
                </a:solidFill>
              </a:rPr>
              <a:t> for particular science objectives: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Higher spatial resolution spectroscopic obs.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No slit losses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Ability to dither </a:t>
            </a:r>
            <a:r>
              <a:rPr lang="en-US" dirty="0" err="1" smtClean="0">
                <a:solidFill>
                  <a:schemeClr val="bg1"/>
                </a:solidFill>
              </a:rPr>
              <a:t>slitless</a:t>
            </a:r>
            <a:r>
              <a:rPr lang="en-US" dirty="0" smtClean="0">
                <a:solidFill>
                  <a:schemeClr val="bg1"/>
                </a:solidFill>
              </a:rPr>
              <a:t> spectra: better flat-fielding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Sample entire </a:t>
            </a:r>
            <a:r>
              <a:rPr lang="en-US" dirty="0" err="1" smtClean="0">
                <a:solidFill>
                  <a:schemeClr val="bg1"/>
                </a:solidFill>
              </a:rPr>
              <a:t>NIRCam</a:t>
            </a:r>
            <a:r>
              <a:rPr lang="en-US" dirty="0" smtClean="0">
                <a:solidFill>
                  <a:schemeClr val="bg1"/>
                </a:solidFill>
              </a:rPr>
              <a:t> FOV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Emission lines to much higher </a:t>
            </a:r>
            <a:r>
              <a:rPr lang="en-US" dirty="0" err="1" smtClean="0">
                <a:solidFill>
                  <a:schemeClr val="bg1"/>
                </a:solidFill>
              </a:rPr>
              <a:t>redshifts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ELGs</a:t>
            </a:r>
            <a:r>
              <a:rPr lang="en-US" dirty="0" smtClean="0">
                <a:solidFill>
                  <a:schemeClr val="bg1"/>
                </a:solidFill>
              </a:rPr>
              <a:t> with JWST &amp; </a:t>
            </a:r>
            <a:r>
              <a:rPr lang="en-US" dirty="0" err="1" smtClean="0">
                <a:solidFill>
                  <a:schemeClr val="bg1"/>
                </a:solidFill>
              </a:rPr>
              <a:t>ELTs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magellan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2053787"/>
            <a:ext cx="4145786" cy="3291054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20894" y="2053788"/>
            <a:ext cx="3921337" cy="411130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600" i="1" dirty="0" smtClean="0">
                <a:solidFill>
                  <a:srgbClr val="FFFFFF"/>
                </a:solidFill>
              </a:rPr>
              <a:t>General strategy:</a:t>
            </a:r>
          </a:p>
          <a:p>
            <a:pPr algn="ctr">
              <a:buNone/>
            </a:pPr>
            <a:endParaRPr lang="en-US" sz="2600" i="1" dirty="0" smtClean="0">
              <a:solidFill>
                <a:srgbClr val="FFFFFF"/>
              </a:solidFill>
            </a:endParaRPr>
          </a:p>
          <a:p>
            <a:pPr algn="ctr">
              <a:buNone/>
            </a:pPr>
            <a:r>
              <a:rPr lang="en-US" sz="2200" i="1" dirty="0" smtClean="0">
                <a:solidFill>
                  <a:srgbClr val="FFFFFF"/>
                </a:solidFill>
              </a:rPr>
              <a:t>Imaging</a:t>
            </a:r>
          </a:p>
          <a:p>
            <a:pPr algn="ctr">
              <a:buNone/>
            </a:pPr>
            <a:endParaRPr lang="en-US" sz="2200" i="1" dirty="0" smtClean="0">
              <a:solidFill>
                <a:srgbClr val="FFFFFF"/>
              </a:solidFill>
            </a:endParaRPr>
          </a:p>
          <a:p>
            <a:pPr algn="ctr">
              <a:buNone/>
            </a:pPr>
            <a:r>
              <a:rPr lang="en-US" sz="2200" i="1" dirty="0" err="1" smtClean="0">
                <a:solidFill>
                  <a:srgbClr val="FFFFFF"/>
                </a:solidFill>
              </a:rPr>
              <a:t>Grism</a:t>
            </a:r>
            <a:endParaRPr lang="en-US" sz="2200" i="1" dirty="0" smtClean="0">
              <a:solidFill>
                <a:srgbClr val="FFFFFF"/>
              </a:solidFill>
            </a:endParaRPr>
          </a:p>
          <a:p>
            <a:pPr algn="ctr">
              <a:buNone/>
            </a:pPr>
            <a:endParaRPr lang="en-US" sz="2200" i="1" dirty="0" smtClean="0">
              <a:solidFill>
                <a:srgbClr val="FFFFFF"/>
              </a:solidFill>
            </a:endParaRPr>
          </a:p>
          <a:p>
            <a:pPr algn="ctr">
              <a:buNone/>
            </a:pPr>
            <a:r>
              <a:rPr lang="en-US" sz="2200" i="1" dirty="0" smtClean="0">
                <a:solidFill>
                  <a:srgbClr val="FFFFFF"/>
                </a:solidFill>
              </a:rPr>
              <a:t>Ground-based spectroscopy</a:t>
            </a:r>
          </a:p>
          <a:p>
            <a:pPr>
              <a:buNone/>
            </a:pPr>
            <a:endParaRPr lang="en-US" sz="22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ircam_highzgxysi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914" y="1831463"/>
            <a:ext cx="7068168" cy="430716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The next era: </a:t>
            </a:r>
            <a:r>
              <a:rPr lang="en-US" dirty="0" err="1" smtClean="0">
                <a:solidFill>
                  <a:srgbClr val="FFFFFF"/>
                </a:solidFill>
              </a:rPr>
              <a:t>NIRCam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grisms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11087</TotalTime>
  <Words>1176</Words>
  <Application>Microsoft Macintosh PowerPoint</Application>
  <PresentationFormat>On-screen Show (4:3)</PresentationFormat>
  <Paragraphs>114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WFC3 Early Release Science II Program </vt:lpstr>
      <vt:lpstr>WFC3 Early Release Science II Program </vt:lpstr>
      <vt:lpstr>WFC3 Early Release Science II Program </vt:lpstr>
      <vt:lpstr>Background: The Probing Evolution And Reionization Spectroscopically (PEARS) ACS Grism Survey</vt:lpstr>
      <vt:lpstr>Slide 6</vt:lpstr>
      <vt:lpstr>F098M + G102 (2 orbits)</vt:lpstr>
      <vt:lpstr>F140W + G141 (2 orbits)</vt:lpstr>
      <vt:lpstr>Slide 9</vt:lpstr>
      <vt:lpstr>Slide 10</vt:lpstr>
      <vt:lpstr>Summary of ELG Detections</vt:lpstr>
      <vt:lpstr>Emission-line Galaxies with  ACS + WFC3 spectra (0.6 – 1.6 μm)</vt:lpstr>
      <vt:lpstr>Emission-line Galaxies with  ACS + WFC3 spectra (0.6 – 1.6 μm)</vt:lpstr>
      <vt:lpstr>New WFC3 ELGs</vt:lpstr>
      <vt:lpstr>Redshifts of WFC3 ELGs</vt:lpstr>
      <vt:lpstr>Star Formation Rates of ELGs</vt:lpstr>
      <vt:lpstr>Specific Star Formation Rates of ELGs</vt:lpstr>
      <vt:lpstr>Specific Star-formation Rate of ELGs</vt:lpstr>
      <vt:lpstr>Specific Star-formation Rate of ELGs</vt:lpstr>
      <vt:lpstr>The Future</vt:lpstr>
      <vt:lpstr>Summary</vt:lpstr>
      <vt:lpstr>Slide 22</vt:lpstr>
      <vt:lpstr>The next era: NIRCam grisms</vt:lpstr>
      <vt:lpstr>ELGs with JWST &amp; ELTs</vt:lpstr>
      <vt:lpstr>The next era: NIRCam grisms</vt:lpstr>
    </vt:vector>
  </TitlesOfParts>
  <Manager/>
  <Company>GSFC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Emission-Line Galaxies from WFC3 Early Release Science grism data: Looking to the future with the NIRCam grisms</dc:title>
  <dc:subject/>
  <dc:creator>Amber Straughn</dc:creator>
  <cp:keywords/>
  <dc:description/>
  <cp:lastModifiedBy>Amber</cp:lastModifiedBy>
  <cp:revision>72</cp:revision>
  <cp:lastPrinted>2010-10-13T23:14:38Z</cp:lastPrinted>
  <dcterms:created xsi:type="dcterms:W3CDTF">2010-10-12T14:22:58Z</dcterms:created>
  <dcterms:modified xsi:type="dcterms:W3CDTF">2010-10-14T06:36:16Z</dcterms:modified>
  <cp:category/>
</cp:coreProperties>
</file>