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2"/>
  </p:notesMasterIdLst>
  <p:sldIdLst>
    <p:sldId id="337" r:id="rId2"/>
    <p:sldId id="341" r:id="rId3"/>
    <p:sldId id="349" r:id="rId4"/>
    <p:sldId id="352" r:id="rId5"/>
    <p:sldId id="350" r:id="rId6"/>
    <p:sldId id="507" r:id="rId7"/>
    <p:sldId id="355" r:id="rId8"/>
    <p:sldId id="353" r:id="rId9"/>
    <p:sldId id="359" r:id="rId10"/>
    <p:sldId id="366" r:id="rId11"/>
    <p:sldId id="363" r:id="rId12"/>
    <p:sldId id="369" r:id="rId13"/>
    <p:sldId id="511" r:id="rId14"/>
    <p:sldId id="382" r:id="rId15"/>
    <p:sldId id="387" r:id="rId16"/>
    <p:sldId id="508" r:id="rId17"/>
    <p:sldId id="390" r:id="rId18"/>
    <p:sldId id="391" r:id="rId19"/>
    <p:sldId id="394" r:id="rId20"/>
    <p:sldId id="395" r:id="rId21"/>
    <p:sldId id="497" r:id="rId22"/>
    <p:sldId id="495" r:id="rId23"/>
    <p:sldId id="492" r:id="rId24"/>
    <p:sldId id="505" r:id="rId25"/>
    <p:sldId id="509" r:id="rId26"/>
    <p:sldId id="498" r:id="rId27"/>
    <p:sldId id="500" r:id="rId28"/>
    <p:sldId id="501" r:id="rId29"/>
    <p:sldId id="504" r:id="rId30"/>
    <p:sldId id="499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CCECFF"/>
    <a:srgbClr val="66FF33"/>
    <a:srgbClr val="FF9933"/>
    <a:srgbClr val="FF5050"/>
    <a:srgbClr val="FF0000"/>
    <a:srgbClr val="FFCCFF"/>
    <a:srgbClr val="FF66F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307" autoAdjust="0"/>
  </p:normalViewPr>
  <p:slideViewPr>
    <p:cSldViewPr>
      <p:cViewPr varScale="1">
        <p:scale>
          <a:sx n="68" d="100"/>
          <a:sy n="68" d="100"/>
        </p:scale>
        <p:origin x="-129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684798-A8EF-42D0-B791-F642329491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E73985-FF0C-4AD8-9766-F428E066B78F}" type="slidenum">
              <a:rPr lang="en-US"/>
              <a:pPr/>
              <a:t>14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200">
                <a:latin typeface="Lucida Grande" charset="0"/>
                <a:sym typeface="Lucida Grande" charset="0"/>
              </a:rPr>
              <a:t>Jet in Carina HH 666</a:t>
            </a:r>
          </a:p>
          <a:p>
            <a:r>
              <a:rPr lang="en-US" sz="2200">
                <a:latin typeface="Lucida Grande" charset="0"/>
                <a:sym typeface="Lucida Grande" charset="0"/>
              </a:rPr>
              <a:t>HST WFC3/UVIS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86106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7000"/>
            <a:ext cx="8610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HST III Conference, Venice 2010                                   In-Flight Performance of Wide Field Camera 3                                      R.  Kimble (NASA/GSFC)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7000"/>
            <a:ext cx="8610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7000"/>
            <a:ext cx="8610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066800"/>
            <a:ext cx="4038600" cy="5059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059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52400" y="6477000"/>
            <a:ext cx="8610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Rectangle 4"/>
          <p:cNvSpPr txBox="1">
            <a:spLocks noChangeArrowheads="1"/>
          </p:cNvSpPr>
          <p:nvPr userDrawn="1"/>
        </p:nvSpPr>
        <p:spPr bwMode="auto">
          <a:xfrm>
            <a:off x="292608" y="6528816"/>
            <a:ext cx="8610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HST III Conference, Venice 2010                                   In-Flight Performance of Wide Field Camera 3                                      R.  Kimble (NASA/GSFC)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8" r:id="rId4"/>
    <p:sldLayoutId id="2147483681" r:id="rId5"/>
  </p:sldLayoutIdLst>
  <p:transition spd="slow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th anniversary carina.jpg"/>
          <p:cNvPicPr>
            <a:picLocks noChangeAspect="1"/>
          </p:cNvPicPr>
          <p:nvPr/>
        </p:nvPicPr>
        <p:blipFill>
          <a:blip r:embed="rId2" cstate="print"/>
          <a:srcRect b="1853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8966" name="Text Box 6"/>
          <p:cNvSpPr txBox="1">
            <a:spLocks noChangeArrowheads="1"/>
          </p:cNvSpPr>
          <p:nvPr/>
        </p:nvSpPr>
        <p:spPr bwMode="auto">
          <a:xfrm>
            <a:off x="33454" y="817756"/>
            <a:ext cx="5105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FFFF00"/>
                </a:solidFill>
              </a:rPr>
              <a:t>In-Flight Performance</a:t>
            </a:r>
          </a:p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FFFF00"/>
                </a:solidFill>
              </a:rPr>
              <a:t>o</a:t>
            </a:r>
            <a:r>
              <a:rPr lang="en-US" sz="3600" b="1" dirty="0" smtClean="0">
                <a:solidFill>
                  <a:srgbClr val="FFFF00"/>
                </a:solidFill>
              </a:rPr>
              <a:t>f</a:t>
            </a:r>
          </a:p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FFFF00"/>
                </a:solidFill>
              </a:rPr>
              <a:t> Wide </a:t>
            </a:r>
            <a:r>
              <a:rPr lang="en-US" sz="3600" b="1" dirty="0">
                <a:solidFill>
                  <a:srgbClr val="FFFF00"/>
                </a:solidFill>
              </a:rPr>
              <a:t>Field Camera 3</a:t>
            </a:r>
          </a:p>
        </p:txBody>
      </p:sp>
      <p:sp>
        <p:nvSpPr>
          <p:cNvPr id="168967" name="Text Box 7"/>
          <p:cNvSpPr txBox="1">
            <a:spLocks noChangeArrowheads="1"/>
          </p:cNvSpPr>
          <p:nvPr/>
        </p:nvSpPr>
        <p:spPr bwMode="auto">
          <a:xfrm>
            <a:off x="6248400" y="2722757"/>
            <a:ext cx="2895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</a:rPr>
              <a:t>Randy Kimble</a:t>
            </a:r>
          </a:p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</a:rPr>
              <a:t>NASA/Goddard Space Flight Center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79450" y="387350"/>
            <a:ext cx="7785100" cy="300038"/>
          </a:xfrm>
        </p:spPr>
        <p:txBody>
          <a:bodyPr/>
          <a:lstStyle/>
          <a:p>
            <a:r>
              <a:rPr lang="en-US" sz="2800"/>
              <a:t>Origins/Purpose of WFC3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686800" cy="5334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en-US" dirty="0"/>
              <a:t>WFC3 originated in 1997/1998 when HST’s planned observing lifetime was first extended from 2005 to 2010:  </a:t>
            </a:r>
            <a:r>
              <a:rPr lang="en-US" dirty="0">
                <a:solidFill>
                  <a:schemeClr val="bg1"/>
                </a:solidFill>
              </a:rPr>
              <a:t>conceived for installation during Servicing Mission 4, to extend and enhance HST’s imaging capability</a:t>
            </a:r>
          </a:p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en-US" dirty="0">
                <a:sym typeface="Wingdings" pitchFamily="2" charset="2"/>
              </a:rPr>
              <a:t>General purpose “panchromatic” imager (200-1700 nm), developed as a facility instrument by HST Project</a:t>
            </a:r>
          </a:p>
          <a:p>
            <a:pPr lvl="1">
              <a:lnSpc>
                <a:spcPct val="90000"/>
              </a:lnSpc>
              <a:spcBef>
                <a:spcPct val="60000"/>
              </a:spcBef>
            </a:pPr>
            <a:r>
              <a:rPr lang="en-US" dirty="0">
                <a:solidFill>
                  <a:schemeClr val="bg1"/>
                </a:solidFill>
              </a:rPr>
              <a:t>Ball Aerospace was principal outside partner; much of the work in-house at Goddard Space Flight </a:t>
            </a:r>
            <a:r>
              <a:rPr lang="en-US" dirty="0" smtClean="0">
                <a:solidFill>
                  <a:schemeClr val="bg1"/>
                </a:solidFill>
              </a:rPr>
              <a:t>Center</a:t>
            </a:r>
          </a:p>
          <a:p>
            <a:pPr lvl="1">
              <a:lnSpc>
                <a:spcPct val="90000"/>
              </a:lnSpc>
              <a:spcBef>
                <a:spcPct val="60000"/>
              </a:spcBef>
            </a:pPr>
            <a:r>
              <a:rPr lang="en-US" dirty="0" smtClean="0">
                <a:solidFill>
                  <a:schemeClr val="bg1"/>
                </a:solidFill>
              </a:rPr>
              <a:t>Additional key contributions from e2v, Teledyne, Barr, Moog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  <a:spcBef>
                <a:spcPct val="60000"/>
              </a:spcBef>
            </a:pPr>
            <a:r>
              <a:rPr lang="en-US" dirty="0">
                <a:solidFill>
                  <a:schemeClr val="bg1"/>
                </a:solidFill>
              </a:rPr>
              <a:t>Day-to-day science oversight from GSFC and STScI</a:t>
            </a:r>
          </a:p>
          <a:p>
            <a:pPr lvl="1">
              <a:lnSpc>
                <a:spcPct val="90000"/>
              </a:lnSpc>
              <a:spcBef>
                <a:spcPct val="60000"/>
              </a:spcBef>
            </a:pPr>
            <a:r>
              <a:rPr lang="en-US" dirty="0">
                <a:solidFill>
                  <a:schemeClr val="bg1"/>
                </a:solidFill>
              </a:rPr>
              <a:t>External Scientific Oversight Committee, chaired by Bob O’Connell of U. of </a:t>
            </a:r>
            <a:r>
              <a:rPr lang="en-US" dirty="0" smtClean="0">
                <a:solidFill>
                  <a:schemeClr val="bg1"/>
                </a:solidFill>
              </a:rPr>
              <a:t>Virginia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WFC3 Interior Configuration</a:t>
            </a:r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2" cstate="print"/>
          <a:srcRect l="4115" t="18378" r="4303" b="9502"/>
          <a:stretch>
            <a:fillRect/>
          </a:stretch>
        </p:blipFill>
        <p:spPr bwMode="auto">
          <a:xfrm>
            <a:off x="381000" y="1219200"/>
            <a:ext cx="8382000" cy="49498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CCD Detectors</a:t>
            </a:r>
          </a:p>
        </p:txBody>
      </p:sp>
      <p:graphicFrame>
        <p:nvGraphicFramePr>
          <p:cNvPr id="198659" name="Object 3"/>
          <p:cNvGraphicFramePr>
            <a:graphicFrameLocks noChangeAspect="1"/>
          </p:cNvGraphicFramePr>
          <p:nvPr/>
        </p:nvGraphicFramePr>
        <p:xfrm>
          <a:off x="4572000" y="1066800"/>
          <a:ext cx="4040188" cy="2963863"/>
        </p:xfrm>
        <a:graphic>
          <a:graphicData uri="http://schemas.openxmlformats.org/presentationml/2006/ole">
            <p:oleObj spid="_x0000_s320514" name="Photo Editor Photo" r:id="rId3" imgW="6095238" imgH="4571429" progId="">
              <p:embed/>
            </p:oleObj>
          </a:graphicData>
        </a:graphic>
      </p:graphicFrame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304800" y="4495800"/>
            <a:ext cx="8686800" cy="100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36576" bIns="36576">
            <a:spAutoFit/>
          </a:bodyPr>
          <a:lstStyle/>
          <a:p>
            <a:pPr marL="228600" indent="-228600">
              <a:spcBef>
                <a:spcPct val="45000"/>
              </a:spcBef>
              <a:spcAft>
                <a:spcPct val="30000"/>
              </a:spcAft>
              <a:buFontTx/>
              <a:buChar char="•"/>
            </a:pPr>
            <a:r>
              <a:rPr lang="en-US" sz="2200" dirty="0" smtClean="0">
                <a:solidFill>
                  <a:srgbClr val="FFFF00"/>
                </a:solidFill>
              </a:rPr>
              <a:t>4K x 4K, low-noise, UV-optimized CCDs from e2v</a:t>
            </a:r>
          </a:p>
          <a:p>
            <a:pPr marL="228600" indent="-228600">
              <a:spcBef>
                <a:spcPct val="45000"/>
              </a:spcBef>
              <a:spcAft>
                <a:spcPct val="30000"/>
              </a:spcAft>
              <a:buFontTx/>
              <a:buChar char="•"/>
            </a:pPr>
            <a:r>
              <a:rPr lang="en-US" sz="2200" dirty="0" smtClean="0">
                <a:solidFill>
                  <a:srgbClr val="FFFF00"/>
                </a:solidFill>
              </a:rPr>
              <a:t>Camera heads built by Ball Aerospace</a:t>
            </a:r>
            <a:endParaRPr lang="en-US" sz="2200" dirty="0">
              <a:solidFill>
                <a:srgbClr val="FFFF00"/>
              </a:solidFill>
            </a:endParaRPr>
          </a:p>
        </p:txBody>
      </p:sp>
      <p:pic>
        <p:nvPicPr>
          <p:cNvPr id="1986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066800"/>
            <a:ext cx="3949700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UV/Visible Channel Format</a:t>
            </a:r>
            <a:br>
              <a:rPr lang="en-US" sz="2800"/>
            </a:br>
            <a:r>
              <a:rPr lang="en-US" sz="2800"/>
              <a:t>Comparison of HST Imagers</a:t>
            </a:r>
          </a:p>
        </p:txBody>
      </p:sp>
      <p:graphicFrame>
        <p:nvGraphicFramePr>
          <p:cNvPr id="178179" name="Group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001000" cy="2732089"/>
        </p:xfrm>
        <a:graphic>
          <a:graphicData uri="http://schemas.openxmlformats.org/drawingml/2006/table">
            <a:tbl>
              <a:tblPr/>
              <a:tblGrid>
                <a:gridCol w="2000250"/>
                <a:gridCol w="1809750"/>
                <a:gridCol w="1447800"/>
                <a:gridCol w="1644650"/>
                <a:gridCol w="1098550"/>
              </a:tblGrid>
              <a:tr h="70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Channel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Pixel Format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Pixel Scale (arcsec)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(arcsec)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FOV/ WFC3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WFC3/UVIS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4102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4096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0.039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162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162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1.00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ACS/WFC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4096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4096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0.049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1.56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ARC/HRC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1024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1024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0.026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0.029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WFPC2/WF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 (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0.100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 (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0.73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WFPC2/PC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0.0455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0.051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947738" y="4668838"/>
            <a:ext cx="1463675" cy="1481137"/>
            <a:chOff x="597" y="2941"/>
            <a:chExt cx="922" cy="933"/>
          </a:xfrm>
        </p:grpSpPr>
        <p:sp>
          <p:nvSpPr>
            <p:cNvPr id="178224" name="Rectangle 48"/>
            <p:cNvSpPr>
              <a:spLocks noChangeArrowheads="1"/>
            </p:cNvSpPr>
            <p:nvPr/>
          </p:nvSpPr>
          <p:spPr bwMode="auto">
            <a:xfrm>
              <a:off x="597" y="2941"/>
              <a:ext cx="453" cy="933"/>
            </a:xfrm>
            <a:prstGeom prst="rect">
              <a:avLst/>
            </a:prstGeom>
            <a:solidFill>
              <a:srgbClr val="0000FF">
                <a:alpha val="82001"/>
              </a:srgbClr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78225" name="Rectangle 49"/>
            <p:cNvSpPr>
              <a:spLocks noChangeArrowheads="1"/>
            </p:cNvSpPr>
            <p:nvPr/>
          </p:nvSpPr>
          <p:spPr bwMode="auto">
            <a:xfrm>
              <a:off x="1062" y="2941"/>
              <a:ext cx="457" cy="933"/>
            </a:xfrm>
            <a:prstGeom prst="rect">
              <a:avLst/>
            </a:prstGeom>
            <a:solidFill>
              <a:srgbClr val="0000FF">
                <a:alpha val="82001"/>
              </a:srgbClr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78226" name="Rectangle 50"/>
          <p:cNvSpPr>
            <a:spLocks noChangeArrowheads="1"/>
          </p:cNvSpPr>
          <p:nvPr/>
        </p:nvSpPr>
        <p:spPr bwMode="auto">
          <a:xfrm>
            <a:off x="2867025" y="4332288"/>
            <a:ext cx="914400" cy="1846262"/>
          </a:xfrm>
          <a:prstGeom prst="rect">
            <a:avLst/>
          </a:prstGeom>
          <a:solidFill>
            <a:srgbClr val="FFCC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8227" name="Rectangle 51"/>
          <p:cNvSpPr>
            <a:spLocks noChangeArrowheads="1"/>
          </p:cNvSpPr>
          <p:nvPr/>
        </p:nvSpPr>
        <p:spPr bwMode="auto">
          <a:xfrm>
            <a:off x="3795713" y="4332288"/>
            <a:ext cx="914400" cy="1846262"/>
          </a:xfrm>
          <a:prstGeom prst="rect">
            <a:avLst/>
          </a:prstGeom>
          <a:solidFill>
            <a:srgbClr val="FFCC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8228" name="Rectangle 52"/>
          <p:cNvSpPr>
            <a:spLocks noChangeArrowheads="1"/>
          </p:cNvSpPr>
          <p:nvPr/>
        </p:nvSpPr>
        <p:spPr bwMode="auto">
          <a:xfrm>
            <a:off x="5181600" y="5410200"/>
            <a:ext cx="731838" cy="731838"/>
          </a:xfrm>
          <a:prstGeom prst="rect">
            <a:avLst/>
          </a:prstGeom>
          <a:solidFill>
            <a:srgbClr val="00CC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8229" name="Rectangle 53"/>
          <p:cNvSpPr>
            <a:spLocks noChangeArrowheads="1"/>
          </p:cNvSpPr>
          <p:nvPr/>
        </p:nvSpPr>
        <p:spPr bwMode="auto">
          <a:xfrm>
            <a:off x="5913438" y="5410200"/>
            <a:ext cx="731837" cy="731838"/>
          </a:xfrm>
          <a:prstGeom prst="rect">
            <a:avLst/>
          </a:prstGeom>
          <a:solidFill>
            <a:srgbClr val="00CC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8230" name="Rectangle 54"/>
          <p:cNvSpPr>
            <a:spLocks noChangeArrowheads="1"/>
          </p:cNvSpPr>
          <p:nvPr/>
        </p:nvSpPr>
        <p:spPr bwMode="auto">
          <a:xfrm>
            <a:off x="5181600" y="4676775"/>
            <a:ext cx="731838" cy="731838"/>
          </a:xfrm>
          <a:prstGeom prst="rect">
            <a:avLst/>
          </a:prstGeom>
          <a:solidFill>
            <a:srgbClr val="00CC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8231" name="Rectangle 55"/>
          <p:cNvSpPr>
            <a:spLocks noChangeArrowheads="1"/>
          </p:cNvSpPr>
          <p:nvPr/>
        </p:nvSpPr>
        <p:spPr bwMode="auto">
          <a:xfrm>
            <a:off x="5915025" y="5076825"/>
            <a:ext cx="328613" cy="328613"/>
          </a:xfrm>
          <a:prstGeom prst="rect">
            <a:avLst/>
          </a:prstGeom>
          <a:solidFill>
            <a:srgbClr val="00CC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8232" name="Rectangle 56"/>
          <p:cNvSpPr>
            <a:spLocks noChangeArrowheads="1"/>
          </p:cNvSpPr>
          <p:nvPr/>
        </p:nvSpPr>
        <p:spPr bwMode="auto">
          <a:xfrm>
            <a:off x="7181850" y="5916613"/>
            <a:ext cx="265113" cy="238125"/>
          </a:xfrm>
          <a:prstGeom prst="rect">
            <a:avLst/>
          </a:prstGeom>
          <a:solidFill>
            <a:srgbClr val="FF00FF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8233" name="Text Box 57"/>
          <p:cNvSpPr txBox="1">
            <a:spLocks noChangeArrowheads="1"/>
          </p:cNvSpPr>
          <p:nvPr/>
        </p:nvSpPr>
        <p:spPr bwMode="auto">
          <a:xfrm>
            <a:off x="914400" y="6172200"/>
            <a:ext cx="7924800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  </a:t>
            </a:r>
            <a:r>
              <a:rPr lang="en-US" sz="1600" b="1">
                <a:solidFill>
                  <a:schemeClr val="bg1"/>
                </a:solidFill>
              </a:rPr>
              <a:t>WFC3/UVIS                   ACS/WFC                       WFPC2           ACS/HRC     STIS</a:t>
            </a:r>
          </a:p>
        </p:txBody>
      </p:sp>
      <p:sp>
        <p:nvSpPr>
          <p:cNvPr id="178234" name="Text Box 58"/>
          <p:cNvSpPr txBox="1">
            <a:spLocks noChangeArrowheads="1"/>
          </p:cNvSpPr>
          <p:nvPr/>
        </p:nvSpPr>
        <p:spPr bwMode="auto">
          <a:xfrm>
            <a:off x="6096000" y="4419600"/>
            <a:ext cx="2895600" cy="854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</a:rPr>
              <a:t>FOV (to scale) of HST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</a:rPr>
              <a:t>UV/Visible Imagers</a:t>
            </a:r>
          </a:p>
        </p:txBody>
      </p:sp>
      <p:sp>
        <p:nvSpPr>
          <p:cNvPr id="178235" name="Rectangle 59"/>
          <p:cNvSpPr>
            <a:spLocks noChangeArrowheads="1"/>
          </p:cNvSpPr>
          <p:nvPr/>
        </p:nvSpPr>
        <p:spPr bwMode="auto">
          <a:xfrm>
            <a:off x="8153400" y="5934075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WFC3 Interior Configuration</a:t>
            </a:r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2" cstate="print"/>
          <a:srcRect l="4115" t="18378" r="4303" b="9502"/>
          <a:stretch>
            <a:fillRect/>
          </a:stretch>
        </p:blipFill>
        <p:spPr bwMode="auto">
          <a:xfrm>
            <a:off x="381000" y="1219200"/>
            <a:ext cx="8382000" cy="49498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 Detectors</a:t>
            </a:r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152400" y="838200"/>
            <a:ext cx="8885238" cy="2563813"/>
            <a:chOff x="8880" y="18432"/>
            <a:chExt cx="6532" cy="1885"/>
          </a:xfrm>
        </p:grpSpPr>
        <p:pic>
          <p:nvPicPr>
            <p:cNvPr id="204804" name="Picture 4" descr="MVC-669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80" y="18432"/>
              <a:ext cx="2499" cy="187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</p:pic>
        <p:pic>
          <p:nvPicPr>
            <p:cNvPr id="204805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t="34941" r="18282" b="4816"/>
            <a:stretch>
              <a:fillRect/>
            </a:stretch>
          </p:blipFill>
          <p:spPr bwMode="auto">
            <a:xfrm>
              <a:off x="11556" y="18444"/>
              <a:ext cx="1753" cy="187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</p:pic>
        <p:pic>
          <p:nvPicPr>
            <p:cNvPr id="204806" name="Picture 6" descr="553067 in Cold Enclosur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512" y="18444"/>
              <a:ext cx="1900" cy="186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</p:pic>
      </p:grpSp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109538" y="3657600"/>
            <a:ext cx="8966200" cy="21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>
              <a:spcBef>
                <a:spcPct val="60000"/>
              </a:spcBef>
              <a:spcAft>
                <a:spcPct val="30000"/>
              </a:spcAft>
              <a:buFontTx/>
              <a:buChar char="•"/>
            </a:pPr>
            <a:r>
              <a:rPr lang="en-US" sz="2000">
                <a:solidFill>
                  <a:srgbClr val="FFFF00"/>
                </a:solidFill>
              </a:rPr>
              <a:t>The novel 1.7 micron cutoff wavelength of the IR array (left), developed by Teledyne Imaging Sensors (formerly Rockwell Scientific), permits low-dark-current operation at a temperature of 145 K, achievable with thermo-electric cooling alone.  </a:t>
            </a:r>
          </a:p>
          <a:p>
            <a:pPr marL="228600" indent="-228600">
              <a:spcBef>
                <a:spcPct val="60000"/>
              </a:spcBef>
              <a:spcAft>
                <a:spcPct val="30000"/>
              </a:spcAft>
              <a:buFontTx/>
              <a:buChar char="•"/>
            </a:pPr>
            <a:r>
              <a:rPr lang="en-US" sz="2000">
                <a:solidFill>
                  <a:srgbClr val="FFFF00"/>
                </a:solidFill>
              </a:rPr>
              <a:t>The development program was WFC3’s biggest technical challenge, but in the end yielded a few “just in time” gems.</a:t>
            </a:r>
            <a:endParaRPr lang="en-US" sz="2000" b="1" i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Infrared Channel Format</a:t>
            </a:r>
            <a:br>
              <a:rPr lang="en-US" sz="2800"/>
            </a:br>
            <a:r>
              <a:rPr lang="en-US" sz="2800"/>
              <a:t>Comparison of HST Imagers</a:t>
            </a:r>
          </a:p>
        </p:txBody>
      </p:sp>
      <p:graphicFrame>
        <p:nvGraphicFramePr>
          <p:cNvPr id="179203" name="Group 3"/>
          <p:cNvGraphicFramePr>
            <a:graphicFrameLocks noGrp="1"/>
          </p:cNvGraphicFramePr>
          <p:nvPr>
            <p:ph idx="1"/>
          </p:nvPr>
        </p:nvGraphicFramePr>
        <p:xfrm>
          <a:off x="685800" y="1219200"/>
          <a:ext cx="7620000" cy="2259013"/>
        </p:xfrm>
        <a:graphic>
          <a:graphicData uri="http://schemas.openxmlformats.org/drawingml/2006/table">
            <a:tbl>
              <a:tblPr/>
              <a:tblGrid>
                <a:gridCol w="2206625"/>
                <a:gridCol w="1630363"/>
                <a:gridCol w="1343025"/>
                <a:gridCol w="1344612"/>
                <a:gridCol w="1095375"/>
              </a:tblGrid>
              <a:tr h="1041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Channel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Pixel Format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Pixel Scale (arcsec)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(arcsec)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FOV/ WFC3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WFC3/IR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1014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1014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0.13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123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×136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1.00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NICMOS/NIC3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×256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0.200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0.155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NICMOS/NIC2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0.075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0.022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990600" y="3733800"/>
            <a:ext cx="2230438" cy="2220913"/>
            <a:chOff x="597" y="2941"/>
            <a:chExt cx="922" cy="933"/>
          </a:xfrm>
        </p:grpSpPr>
        <p:sp>
          <p:nvSpPr>
            <p:cNvPr id="179236" name="Rectangle 36"/>
            <p:cNvSpPr>
              <a:spLocks noChangeArrowheads="1"/>
            </p:cNvSpPr>
            <p:nvPr/>
          </p:nvSpPr>
          <p:spPr bwMode="auto">
            <a:xfrm>
              <a:off x="597" y="2941"/>
              <a:ext cx="453" cy="933"/>
            </a:xfrm>
            <a:prstGeom prst="rect">
              <a:avLst/>
            </a:prstGeom>
            <a:solidFill>
              <a:srgbClr val="0000FF">
                <a:alpha val="82001"/>
              </a:srgbClr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79237" name="Rectangle 37"/>
            <p:cNvSpPr>
              <a:spLocks noChangeArrowheads="1"/>
            </p:cNvSpPr>
            <p:nvPr/>
          </p:nvSpPr>
          <p:spPr bwMode="auto">
            <a:xfrm>
              <a:off x="1062" y="2941"/>
              <a:ext cx="457" cy="933"/>
            </a:xfrm>
            <a:prstGeom prst="rect">
              <a:avLst/>
            </a:prstGeom>
            <a:solidFill>
              <a:srgbClr val="0000FF">
                <a:alpha val="82001"/>
              </a:srgbClr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79238" name="Rectangle 38"/>
          <p:cNvSpPr>
            <a:spLocks noChangeArrowheads="1"/>
          </p:cNvSpPr>
          <p:nvPr/>
        </p:nvSpPr>
        <p:spPr bwMode="auto">
          <a:xfrm>
            <a:off x="3552825" y="4071938"/>
            <a:ext cx="1682750" cy="1865312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9239" name="Rectangle 39"/>
          <p:cNvSpPr>
            <a:spLocks noChangeArrowheads="1"/>
          </p:cNvSpPr>
          <p:nvPr/>
        </p:nvSpPr>
        <p:spPr bwMode="auto">
          <a:xfrm>
            <a:off x="5715000" y="5238750"/>
            <a:ext cx="695325" cy="695325"/>
          </a:xfrm>
          <a:prstGeom prst="rect">
            <a:avLst/>
          </a:prstGeom>
          <a:solidFill>
            <a:srgbClr val="CC66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9240" name="Rectangle 40"/>
          <p:cNvSpPr>
            <a:spLocks noChangeArrowheads="1"/>
          </p:cNvSpPr>
          <p:nvPr/>
        </p:nvSpPr>
        <p:spPr bwMode="auto">
          <a:xfrm>
            <a:off x="6989763" y="5664200"/>
            <a:ext cx="246062" cy="246063"/>
          </a:xfrm>
          <a:prstGeom prst="rect">
            <a:avLst/>
          </a:prstGeom>
          <a:solidFill>
            <a:srgbClr val="CC66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9241" name="Rectangle 41"/>
          <p:cNvSpPr>
            <a:spLocks noChangeArrowheads="1"/>
          </p:cNvSpPr>
          <p:nvPr/>
        </p:nvSpPr>
        <p:spPr bwMode="auto">
          <a:xfrm>
            <a:off x="7731125" y="5754688"/>
            <a:ext cx="146050" cy="146050"/>
          </a:xfrm>
          <a:prstGeom prst="rect">
            <a:avLst/>
          </a:prstGeom>
          <a:solidFill>
            <a:srgbClr val="CC66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9242" name="Text Box 42"/>
          <p:cNvSpPr txBox="1">
            <a:spLocks noChangeArrowheads="1"/>
          </p:cNvSpPr>
          <p:nvPr/>
        </p:nvSpPr>
        <p:spPr bwMode="auto">
          <a:xfrm>
            <a:off x="1295400" y="6019800"/>
            <a:ext cx="7391400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  </a:t>
            </a:r>
            <a:r>
              <a:rPr lang="en-US" sz="1600" b="1">
                <a:solidFill>
                  <a:schemeClr val="bg1"/>
                </a:solidFill>
              </a:rPr>
              <a:t>WFC3/UVIS                       WFC3/IR                   NIC3           NIC2     NIC1</a:t>
            </a:r>
          </a:p>
        </p:txBody>
      </p:sp>
      <p:sp>
        <p:nvSpPr>
          <p:cNvPr id="179243" name="Text Box 43"/>
          <p:cNvSpPr txBox="1">
            <a:spLocks noChangeArrowheads="1"/>
          </p:cNvSpPr>
          <p:nvPr/>
        </p:nvSpPr>
        <p:spPr bwMode="auto">
          <a:xfrm>
            <a:off x="5791200" y="4114800"/>
            <a:ext cx="2743200" cy="701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</a:rPr>
              <a:t>FOV (to scale) of HST NIR Imagers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Ready to Go</a:t>
            </a:r>
            <a:endParaRPr lang="en-US" sz="2800" dirty="0"/>
          </a:p>
        </p:txBody>
      </p:sp>
      <p:pic>
        <p:nvPicPr>
          <p:cNvPr id="5" name="Picture 2" descr="Team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707" y="797757"/>
            <a:ext cx="8458200" cy="5621179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169863"/>
            <a:ext cx="8658225" cy="651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1" name="Picture 5"/>
          <p:cNvPicPr>
            <a:picLocks noChangeAspect="1" noChangeArrowheads="1"/>
          </p:cNvPicPr>
          <p:nvPr/>
        </p:nvPicPr>
        <p:blipFill>
          <a:blip r:embed="rId2" cstate="print"/>
          <a:srcRect l="37022" r="35521" b="3540"/>
          <a:stretch>
            <a:fillRect/>
          </a:stretch>
        </p:blipFill>
        <p:spPr bwMode="auto">
          <a:xfrm>
            <a:off x="5105400" y="304800"/>
            <a:ext cx="2678113" cy="60261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3" name="Picture 7"/>
          <p:cNvPicPr>
            <a:picLocks noChangeAspect="1" noChangeArrowheads="1"/>
          </p:cNvPicPr>
          <p:nvPr/>
        </p:nvPicPr>
        <p:blipFill>
          <a:blip r:embed="rId3" cstate="print"/>
          <a:srcRect l="37119" t="214" r="35426" b="3322"/>
          <a:stretch>
            <a:fillRect/>
          </a:stretch>
        </p:blipFill>
        <p:spPr bwMode="auto">
          <a:xfrm>
            <a:off x="1752600" y="304800"/>
            <a:ext cx="2678113" cy="60261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WFC3 Heading In</a:t>
            </a:r>
          </a:p>
        </p:txBody>
      </p:sp>
      <p:pic>
        <p:nvPicPr>
          <p:cNvPr id="215043" name="Picture 3" descr="wfc3 insertion begi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38200"/>
            <a:ext cx="7391400" cy="555783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454525" y="6529388"/>
            <a:ext cx="234950" cy="241300"/>
          </a:xfrm>
          <a:prstGeom prst="rect">
            <a:avLst/>
          </a:prstGeom>
          <a:noFill/>
          <a:ln>
            <a:noFill/>
          </a:ln>
        </p:spPr>
        <p:txBody>
          <a:bodyPr wrap="none" lIns="49855" tIns="24930" rIns="49855" bIns="24930"/>
          <a:lstStyle/>
          <a:p>
            <a:pPr algn="ctr" defTabSz="500063"/>
            <a:fld id="{0EAE3F49-A4BB-4ADC-A5FC-4FC696BAB0D4}" type="slidenum">
              <a:rPr lang="en-US" sz="1300">
                <a:latin typeface="Gill Sans" charset="0"/>
                <a:sym typeface="Gill Sans" charset="0"/>
              </a:rPr>
              <a:pPr algn="ctr" defTabSz="500063"/>
              <a:t>13</a:t>
            </a:fld>
            <a:endParaRPr lang="en-US" sz="1300">
              <a:latin typeface="Gill Sans" charset="0"/>
              <a:sym typeface="Gill Sans" charset="0"/>
            </a:endParaRPr>
          </a:p>
        </p:txBody>
      </p:sp>
      <p:pic>
        <p:nvPicPr>
          <p:cNvPr id="60419" name="Picture 3"/>
          <p:cNvPicPr>
            <a:picLocks noChangeArrowheads="1"/>
          </p:cNvPicPr>
          <p:nvPr/>
        </p:nvPicPr>
        <p:blipFill>
          <a:blip r:embed="rId2" cstate="print"/>
          <a:srcRect l="12210" b="3804"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5791200" y="1981200"/>
            <a:ext cx="3197225" cy="2841625"/>
          </a:xfrm>
          <a:ln/>
        </p:spPr>
        <p:txBody>
          <a:bodyPr rIns="27697"/>
          <a:lstStyle/>
          <a:p>
            <a:r>
              <a:rPr lang="en-US" dirty="0" smtClean="0"/>
              <a:t>Early Release Observations</a:t>
            </a:r>
            <a:endParaRPr lang="en-US" dirty="0">
              <a:solidFill>
                <a:srgbClr val="84DDFD"/>
              </a:solidFill>
            </a:endParaRPr>
          </a:p>
        </p:txBody>
      </p:sp>
      <p:pic>
        <p:nvPicPr>
          <p:cNvPr id="5" name="Picture 4" descr="untitled quart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536" y="111513"/>
            <a:ext cx="5380463" cy="6412469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SMOV </a:t>
            </a:r>
            <a:r>
              <a:rPr lang="en-US" sz="2800" dirty="0" smtClean="0"/>
              <a:t>Results in a Nutshell</a:t>
            </a:r>
            <a:endParaRPr lang="en-US" sz="2800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>
              <a:spcBef>
                <a:spcPct val="65000"/>
              </a:spcBef>
            </a:pPr>
            <a:r>
              <a:rPr lang="en-US" dirty="0"/>
              <a:t>Instrument operating completely nominally (mechanisms, electronics, thermal </a:t>
            </a:r>
            <a:r>
              <a:rPr lang="en-US" dirty="0" smtClean="0"/>
              <a:t>control) – </a:t>
            </a:r>
            <a:r>
              <a:rPr lang="en-US" dirty="0" smtClean="0">
                <a:solidFill>
                  <a:schemeClr val="bg1"/>
                </a:solidFill>
              </a:rPr>
              <a:t>all redundant systems on primary side</a:t>
            </a: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ct val="65000"/>
              </a:spcBef>
            </a:pPr>
            <a:r>
              <a:rPr lang="en-US" dirty="0"/>
              <a:t>Image quality excellent, in good agreement with ground test</a:t>
            </a:r>
          </a:p>
          <a:p>
            <a:pPr>
              <a:spcBef>
                <a:spcPct val="65000"/>
              </a:spcBef>
            </a:pPr>
            <a:r>
              <a:rPr lang="en-US" dirty="0"/>
              <a:t>Detectors performing </a:t>
            </a:r>
            <a:r>
              <a:rPr lang="en-US" dirty="0" smtClean="0"/>
              <a:t>very well</a:t>
            </a:r>
            <a:endParaRPr lang="en-US" dirty="0"/>
          </a:p>
          <a:p>
            <a:pPr>
              <a:spcBef>
                <a:spcPct val="65000"/>
              </a:spcBef>
            </a:pPr>
            <a:r>
              <a:rPr lang="en-US" i="1" dirty="0" smtClean="0">
                <a:solidFill>
                  <a:schemeClr val="bg1"/>
                </a:solidFill>
              </a:rPr>
              <a:t>Throughput </a:t>
            </a:r>
            <a:r>
              <a:rPr lang="en-US" i="1" dirty="0">
                <a:solidFill>
                  <a:schemeClr val="bg1"/>
                </a:solidFill>
              </a:rPr>
              <a:t>5-15% higher than ground test predictions</a:t>
            </a:r>
          </a:p>
          <a:p>
            <a:pPr>
              <a:spcBef>
                <a:spcPct val="65000"/>
              </a:spcBef>
              <a:buFontTx/>
              <a:buNone/>
            </a:pPr>
            <a:endParaRPr lang="en-US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Image </a:t>
            </a:r>
            <a:r>
              <a:rPr lang="en-US" sz="2800" dirty="0"/>
              <a:t>Quality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5943600" cy="4953000"/>
          </a:xfrm>
        </p:spPr>
        <p:txBody>
          <a:bodyPr/>
          <a:lstStyle/>
          <a:p>
            <a:pPr marL="0" indent="0">
              <a:spcBef>
                <a:spcPct val="40000"/>
              </a:spcBef>
              <a:buNone/>
            </a:pPr>
            <a:r>
              <a:rPr lang="en-US" dirty="0" smtClean="0">
                <a:solidFill>
                  <a:schemeClr val="bg1"/>
                </a:solidFill>
              </a:rPr>
              <a:t>Encircled energy appropriate to an HST imager</a:t>
            </a:r>
          </a:p>
          <a:p>
            <a:pPr marL="0" indent="0">
              <a:spcBef>
                <a:spcPct val="40000"/>
              </a:spcBef>
              <a:buNone/>
            </a:pPr>
            <a:r>
              <a:rPr lang="en-US" dirty="0" smtClean="0">
                <a:solidFill>
                  <a:srgbClr val="0070C0"/>
                </a:solidFill>
              </a:rPr>
              <a:t>UVIS:</a:t>
            </a:r>
            <a:endParaRPr lang="en-US" dirty="0" smtClean="0">
              <a:solidFill>
                <a:srgbClr val="0070C0"/>
              </a:solidFill>
            </a:endParaRPr>
          </a:p>
          <a:p>
            <a:pPr marL="228600" indent="-228600">
              <a:spcBef>
                <a:spcPct val="40000"/>
              </a:spcBef>
            </a:pPr>
            <a:r>
              <a:rPr lang="en-US" dirty="0" smtClean="0"/>
              <a:t>~79% in 0.25 arcsec </a:t>
            </a:r>
            <a:r>
              <a:rPr lang="en-US" dirty="0" err="1" smtClean="0"/>
              <a:t>diam</a:t>
            </a:r>
            <a:r>
              <a:rPr lang="en-US" dirty="0" smtClean="0"/>
              <a:t> at 633nm</a:t>
            </a:r>
          </a:p>
          <a:p>
            <a:pPr marL="228600" indent="-228600">
              <a:spcBef>
                <a:spcPct val="40000"/>
              </a:spcBef>
            </a:pPr>
            <a:r>
              <a:rPr lang="en-US" dirty="0" smtClean="0"/>
              <a:t>Same in UV (finer diffraction limit; more scatter)</a:t>
            </a:r>
            <a:endParaRPr lang="en-US" dirty="0"/>
          </a:p>
          <a:p>
            <a:pPr marL="228600" indent="-228600">
              <a:spcBef>
                <a:spcPct val="40000"/>
              </a:spcBef>
              <a:buNone/>
            </a:pPr>
            <a:r>
              <a:rPr lang="en-US" dirty="0" smtClean="0">
                <a:solidFill>
                  <a:srgbClr val="FF0000"/>
                </a:solidFill>
              </a:rPr>
              <a:t>IR:</a:t>
            </a:r>
            <a:endParaRPr lang="en-US" dirty="0" smtClean="0">
              <a:solidFill>
                <a:srgbClr val="FF0000"/>
              </a:solidFill>
            </a:endParaRPr>
          </a:p>
          <a:p>
            <a:pPr marL="228600" indent="-228600">
              <a:spcBef>
                <a:spcPct val="40000"/>
              </a:spcBef>
            </a:pPr>
            <a:r>
              <a:rPr lang="en-US" dirty="0" smtClean="0"/>
              <a:t>56% in 0.25 arcsec </a:t>
            </a:r>
            <a:r>
              <a:rPr lang="en-US" dirty="0" err="1" smtClean="0"/>
              <a:t>diam</a:t>
            </a:r>
            <a:r>
              <a:rPr lang="en-US" dirty="0" smtClean="0"/>
              <a:t> at 1.0</a:t>
            </a:r>
          </a:p>
          <a:p>
            <a:pPr marL="228600" indent="-228600">
              <a:spcBef>
                <a:spcPct val="40000"/>
              </a:spcBef>
            </a:pPr>
            <a:r>
              <a:rPr lang="en-US" dirty="0" smtClean="0"/>
              <a:t>46% in 0.25 arcsec </a:t>
            </a:r>
            <a:r>
              <a:rPr lang="en-US" dirty="0" err="1" smtClean="0"/>
              <a:t>diam</a:t>
            </a:r>
            <a:r>
              <a:rPr lang="en-US" dirty="0" smtClean="0"/>
              <a:t> at 1.6</a:t>
            </a:r>
            <a:endParaRPr lang="en-US" dirty="0"/>
          </a:p>
        </p:txBody>
      </p:sp>
      <p:pic>
        <p:nvPicPr>
          <p:cNvPr id="185354" name="Picture 10"/>
          <p:cNvPicPr>
            <a:picLocks noChangeAspect="1" noChangeArrowheads="1"/>
          </p:cNvPicPr>
          <p:nvPr/>
        </p:nvPicPr>
        <p:blipFill>
          <a:blip r:embed="rId2" cstate="print"/>
          <a:srcRect l="29640" t="12518" r="26498" b="14644"/>
          <a:stretch>
            <a:fillRect/>
          </a:stretch>
        </p:blipFill>
        <p:spPr bwMode="auto">
          <a:xfrm>
            <a:off x="6553200" y="228600"/>
            <a:ext cx="22764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5356" name="Text Box 12"/>
          <p:cNvSpPr txBox="1">
            <a:spLocks noChangeArrowheads="1"/>
          </p:cNvSpPr>
          <p:nvPr/>
        </p:nvSpPr>
        <p:spPr bwMode="auto">
          <a:xfrm>
            <a:off x="6477000" y="2743200"/>
            <a:ext cx="2362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chemeClr val="bg1"/>
                </a:solidFill>
              </a:rPr>
              <a:t>F625W, ~20x20 arcsec,     6 dex log stretch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577361" y="3371385"/>
            <a:ext cx="2438400" cy="2943225"/>
            <a:chOff x="6705600" y="3505200"/>
            <a:chExt cx="2438400" cy="2943225"/>
          </a:xfrm>
        </p:grpSpPr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l="33711" t="28108" r="30283" b="12401"/>
            <a:stretch>
              <a:fillRect/>
            </a:stretch>
          </p:blipFill>
          <p:spPr bwMode="auto">
            <a:xfrm>
              <a:off x="6705600" y="3505200"/>
              <a:ext cx="2293938" cy="229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6705600" y="5867400"/>
              <a:ext cx="2438400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>
                  <a:solidFill>
                    <a:schemeClr val="bg1"/>
                  </a:solidFill>
                </a:rPr>
                <a:t>F160W, ~20x20 arcsec,     6 dex log stretch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UVIS Detector Has Low Read Noise and Dark Current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/>
              <a:t>Read noise is ~3.1 e- rms for all four readout amps</a:t>
            </a:r>
          </a:p>
          <a:p>
            <a:r>
              <a:rPr lang="en-US" dirty="0"/>
              <a:t>Median dark current </a:t>
            </a:r>
            <a:r>
              <a:rPr lang="en-US" dirty="0" smtClean="0"/>
              <a:t>&lt;3 </a:t>
            </a:r>
            <a:r>
              <a:rPr lang="en-US" dirty="0"/>
              <a:t>e-/pixel/hr</a:t>
            </a:r>
          </a:p>
          <a:p>
            <a:pPr lvl="1"/>
            <a:r>
              <a:rPr lang="en-US" dirty="0"/>
              <a:t>Higher than ground test </a:t>
            </a:r>
            <a:r>
              <a:rPr lang="en-US" dirty="0" smtClean="0"/>
              <a:t>and </a:t>
            </a:r>
            <a:r>
              <a:rPr lang="en-US" dirty="0"/>
              <a:t>slowly growing, but still negligible</a:t>
            </a:r>
          </a:p>
          <a:p>
            <a:pPr lvl="1"/>
            <a:r>
              <a:rPr lang="en-US" dirty="0"/>
              <a:t>Hot pixel tail slowly growing with radiation damage</a:t>
            </a:r>
          </a:p>
          <a:p>
            <a:pPr lvl="1"/>
            <a:endParaRPr lang="en-US" dirty="0"/>
          </a:p>
          <a:p>
            <a:r>
              <a:rPr lang="en-US" i="1" dirty="0">
                <a:solidFill>
                  <a:schemeClr val="bg1"/>
                </a:solidFill>
              </a:rPr>
              <a:t>These low values are particularly valuable for WFC3 with its fine sampling (0.039”/pixel) and its emphasis on UV and narrowband observing </a:t>
            </a:r>
            <a:r>
              <a:rPr lang="en-US" i="1" dirty="0">
                <a:solidFill>
                  <a:schemeClr val="bg1"/>
                </a:solidFill>
                <a:sym typeface="Wingdings" pitchFamily="2" charset="2"/>
              </a:rPr>
              <a:t> low sky counts</a:t>
            </a:r>
            <a:endParaRPr lang="en-US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2800"/>
              <a:t>IR Dark Current and Read Noise Slightly Improved vs. Ground Test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8534400" cy="5257800"/>
          </a:xfrm>
        </p:spPr>
        <p:txBody>
          <a:bodyPr/>
          <a:lstStyle/>
          <a:p>
            <a:r>
              <a:rPr lang="en-US" sz="2000" dirty="0"/>
              <a:t>Median dark rate ~0.05 e/pix/s, only 0.6% of pixels above spec of 0.4</a:t>
            </a:r>
          </a:p>
          <a:p>
            <a:r>
              <a:rPr lang="en-US" sz="2000" dirty="0"/>
              <a:t>Effective noise reading up the ramp is actually a bit lower in flight than in thermal-</a:t>
            </a:r>
            <a:r>
              <a:rPr lang="en-US" sz="2000" dirty="0" err="1"/>
              <a:t>vac</a:t>
            </a:r>
            <a:r>
              <a:rPr lang="en-US" sz="2000" dirty="0"/>
              <a:t> for long exposures:  (average of the 4 quadrants shown)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i="1" dirty="0">
                <a:solidFill>
                  <a:schemeClr val="bg1"/>
                </a:solidFill>
              </a:rPr>
              <a:t>Combining read noise with excellent dark current, very well satisfies goal of being zodiacal-background-limited for long exposures in broad bands (</a:t>
            </a:r>
            <a:r>
              <a:rPr lang="en-US" sz="2000" i="1" dirty="0" err="1">
                <a:solidFill>
                  <a:schemeClr val="bg1"/>
                </a:solidFill>
              </a:rPr>
              <a:t>zodi</a:t>
            </a:r>
            <a:r>
              <a:rPr lang="en-US" sz="2000" i="1" dirty="0">
                <a:solidFill>
                  <a:schemeClr val="bg1"/>
                </a:solidFill>
              </a:rPr>
              <a:t> rates from a few tenths to &gt;1 e-/pix/s</a:t>
            </a:r>
            <a:r>
              <a:rPr lang="en-US" sz="2000" i="1" dirty="0" smtClean="0">
                <a:solidFill>
                  <a:schemeClr val="bg1"/>
                </a:solidFill>
              </a:rPr>
              <a:t>)</a:t>
            </a:r>
          </a:p>
          <a:p>
            <a:pPr>
              <a:spcBef>
                <a:spcPts val="0"/>
              </a:spcBef>
            </a:pPr>
            <a:endParaRPr lang="en-US" sz="2000" i="1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000" dirty="0" smtClean="0"/>
              <a:t>~2.5% pixels flagged as “bad” – low QE, high dark, unstable, open</a:t>
            </a:r>
            <a:endParaRPr lang="en-US" sz="2000" dirty="0"/>
          </a:p>
        </p:txBody>
      </p:sp>
      <p:graphicFrame>
        <p:nvGraphicFramePr>
          <p:cNvPr id="224283" name="Group 27"/>
          <p:cNvGraphicFramePr>
            <a:graphicFrameLocks noGrp="1"/>
          </p:cNvGraphicFramePr>
          <p:nvPr>
            <p:ph sz="half" idx="2"/>
          </p:nvPr>
        </p:nvGraphicFramePr>
        <p:xfrm>
          <a:off x="1265238" y="2508250"/>
          <a:ext cx="6354762" cy="2058353"/>
        </p:xfrm>
        <a:graphic>
          <a:graphicData uri="http://schemas.openxmlformats.org/drawingml/2006/table">
            <a:tbl>
              <a:tblPr/>
              <a:tblGrid>
                <a:gridCol w="2607290"/>
                <a:gridCol w="966406"/>
                <a:gridCol w="873266"/>
                <a:gridCol w="688600"/>
                <a:gridCol w="1219200"/>
              </a:tblGrid>
              <a:tr h="595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# of Reads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Effective noise        (e- rms; SMOV)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19.6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16.0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Flight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Effective noise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(e- rms; thermal-vac)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20.8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17.8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14.6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Ground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lotl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14400"/>
            <a:ext cx="7315200" cy="5486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457200" y="274638"/>
            <a:ext cx="8229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Performance Metrics vs. Other HST </a:t>
            </a:r>
            <a:r>
              <a:rPr lang="en-US" sz="2800" dirty="0" smtClean="0">
                <a:solidFill>
                  <a:srgbClr val="FFFF00"/>
                </a:solidFill>
              </a:rPr>
              <a:t>Imagers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lotsur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38200"/>
            <a:ext cx="7315200" cy="5486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457200" y="274638"/>
            <a:ext cx="8229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Performance Metrics vs. Other HST Imagers </a:t>
            </a:r>
            <a:r>
              <a:rPr lang="en-US" sz="2800" dirty="0" smtClean="0">
                <a:solidFill>
                  <a:srgbClr val="FFFF00"/>
                </a:solidFill>
              </a:rPr>
              <a:t>(2)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487362"/>
          </a:xfrm>
        </p:spPr>
        <p:txBody>
          <a:bodyPr/>
          <a:lstStyle/>
          <a:p>
            <a:r>
              <a:rPr lang="en-US" sz="2800" dirty="0" smtClean="0"/>
              <a:t>Very Exciting Capability – </a:t>
            </a:r>
            <a:br>
              <a:rPr lang="en-US" sz="2800" dirty="0" smtClean="0"/>
            </a:br>
            <a:r>
              <a:rPr lang="en-US" sz="2800" dirty="0" smtClean="0"/>
              <a:t>Slitless Spectroscopy with WFC3’s </a:t>
            </a:r>
            <a:r>
              <a:rPr lang="en-US" sz="2800" dirty="0" smtClean="0"/>
              <a:t>IR Grisms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9144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G102 </a:t>
            </a:r>
            <a:r>
              <a:rPr lang="en-US" dirty="0" smtClean="0">
                <a:solidFill>
                  <a:schemeClr val="bg1"/>
                </a:solidFill>
              </a:rPr>
              <a:t>(0.8 – 1.1</a:t>
            </a:r>
            <a:r>
              <a:rPr lang="el-GR" dirty="0" smtClean="0">
                <a:solidFill>
                  <a:schemeClr val="bg1"/>
                </a:solidFill>
              </a:rPr>
              <a:t>μ</a:t>
            </a:r>
            <a:r>
              <a:rPr lang="en-US" dirty="0" smtClean="0">
                <a:solidFill>
                  <a:schemeClr val="bg1"/>
                </a:solidFill>
              </a:rPr>
              <a:t>m; R ~ 210</a:t>
            </a:r>
            <a:r>
              <a:rPr lang="en-US" dirty="0" smtClean="0">
                <a:solidFill>
                  <a:schemeClr val="bg1"/>
                </a:solidFill>
              </a:rPr>
              <a:t>)         </a:t>
            </a:r>
            <a:r>
              <a:rPr lang="en-US" dirty="0" smtClean="0"/>
              <a:t>Very high end-to-end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G141 (1.1 – 1.6</a:t>
            </a:r>
            <a:r>
              <a:rPr lang="el-GR" dirty="0" smtClean="0">
                <a:solidFill>
                  <a:schemeClr val="bg1"/>
                </a:solidFill>
              </a:rPr>
              <a:t>μ</a:t>
            </a:r>
            <a:r>
              <a:rPr lang="en-US" dirty="0" smtClean="0">
                <a:solidFill>
                  <a:schemeClr val="bg1"/>
                </a:solidFill>
              </a:rPr>
              <a:t>m; R ~ 130</a:t>
            </a:r>
            <a:r>
              <a:rPr lang="en-US" dirty="0" smtClean="0">
                <a:solidFill>
                  <a:schemeClr val="bg1"/>
                </a:solidFill>
              </a:rPr>
              <a:t>)          </a:t>
            </a:r>
            <a:r>
              <a:rPr lang="en-US" dirty="0" smtClean="0"/>
              <a:t>throughput</a:t>
            </a:r>
            <a:endParaRPr lang="en-US" dirty="0" smtClean="0"/>
          </a:p>
        </p:txBody>
      </p:sp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5814" y="2209800"/>
            <a:ext cx="4163122" cy="4168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71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346" y="2209800"/>
            <a:ext cx="4168603" cy="4215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70409"/>
            <a:ext cx="4278352" cy="3612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02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6868" y="2075688"/>
            <a:ext cx="4270319" cy="361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Grism Images from GOODS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29201"/>
            <a:ext cx="8229600" cy="533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          G102                                           </a:t>
            </a:r>
            <a:r>
              <a:rPr lang="en-US" dirty="0" smtClean="0"/>
              <a:t>G141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81000" y="9144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3"/>
                </a:solidFill>
              </a:rPr>
              <a:t>SOC did a very nice demonstration project in ERS program</a:t>
            </a:r>
          </a:p>
          <a:p>
            <a:pPr marL="692150" lvl="1" indent="-234950">
              <a:buFont typeface="Arial" pitchFamily="34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T</a:t>
            </a:r>
            <a:r>
              <a:rPr lang="en-US" sz="2400" dirty="0" smtClean="0">
                <a:solidFill>
                  <a:srgbClr val="FFFF00"/>
                </a:solidFill>
              </a:rPr>
              <a:t>wo orbits in each grism</a:t>
            </a:r>
          </a:p>
          <a:p>
            <a:pPr marL="234950" indent="-234950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FFFF00"/>
                </a:solidFill>
              </a:rPr>
              <a:t>Straughn</a:t>
            </a:r>
            <a:r>
              <a:rPr lang="en-US" sz="2400" dirty="0" smtClean="0">
                <a:solidFill>
                  <a:srgbClr val="FFFF00"/>
                </a:solidFill>
              </a:rPr>
              <a:t> et al. showed a number of emission-line galaxies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57150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Community has definitely noticed this capability</a:t>
            </a:r>
          </a:p>
          <a:p>
            <a:pPr marL="234950" indent="-234950">
              <a:buFont typeface="Arial" pitchFamily="34" charset="0"/>
              <a:buChar char="•"/>
            </a:pPr>
            <a:r>
              <a:rPr lang="en-US" sz="2400" i="1" dirty="0" smtClean="0">
                <a:solidFill>
                  <a:schemeClr val="accent3"/>
                </a:solidFill>
              </a:rPr>
              <a:t>20% of prime GO orbits in Cycle 18 selection to IR grisms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Photometric 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Photometric stability has been excellent</a:t>
            </a:r>
          </a:p>
          <a:p>
            <a:r>
              <a:rPr lang="en-US" dirty="0" smtClean="0"/>
              <a:t>UVIS:  ~0.3% rms on bright standard stars over 15 months</a:t>
            </a:r>
          </a:p>
          <a:p>
            <a:r>
              <a:rPr lang="en-US" dirty="0" smtClean="0"/>
              <a:t>IR:  ~0.5% rms in similar monitoring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No discernible trend in either channel</a:t>
            </a:r>
          </a:p>
          <a:p>
            <a:endParaRPr lang="en-US" dirty="0" smtClean="0"/>
          </a:p>
          <a:p>
            <a:r>
              <a:rPr lang="en-US" dirty="0" smtClean="0"/>
              <a:t>Few % QEH issue intrinsic to these CCDs completely controlled in flight using lamp flash protocol developed in lab test in the year before launch</a:t>
            </a:r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Photometric Stability – UVIS</a:t>
            </a:r>
            <a:endParaRPr lang="en-US" dirty="0"/>
          </a:p>
        </p:txBody>
      </p:sp>
      <p:pic>
        <p:nvPicPr>
          <p:cNvPr id="4" name="Picture 7" descr="GRWstabAmpCcomb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90600"/>
            <a:ext cx="6858000" cy="5299075"/>
          </a:xfrm>
          <a:prstGeom prst="rect">
            <a:avLst/>
          </a:prstGeom>
          <a:solidFill>
            <a:schemeClr val="bg1"/>
          </a:solidFill>
          <a:ln w="3175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CTE Degradation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609600"/>
          </a:xfrm>
        </p:spPr>
        <p:txBody>
          <a:bodyPr/>
          <a:lstStyle/>
          <a:p>
            <a:r>
              <a:rPr lang="en-US" dirty="0" smtClean="0"/>
              <a:t>Compare signal levels in long vs. short exposures (left)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Deficit in short exposures tracks linearly with rows from readout – classic signature of parallel CTE loss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8551" y="1799064"/>
            <a:ext cx="4437101" cy="340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61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361" y="1778330"/>
            <a:ext cx="4419600" cy="3399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CTE Degradation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02888"/>
            <a:ext cx="8534400" cy="559791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Expected effect, but strength 2-3x stronger than ACS loss at same point in mission – expected comparable</a:t>
            </a:r>
          </a:p>
          <a:p>
            <a:r>
              <a:rPr lang="en-US" dirty="0" smtClean="0"/>
              <a:t>Probable contributor is greater strength of SAA at solar minimum when SM4 occurred vs. solar max of SM3B</a:t>
            </a:r>
          </a:p>
          <a:p>
            <a:pPr lvl="1"/>
            <a:r>
              <a:rPr lang="en-US" dirty="0" smtClean="0"/>
              <a:t>STScI examining HST CCD histories to look for such modulation</a:t>
            </a:r>
          </a:p>
          <a:p>
            <a:pPr lvl="1"/>
            <a:r>
              <a:rPr lang="en-US" dirty="0" smtClean="0"/>
              <a:t>Recent preprint by Massey suggests ACS CTE degradation also has been worse recently</a:t>
            </a:r>
          </a:p>
          <a:p>
            <a:pPr lvl="1"/>
            <a:r>
              <a:rPr lang="en-US" dirty="0" smtClean="0"/>
              <a:t>Rate of degradation should slow as solar activity picks up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What to do about it?</a:t>
            </a:r>
          </a:p>
          <a:p>
            <a:r>
              <a:rPr lang="en-US" dirty="0" smtClean="0"/>
              <a:t>WFC3 offers a potentially useful charge injection capability;  being evaluated as part of Cycle 18 cal program</a:t>
            </a:r>
          </a:p>
          <a:p>
            <a:pPr lvl="1"/>
            <a:r>
              <a:rPr lang="en-US" dirty="0" smtClean="0"/>
              <a:t>&gt;10,000 e- of “fat zero” at the cost of 15 e- rms noise</a:t>
            </a:r>
          </a:p>
          <a:p>
            <a:pPr lvl="1"/>
            <a:r>
              <a:rPr lang="en-US" dirty="0" smtClean="0"/>
              <a:t>Periodic line injection option may provide significant benefit</a:t>
            </a:r>
          </a:p>
          <a:p>
            <a:r>
              <a:rPr lang="en-US" dirty="0" smtClean="0"/>
              <a:t>Pixel-based correction algorithms (e.g. Anderson, Massey) have also shown significant promise</a:t>
            </a:r>
          </a:p>
          <a:p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Persistence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59366"/>
            <a:ext cx="8534400" cy="148125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Image persistence is a well known feature of HgCdTe arrays</a:t>
            </a:r>
          </a:p>
          <a:p>
            <a:r>
              <a:rPr lang="en-US" dirty="0" smtClean="0"/>
              <a:t>&lt;1/2 x full well, very small, essentially gone by next orbit</a:t>
            </a:r>
          </a:p>
          <a:p>
            <a:r>
              <a:rPr lang="en-US" dirty="0" smtClean="0"/>
              <a:t>Strongly saturated sources can linger for hours</a:t>
            </a:r>
            <a:endParaRPr lang="en-US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2819400"/>
            <a:ext cx="3505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STScI taking manual scheduling steps to avoid worst such situations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Developing tools to enable removal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i="1" kern="0" dirty="0" smtClean="0">
                <a:solidFill>
                  <a:schemeClr val="accent3"/>
                </a:solidFill>
                <a:latin typeface="+mn-lt"/>
              </a:rPr>
              <a:t>Be alert to this issue</a:t>
            </a:r>
            <a:endParaRPr kumimoji="0" lang="en-US" sz="2400" b="0" i="1" u="none" strike="noStrike" kern="0" cap="none" spc="0" normalizeH="0" baseline="0" noProof="0" dirty="0" smtClean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labentb01"/>
          <p:cNvPicPr>
            <a:picLocks noChangeAspect="1" noChangeArrowheads="1"/>
          </p:cNvPicPr>
          <p:nvPr/>
        </p:nvPicPr>
        <p:blipFill>
          <a:blip r:embed="rId2" cstate="print"/>
          <a:srcRect l="12936" r="16875" b="38297"/>
          <a:stretch>
            <a:fillRect/>
          </a:stretch>
        </p:blipFill>
        <p:spPr bwMode="auto">
          <a:xfrm>
            <a:off x="4125951" y="2674434"/>
            <a:ext cx="4881563" cy="3124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08863" y="5921298"/>
            <a:ext cx="499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Deep field exposure following bright star cluster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Rate-Dependent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49831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“Reciprocity failure”, “count-rate non-linearity”, “Bohlin effect”:  fewer counts out per photon in at low input rates</a:t>
            </a:r>
          </a:p>
          <a:p>
            <a:pPr>
              <a:buNone/>
            </a:pP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Smaller effect than for NICMOS (which showed 3-6%/dex), but still present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Lab measurements on flight spares:  </a:t>
            </a:r>
            <a:r>
              <a:rPr lang="en-US" dirty="0" smtClean="0">
                <a:solidFill>
                  <a:schemeClr val="bg1"/>
                </a:solidFill>
              </a:rPr>
              <a:t>0.3 – 1.0% /dex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In-flight measurements comparing cluster observations with ACS, NICMOS:  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1.1% /dex (ISR WFC3 2010-07, A. Riess)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Attempting WFC3-only determination using varying Earth limb background</a:t>
            </a:r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WFC3 beauty shot January 2008"/>
          <p:cNvPicPr>
            <a:picLocks noChangeAspect="1" noChangeArrowheads="1"/>
          </p:cNvPicPr>
          <p:nvPr/>
        </p:nvPicPr>
        <p:blipFill>
          <a:blip r:embed="rId2" cstate="print"/>
          <a:srcRect t="11604" b="1379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95400"/>
            <a:ext cx="7391400" cy="4830763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At STScI WFC3 site:  </a:t>
            </a:r>
            <a:r>
              <a:rPr lang="en-US" sz="2800" dirty="0" smtClean="0">
                <a:solidFill>
                  <a:srgbClr val="CCECFF"/>
                </a:solidFill>
              </a:rPr>
              <a:t>www.stsci.edu/hst/wfc3</a:t>
            </a:r>
          </a:p>
          <a:p>
            <a:pPr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 smtClean="0"/>
              <a:t>WFC3 Instrument Handbook, v. 2.1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WFC3 Data Handbook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Instrument Science Reports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</a:t>
            </a:r>
            <a:r>
              <a:rPr lang="en-US" sz="3200" i="1" dirty="0" smtClean="0">
                <a:solidFill>
                  <a:schemeClr val="bg1"/>
                </a:solidFill>
              </a:rPr>
              <a:t>Happy observing!</a:t>
            </a:r>
          </a:p>
          <a:p>
            <a:pPr algn="ctr">
              <a:buNone/>
            </a:pPr>
            <a:endParaRPr lang="en-US" sz="3200" i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en-US" sz="28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Scare from IR Spots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31242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First few months after launch, dark spots appeared in IR sky</a:t>
            </a:r>
          </a:p>
          <a:p>
            <a:pPr>
              <a:buNone/>
            </a:pPr>
            <a:endParaRPr lang="en-US" dirty="0" smtClean="0"/>
          </a:p>
          <a:p>
            <a:r>
              <a:rPr lang="en-US" sz="2000" dirty="0" smtClean="0"/>
              <a:t>Found to be on Channel Select Mechanism fold mirror, not detector</a:t>
            </a:r>
          </a:p>
          <a:p>
            <a:r>
              <a:rPr lang="en-US" sz="2000" dirty="0" smtClean="0"/>
              <a:t>Large particles, localized coating problem?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chemeClr val="bg1"/>
                </a:solidFill>
              </a:rPr>
              <a:t>Fortunately, appears to have stopped – no new obvious features since January, 2010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pic>
        <p:nvPicPr>
          <p:cNvPr id="345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1546" y="838200"/>
            <a:ext cx="5592429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DF.tmp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pptDF.tmp</Template>
  <TotalTime>14891</TotalTime>
  <Words>1220</Words>
  <Application>Microsoft Office PowerPoint</Application>
  <PresentationFormat>On-screen Show (4:3)</PresentationFormat>
  <Paragraphs>212</Paragraphs>
  <Slides>30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pptDF.tmp</vt:lpstr>
      <vt:lpstr>Photo Editor Photo</vt:lpstr>
      <vt:lpstr>Slide 1</vt:lpstr>
      <vt:lpstr>Origins/Purpose of WFC3</vt:lpstr>
      <vt:lpstr>WFC3 Interior Configuration</vt:lpstr>
      <vt:lpstr>CCD Detectors</vt:lpstr>
      <vt:lpstr>UV/Visible Channel Format Comparison of HST Imagers</vt:lpstr>
      <vt:lpstr>WFC3 Interior Configuration</vt:lpstr>
      <vt:lpstr>IR Detectors</vt:lpstr>
      <vt:lpstr>Infrared Channel Format Comparison of HST Imagers</vt:lpstr>
      <vt:lpstr>Ready to Go</vt:lpstr>
      <vt:lpstr>Slide 10</vt:lpstr>
      <vt:lpstr>Slide 11</vt:lpstr>
      <vt:lpstr>WFC3 Heading In</vt:lpstr>
      <vt:lpstr>Slide 13</vt:lpstr>
      <vt:lpstr>Early Release Observations</vt:lpstr>
      <vt:lpstr>SMOV Results in a Nutshell</vt:lpstr>
      <vt:lpstr>Image Quality</vt:lpstr>
      <vt:lpstr>UVIS Detector Has Low Read Noise and Dark Current</vt:lpstr>
      <vt:lpstr>IR Dark Current and Read Noise Slightly Improved vs. Ground Test</vt:lpstr>
      <vt:lpstr>Slide 19</vt:lpstr>
      <vt:lpstr>Slide 20</vt:lpstr>
      <vt:lpstr>Very Exciting Capability –  Slitless Spectroscopy with WFC3’s IR Grisms</vt:lpstr>
      <vt:lpstr>IR Grism Images from GOODS Field</vt:lpstr>
      <vt:lpstr>Photometric Stability</vt:lpstr>
      <vt:lpstr>Photometric Stability – UVIS</vt:lpstr>
      <vt:lpstr>CTE Degradation</vt:lpstr>
      <vt:lpstr>CTE Degradation (2)</vt:lpstr>
      <vt:lpstr>IR Persistence</vt:lpstr>
      <vt:lpstr>IR Rate-Dependent Response</vt:lpstr>
      <vt:lpstr>Information Resources</vt:lpstr>
      <vt:lpstr>Scare from IR Spots</vt:lpstr>
    </vt:vector>
  </TitlesOfParts>
  <Company>NASA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GSFC</dc:creator>
  <cp:lastModifiedBy>Randy A. Kimble</cp:lastModifiedBy>
  <cp:revision>57</cp:revision>
  <dcterms:created xsi:type="dcterms:W3CDTF">2009-11-08T16:09:41Z</dcterms:created>
  <dcterms:modified xsi:type="dcterms:W3CDTF">2010-10-12T05:17:18Z</dcterms:modified>
</cp:coreProperties>
</file>