
<file path=[Content_Types].xml><?xml version="1.0" encoding="utf-8"?>
<Types xmlns="http://schemas.openxmlformats.org/package/2006/content-types">
  <Override PartName="/ppt/slideLayouts/slideLayout8.xml" ContentType="application/vnd.openxmlformats-officedocument.presentationml.slideLayout+xml"/>
  <Override PartName="/ppt/slideLayouts/slideLayout35.xml" ContentType="application/vnd.openxmlformats-officedocument.presentationml.slideLayout+xml"/>
  <Override PartName="/ppt/slides/slide22.xml" ContentType="application/vnd.openxmlformats-officedocument.presentationml.slide+xml"/>
  <Override PartName="/ppt/notesSlides/notesSlide11.xml" ContentType="application/vnd.openxmlformats-officedocument.presentationml.notesSlide+xml"/>
  <Override PartName="/ppt/diagrams/colors1.xml" ContentType="application/vnd.openxmlformats-officedocument.drawingml.diagramColors+xml"/>
  <Override PartName="/docProps/app.xml" ContentType="application/vnd.openxmlformats-officedocument.extended-properties+xml"/>
  <Override PartName="/ppt/notesSlides/notesSlide9.xml" ContentType="application/vnd.openxmlformats-officedocument.presentationml.notesSlide+xml"/>
  <Override PartName="/ppt/slideLayouts/slideLayout23.xml" ContentType="application/vnd.openxmlformats-officedocument.presentationml.slideLayout+xml"/>
  <Override PartName="/ppt/diagrams/layout1.xml" ContentType="application/vnd.openxmlformats-officedocument.drawingml.diagramLayout+xml"/>
  <Override PartName="/ppt/slides/slide11.xml" ContentType="application/vnd.openxmlformats-officedocument.presentationml.slide+xml"/>
  <Override PartName="/ppt/slides/slide18.xml" ContentType="application/vnd.openxmlformats-officedocument.presentationml.slide+xml"/>
  <Override PartName="/ppt/slideLayouts/slideLayout21.xml" ContentType="application/vnd.openxmlformats-officedocument.presentationml.slideLayout+xml"/>
  <Override PartName="/ppt/theme/theme3.xml" ContentType="application/vnd.openxmlformats-officedocument.theme+xml"/>
  <Override PartName="/ppt/notesSlides/notesSlide16.xml" ContentType="application/vnd.openxmlformats-officedocument.presentationml.notesSlide+xml"/>
  <Override PartName="/ppt/slideLayouts/slideLayout3.xml" ContentType="application/vnd.openxmlformats-officedocument.presentationml.slideLayout+xml"/>
  <Override PartName="/ppt/slides/slide21.xml" ContentType="application/vnd.openxmlformats-officedocument.presentationml.slide+xml"/>
  <Override PartName="/ppt/slideLayouts/slideLayout17.xml" ContentType="application/vnd.openxmlformats-officedocument.presentationml.slideLayout+xml"/>
  <Override PartName="/ppt/slideLayouts/slideLayout9.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notesMasters/notesMaster1.xml" ContentType="application/vnd.openxmlformats-officedocument.presentationml.notesMaster+xml"/>
  <Override PartName="/ppt/slides/slide1.xml" ContentType="application/vnd.openxmlformats-officedocument.presentationml.slide+xml"/>
  <Override PartName="/ppt/tableStyles.xml" ContentType="application/vnd.openxmlformats-officedocument.presentationml.tableStyles+xml"/>
  <Override PartName="/ppt/slides/slide7.xml" ContentType="application/vnd.openxmlformats-officedocument.presentationml.slide+xml"/>
  <Override PartName="/ppt/viewProps.xml" ContentType="application/vnd.openxmlformats-officedocument.presentationml.viewProps+xml"/>
  <Override PartName="/ppt/notesSlides/notesSlide15.xml" ContentType="application/vnd.openxmlformats-officedocument.presentationml.notesSlide+xml"/>
  <Override PartName="/ppt/diagrams/data1.xml" ContentType="application/vnd.openxmlformats-officedocument.drawingml.diagramData+xml"/>
  <Override PartName="/ppt/notesSlides/notesSlide4.xml" ContentType="application/vnd.openxmlformats-officedocument.presentationml.notesSlide+xml"/>
  <Override PartName="/ppt/slideLayouts/slideLayout32.xml" ContentType="application/vnd.openxmlformats-officedocument.presentationml.slideLayout+xml"/>
  <Override PartName="/ppt/slides/slide13.xml" ContentType="application/vnd.openxmlformats-officedocument.presentationml.slide+xml"/>
  <Override PartName="/ppt/notesSlides/notesSlide17.xml" ContentType="application/vnd.openxmlformats-officedocument.presentationml.notesSlide+xml"/>
  <Override PartName="/ppt/notesSlides/notesSlide6.xml" ContentType="application/vnd.openxmlformats-officedocument.presentationml.notesSlide+xml"/>
  <Override PartName="/ppt/slides/slide20.xml" ContentType="application/vnd.openxmlformats-officedocument.presentationml.slide+xml"/>
  <Override PartName="/ppt/slides/slide17.xml" ContentType="application/vnd.openxmlformats-officedocument.presentationml.slide+xml"/>
  <Override PartName="/ppt/slideLayouts/slideLayout4.xml" ContentType="application/vnd.openxmlformats-officedocument.presentationml.slideLayout+xml"/>
  <Override PartName="/ppt/notesSlides/notesSlide13.xml" ContentType="application/vnd.openxmlformats-officedocument.presentationml.notesSlide+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diagrams/quickStyle1.xml" ContentType="application/vnd.openxmlformats-officedocument.drawingml.diagramStyle+xml"/>
  <Override PartName="/ppt/slideLayouts/slideLayout6.xml" ContentType="application/vnd.openxmlformats-officedocument.presentationml.slideLayout+xml"/>
  <Override PartName="/ppt/slideLayouts/slideLayout14.xml" ContentType="application/vnd.openxmlformats-officedocument.presentationml.slideLayout+xml"/>
  <Override PartName="/ppt/slides/slide10.xml" ContentType="application/vnd.openxmlformats-officedocument.presentationml.slide+xml"/>
  <Override PartName="/ppt/presProps.xml" ContentType="application/vnd.openxmlformats-officedocument.presentationml.presProps+xml"/>
  <Default Extension="vml" ContentType="application/vnd.openxmlformats-officedocument.vmlDrawing"/>
  <Override PartName="/ppt/notesSlides/notesSlide18.xml" ContentType="application/vnd.openxmlformats-officedocument.presentationml.notesSlide+xml"/>
  <Default Extension="png" ContentType="image/png"/>
  <Override PartName="/ppt/slideLayouts/slideLayout26.xml" ContentType="application/vnd.openxmlformats-officedocument.presentationml.slideLayout+xml"/>
  <Override PartName="/ppt/slideLayouts/slideLayout16.xml" ContentType="application/vnd.openxmlformats-officedocument.presentationml.slideLayout+xml"/>
  <Override PartName="/ppt/slideLayouts/slideLayout36.xml" ContentType="application/vnd.openxmlformats-officedocument.presentationml.slideLayout+xml"/>
  <Override PartName="/docProps/core.xml" ContentType="application/vnd.openxmlformats-package.core-properties+xml"/>
  <Default Extension="bin" ContentType="application/vnd.openxmlformats-officedocument.presentationml.printerSettings"/>
  <Override PartName="/ppt/slideMasters/slideMaster2.xml" ContentType="application/vnd.openxmlformats-officedocument.presentationml.slideMaster+xml"/>
  <Override PartName="/ppt/notesSlides/notesSlide10.xml" ContentType="application/vnd.openxmlformats-officedocument.presentationml.notesSlide+xml"/>
  <Override PartName="/ppt/slideLayouts/slideLayout19.xml" ContentType="application/vnd.openxmlformats-officedocument.presentationml.slideLayout+xml"/>
  <Override PartName="/ppt/slideLayouts/slideLayout27.xml" ContentType="application/vnd.openxmlformats-officedocument.presentationml.slideLayout+xml"/>
  <Override PartName="/ppt/slides/slide19.xml" ContentType="application/vnd.openxmlformats-officedocument.presentationml.slide+xml"/>
  <Override PartName="/ppt/slides/slide12.xml" ContentType="application/vnd.openxmlformats-officedocument.presentationml.slide+xml"/>
  <Override PartName="/ppt/slideLayouts/slideLayout30.xml" ContentType="application/vnd.openxmlformats-officedocument.presentationml.slideLayout+xml"/>
  <Override PartName="/ppt/notesSlides/notesSlide2.xml" ContentType="application/vnd.openxmlformats-officedocument.presentationml.notesSlide+xml"/>
  <Override PartName="/ppt/slideLayouts/slideLayout33.xml" ContentType="application/vnd.openxmlformats-officedocument.presentationml.slideLayout+xml"/>
  <Override PartName="/ppt/notesSlides/notesSlide14.xml" ContentType="application/vnd.openxmlformats-officedocument.presentationml.notesSlide+xml"/>
  <Default Extension="xls" ContentType="application/vnd.ms-excel"/>
  <Override PartName="/ppt/theme/theme2.xml" ContentType="application/vnd.openxmlformats-officedocument.theme+xml"/>
  <Override PartName="/ppt/theme/theme4.xml" ContentType="application/vnd.openxmlformats-officedocument.theme+xml"/>
  <Override PartName="/ppt/slides/slide2.xml" ContentType="application/vnd.openxmlformats-officedocument.presentationml.slide+xml"/>
  <Override PartName="/ppt/slideMasters/slideMaster3.xml" ContentType="application/vnd.openxmlformats-officedocument.presentationml.slideMaster+xml"/>
  <Override PartName="/ppt/slideLayouts/slideLayout34.xml" ContentType="application/vnd.openxmlformats-officedocument.presentationml.slideLayout+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Layouts/slideLayout25.xml" ContentType="application/vnd.openxmlformats-officedocument.presentationml.slideLayout+xml"/>
  <Override PartName="/ppt/notesSlides/notesSlide3.xml" ContentType="application/vnd.openxmlformats-officedocument.presentationml.notesSlide+xml"/>
  <Default Extension="xml" ContentType="application/xml"/>
  <Override PartName="/ppt/slideLayouts/slideLayout29.xml" ContentType="application/vnd.openxmlformats-officedocument.presentationml.slideLayout+xml"/>
  <Override PartName="/ppt/slideMasters/slideMaster1.xml" ContentType="application/vnd.openxmlformats-officedocument.presentationml.slideMaster+xml"/>
  <Override PartName="/ppt/notesSlides/notesSlide7.xml" ContentType="application/vnd.openxmlformats-officedocument.presentationml.notesSlide+xml"/>
  <Override PartName="/ppt/notesSlides/notesSlide19.xml" ContentType="application/vnd.openxmlformats-officedocument.presentationml.notesSlide+xml"/>
  <Override PartName="/ppt/slides/slide14.xml" ContentType="application/vnd.openxmlformats-officedocument.presentationml.slide+xml"/>
  <Override PartName="/ppt/slideLayouts/slideLayout18.xml" ContentType="application/vnd.openxmlformats-officedocument.presentationml.slideLayout+xml"/>
  <Override PartName="/ppt/slideLayouts/slideLayout28.xml" ContentType="application/vnd.openxmlformats-officedocument.presentationml.slideLayout+xml"/>
  <Override PartName="/ppt/notesSlides/notesSlide12.xml" ContentType="application/vnd.openxmlformats-officedocument.presentationml.notesSlide+xml"/>
  <Override PartName="/ppt/notesSlides/notesSlide5.xml" ContentType="application/vnd.openxmlformats-officedocument.presentationml.notesSlide+xml"/>
  <Override PartName="/ppt/slideLayouts/slideLayout20.xml" ContentType="application/vnd.openxmlformats-officedocument.presentationml.slideLayout+xml"/>
  <Override PartName="/ppt/slideLayouts/slideLayout1.xml" ContentType="application/vnd.openxmlformats-officedocument.presentationml.slideLayout+xml"/>
  <Override PartName="/ppt/theme/theme1.xml" ContentType="application/vnd.openxmlformats-officedocument.theme+xml"/>
  <Override PartName="/ppt/presentation.xml" ContentType="application/vnd.openxmlformats-officedocument.presentationml.presentation.main+xml"/>
  <Override PartName="/ppt/slides/slide5.xml" ContentType="application/vnd.openxmlformats-officedocument.presentationml.slide+xml"/>
  <Override PartName="/ppt/slideLayouts/slideLayout7.xml" ContentType="application/vnd.openxmlformats-officedocument.presentationml.slideLayout+xml"/>
  <Default Extension="jpeg" ContentType="image/jpeg"/>
  <Override PartName="/ppt/slides/slide3.xml" ContentType="application/vnd.openxmlformats-officedocument.presentationml.slide+xml"/>
  <Override PartName="/ppt/slides/slide4.xml" ContentType="application/vnd.openxmlformats-officedocument.presentationml.slide+xml"/>
  <Default Extension="tiff" ContentType="image/tiff"/>
  <Override PartName="/ppt/slideLayouts/slideLayout11.xml" ContentType="application/vnd.openxmlformats-officedocument.presentationml.slideLayout+xml"/>
  <Override PartName="/ppt/notesSlides/notesSlide8.xml" ContentType="application/vnd.openxmlformats-officedocument.presentationml.notesSlide+xml"/>
  <Override PartName="/ppt/slideLayouts/slideLayout13.xml" ContentType="application/vnd.openxmlformats-officedocument.presentationml.slideLayout+xml"/>
  <Override PartName="/ppt/slides/slide8.xml" ContentType="application/vnd.openxmlformats-officedocument.presentationml.slide+xml"/>
  <Override PartName="/ppt/slideLayouts/slideLayout31.xml" ContentType="application/vnd.openxmlformats-officedocument.presentationml.slideLayout+xml"/>
  <Override PartName="/ppt/slides/slide15.xml" ContentType="application/vnd.openxmlformats-officedocument.presentationml.slide+xml"/>
  <Override PartName="/ppt/theme/themeOverride1.xml" ContentType="application/vnd.openxmlformats-officedocument.themeOverride+xml"/>
  <Default Extension="rels" ContentType="application/vnd.openxmlformats-package.relationships+xml"/>
  <Override PartName="/ppt/slideLayouts/slideLayout15.xml" ContentType="application/vnd.openxmlformats-officedocument.presentationml.slideLayout+xml"/>
  <Override PartName="/ppt/slides/slide9.xml" ContentType="application/vnd.openxmlformats-officedocument.presentationml.slide+xml"/>
  <Override PartName="/ppt/diagrams/drawing1.xml" ContentType="application/vnd.ms-office.drawingml.diagramDrawing+xml"/>
  <Override PartName="/ppt/slides/slide6.xml" ContentType="application/vnd.openxmlformats-officedocument.presentationml.slide+xml"/>
  <Override PartName="/ppt/slides/slide16.xml" ContentType="application/vnd.openxmlformats-officedocument.presentationml.slide+xml"/>
  <Default Extension="gif" ContentType="image/gif"/>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trictFirstAndLastChars="0" saveSubsetFonts="1" autoCompressPictures="0">
  <p:sldMasterIdLst>
    <p:sldMasterId id="2147483648" r:id="rId1"/>
    <p:sldMasterId id="2147483660" r:id="rId2"/>
    <p:sldMasterId id="2147483686" r:id="rId3"/>
  </p:sldMasterIdLst>
  <p:notesMasterIdLst>
    <p:notesMasterId r:id="rId26"/>
  </p:notesMasterIdLst>
  <p:sldIdLst>
    <p:sldId id="280" r:id="rId4"/>
    <p:sldId id="256" r:id="rId5"/>
    <p:sldId id="336" r:id="rId6"/>
    <p:sldId id="282" r:id="rId7"/>
    <p:sldId id="283" r:id="rId8"/>
    <p:sldId id="285" r:id="rId9"/>
    <p:sldId id="262" r:id="rId10"/>
    <p:sldId id="338" r:id="rId11"/>
    <p:sldId id="337" r:id="rId12"/>
    <p:sldId id="335" r:id="rId13"/>
    <p:sldId id="320" r:id="rId14"/>
    <p:sldId id="328" r:id="rId15"/>
    <p:sldId id="259" r:id="rId16"/>
    <p:sldId id="274" r:id="rId17"/>
    <p:sldId id="257" r:id="rId18"/>
    <p:sldId id="330" r:id="rId19"/>
    <p:sldId id="277" r:id="rId20"/>
    <p:sldId id="315" r:id="rId21"/>
    <p:sldId id="322" r:id="rId22"/>
    <p:sldId id="324" r:id="rId23"/>
    <p:sldId id="331" r:id="rId24"/>
    <p:sldId id="339" r:id="rId25"/>
  </p:sldIdLst>
  <p:sldSz cx="9144000" cy="6858000" type="screen4x3"/>
  <p:notesSz cx="6858000" cy="9144000"/>
  <p:defaultTextStyle>
    <a:defPPr>
      <a:defRPr lang="en-US"/>
    </a:defPPr>
    <a:lvl1pPr algn="l" rtl="0" eaLnBrk="0" fontAlgn="base" hangingPunct="0">
      <a:spcBef>
        <a:spcPct val="0"/>
      </a:spcBef>
      <a:spcAft>
        <a:spcPct val="0"/>
      </a:spcAft>
      <a:defRPr sz="2000" kern="1200">
        <a:solidFill>
          <a:schemeClr val="tx1"/>
        </a:solidFill>
        <a:latin typeface="Arial" pitchFamily="-112" charset="0"/>
        <a:ea typeface="ヒラギノ角ゴ Pro W3" pitchFamily="-112" charset="-128"/>
        <a:cs typeface="ヒラギノ角ゴ Pro W3" pitchFamily="-112" charset="-128"/>
      </a:defRPr>
    </a:lvl1pPr>
    <a:lvl2pPr marL="457200" algn="l" rtl="0" eaLnBrk="0" fontAlgn="base" hangingPunct="0">
      <a:spcBef>
        <a:spcPct val="0"/>
      </a:spcBef>
      <a:spcAft>
        <a:spcPct val="0"/>
      </a:spcAft>
      <a:defRPr sz="2000" kern="1200">
        <a:solidFill>
          <a:schemeClr val="tx1"/>
        </a:solidFill>
        <a:latin typeface="Arial" pitchFamily="-112" charset="0"/>
        <a:ea typeface="ヒラギノ角ゴ Pro W3" pitchFamily="-112" charset="-128"/>
        <a:cs typeface="ヒラギノ角ゴ Pro W3" pitchFamily="-112" charset="-128"/>
      </a:defRPr>
    </a:lvl2pPr>
    <a:lvl3pPr marL="914400" algn="l" rtl="0" eaLnBrk="0" fontAlgn="base" hangingPunct="0">
      <a:spcBef>
        <a:spcPct val="0"/>
      </a:spcBef>
      <a:spcAft>
        <a:spcPct val="0"/>
      </a:spcAft>
      <a:defRPr sz="2000" kern="1200">
        <a:solidFill>
          <a:schemeClr val="tx1"/>
        </a:solidFill>
        <a:latin typeface="Arial" pitchFamily="-112" charset="0"/>
        <a:ea typeface="ヒラギノ角ゴ Pro W3" pitchFamily="-112" charset="-128"/>
        <a:cs typeface="ヒラギノ角ゴ Pro W3" pitchFamily="-112" charset="-128"/>
      </a:defRPr>
    </a:lvl3pPr>
    <a:lvl4pPr marL="1371600" algn="l" rtl="0" eaLnBrk="0" fontAlgn="base" hangingPunct="0">
      <a:spcBef>
        <a:spcPct val="0"/>
      </a:spcBef>
      <a:spcAft>
        <a:spcPct val="0"/>
      </a:spcAft>
      <a:defRPr sz="2000" kern="1200">
        <a:solidFill>
          <a:schemeClr val="tx1"/>
        </a:solidFill>
        <a:latin typeface="Arial" pitchFamily="-112" charset="0"/>
        <a:ea typeface="ヒラギノ角ゴ Pro W3" pitchFamily="-112" charset="-128"/>
        <a:cs typeface="ヒラギノ角ゴ Pro W3" pitchFamily="-112" charset="-128"/>
      </a:defRPr>
    </a:lvl4pPr>
    <a:lvl5pPr marL="1828800" algn="l" rtl="0" eaLnBrk="0" fontAlgn="base" hangingPunct="0">
      <a:spcBef>
        <a:spcPct val="0"/>
      </a:spcBef>
      <a:spcAft>
        <a:spcPct val="0"/>
      </a:spcAft>
      <a:defRPr sz="2000" kern="1200">
        <a:solidFill>
          <a:schemeClr val="tx1"/>
        </a:solidFill>
        <a:latin typeface="Arial" pitchFamily="-112" charset="0"/>
        <a:ea typeface="ヒラギノ角ゴ Pro W3" pitchFamily="-112" charset="-128"/>
        <a:cs typeface="ヒラギノ角ゴ Pro W3" pitchFamily="-112" charset="-128"/>
      </a:defRPr>
    </a:lvl5pPr>
    <a:lvl6pPr marL="2286000" algn="l" defTabSz="457200" rtl="0" eaLnBrk="1" latinLnBrk="0" hangingPunct="1">
      <a:defRPr sz="2000" kern="1200">
        <a:solidFill>
          <a:schemeClr val="tx1"/>
        </a:solidFill>
        <a:latin typeface="Arial" pitchFamily="-112" charset="0"/>
        <a:ea typeface="ヒラギノ角ゴ Pro W3" pitchFamily="-112" charset="-128"/>
        <a:cs typeface="ヒラギノ角ゴ Pro W3" pitchFamily="-112" charset="-128"/>
      </a:defRPr>
    </a:lvl6pPr>
    <a:lvl7pPr marL="2743200" algn="l" defTabSz="457200" rtl="0" eaLnBrk="1" latinLnBrk="0" hangingPunct="1">
      <a:defRPr sz="2000" kern="1200">
        <a:solidFill>
          <a:schemeClr val="tx1"/>
        </a:solidFill>
        <a:latin typeface="Arial" pitchFamily="-112" charset="0"/>
        <a:ea typeface="ヒラギノ角ゴ Pro W3" pitchFamily="-112" charset="-128"/>
        <a:cs typeface="ヒラギノ角ゴ Pro W3" pitchFamily="-112" charset="-128"/>
      </a:defRPr>
    </a:lvl7pPr>
    <a:lvl8pPr marL="3200400" algn="l" defTabSz="457200" rtl="0" eaLnBrk="1" latinLnBrk="0" hangingPunct="1">
      <a:defRPr sz="2000" kern="1200">
        <a:solidFill>
          <a:schemeClr val="tx1"/>
        </a:solidFill>
        <a:latin typeface="Arial" pitchFamily="-112" charset="0"/>
        <a:ea typeface="ヒラギノ角ゴ Pro W3" pitchFamily="-112" charset="-128"/>
        <a:cs typeface="ヒラギノ角ゴ Pro W3" pitchFamily="-112" charset="-128"/>
      </a:defRPr>
    </a:lvl8pPr>
    <a:lvl9pPr marL="3657600" algn="l" defTabSz="457200" rtl="0" eaLnBrk="1" latinLnBrk="0" hangingPunct="1">
      <a:defRPr sz="2000" kern="1200">
        <a:solidFill>
          <a:schemeClr val="tx1"/>
        </a:solidFill>
        <a:latin typeface="Arial" pitchFamily="-112" charset="0"/>
        <a:ea typeface="ヒラギノ角ゴ Pro W3" pitchFamily="-112" charset="-128"/>
        <a:cs typeface="ヒラギノ角ゴ Pro W3" pitchFamily="-112" charset="-128"/>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FB9494"/>
    <a:srgbClr val="9494FE"/>
    <a:srgbClr val="00FF00"/>
    <a:srgbClr val="FF00FF"/>
    <a:srgbClr val="000000"/>
    <a:srgbClr val="640009"/>
    <a:srgbClr val="A10018"/>
    <a:srgbClr val="CE0200"/>
    <a:srgbClr val="FF8924"/>
    <a:srgbClr val="FFBE1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vertBarState="minimized">
    <p:restoredLeft sz="15620"/>
    <p:restoredTop sz="79532" autoAdjust="0"/>
  </p:normalViewPr>
  <p:slideViewPr>
    <p:cSldViewPr>
      <p:cViewPr varScale="1">
        <p:scale>
          <a:sx n="96" d="100"/>
          <a:sy n="96" d="100"/>
        </p:scale>
        <p:origin x="-2000"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504"/>
    </p:cViewPr>
  </p:sorterViewPr>
  <p:gridSpacing cx="78028800" cy="78028800"/>
</p:viewPr>
</file>

<file path=ppt/_rels/presentation.xml.rels><?xml version="1.0" encoding="UTF-8" standalone="yes"?>
<Relationships xmlns="http://schemas.openxmlformats.org/package/2006/relationships"><Relationship Id="rId31" Type="http://schemas.openxmlformats.org/officeDocument/2006/relationships/tableStyles" Target="tableStyles.xml"/><Relationship Id="rId7" Type="http://schemas.openxmlformats.org/officeDocument/2006/relationships/slide" Target="slides/slide4.xml"/><Relationship Id="rId1" Type="http://schemas.openxmlformats.org/officeDocument/2006/relationships/slideMaster" Target="slideMasters/slideMaster1.xml"/><Relationship Id="rId24" Type="http://schemas.openxmlformats.org/officeDocument/2006/relationships/slide" Target="slides/slide21.xml"/><Relationship Id="rId25" Type="http://schemas.openxmlformats.org/officeDocument/2006/relationships/slide" Target="slides/slide22.xml"/><Relationship Id="rId8" Type="http://schemas.openxmlformats.org/officeDocument/2006/relationships/slide" Target="slides/slide5.xml"/><Relationship Id="rId13" Type="http://schemas.openxmlformats.org/officeDocument/2006/relationships/slide" Target="slides/slide10.xml"/><Relationship Id="rId10" Type="http://schemas.openxmlformats.org/officeDocument/2006/relationships/slide" Target="slides/slide7.xml"/><Relationship Id="rId12" Type="http://schemas.openxmlformats.org/officeDocument/2006/relationships/slide" Target="slides/slide9.xml"/><Relationship Id="rId17" Type="http://schemas.openxmlformats.org/officeDocument/2006/relationships/slide" Target="slides/slide14.xml"/><Relationship Id="rId9" Type="http://schemas.openxmlformats.org/officeDocument/2006/relationships/slide" Target="slides/slide6.xml"/><Relationship Id="rId18" Type="http://schemas.openxmlformats.org/officeDocument/2006/relationships/slide" Target="slides/slide15.xml"/><Relationship Id="rId3" Type="http://schemas.openxmlformats.org/officeDocument/2006/relationships/slideMaster" Target="slideMasters/slideMaster3.xml"/><Relationship Id="rId27" Type="http://schemas.openxmlformats.org/officeDocument/2006/relationships/printerSettings" Target="printerSettings/printerSettings1.bin"/><Relationship Id="rId14" Type="http://schemas.openxmlformats.org/officeDocument/2006/relationships/slide" Target="slides/slide11.xml"/><Relationship Id="rId23" Type="http://schemas.openxmlformats.org/officeDocument/2006/relationships/slide" Target="slides/slide20.xml"/><Relationship Id="rId4" Type="http://schemas.openxmlformats.org/officeDocument/2006/relationships/slide" Target="slides/slide1.xml"/><Relationship Id="rId28" Type="http://schemas.openxmlformats.org/officeDocument/2006/relationships/presProps" Target="presProps.xml"/><Relationship Id="rId26" Type="http://schemas.openxmlformats.org/officeDocument/2006/relationships/notesMaster" Target="notesMasters/notesMaster1.xml"/><Relationship Id="rId30" Type="http://schemas.openxmlformats.org/officeDocument/2006/relationships/theme" Target="theme/theme1.xml"/><Relationship Id="rId11" Type="http://schemas.openxmlformats.org/officeDocument/2006/relationships/slide" Target="slides/slide8.xml"/><Relationship Id="rId29" Type="http://schemas.openxmlformats.org/officeDocument/2006/relationships/viewProps" Target="viewProps.xml"/><Relationship Id="rId6" Type="http://schemas.openxmlformats.org/officeDocument/2006/relationships/slide" Target="slides/slide3.xml"/><Relationship Id="rId16" Type="http://schemas.openxmlformats.org/officeDocument/2006/relationships/slide" Target="slides/slide13.xml"/><Relationship Id="rId5" Type="http://schemas.openxmlformats.org/officeDocument/2006/relationships/slide" Target="slides/slide2.xml"/><Relationship Id="rId15" Type="http://schemas.openxmlformats.org/officeDocument/2006/relationships/slide" Target="slides/slide12.xml"/><Relationship Id="rId19" Type="http://schemas.openxmlformats.org/officeDocument/2006/relationships/slide" Target="slides/slide16.xml"/><Relationship Id="rId20" Type="http://schemas.openxmlformats.org/officeDocument/2006/relationships/slide" Target="slides/slide17.xml"/><Relationship Id="rId22" Type="http://schemas.openxmlformats.org/officeDocument/2006/relationships/slide" Target="slides/slide19.xml"/><Relationship Id="rId21" Type="http://schemas.openxmlformats.org/officeDocument/2006/relationships/slide" Target="slides/slide18.xml"/><Relationship Id="rId2" Type="http://schemas.openxmlformats.org/officeDocument/2006/relationships/slideMaster" Target="slideMasters/slideMaster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6F69ABC-56A1-E846-9636-288D3395928D}" type="doc">
      <dgm:prSet loTypeId="urn:microsoft.com/office/officeart/2005/8/layout/arrow1" loCatId="relationship" qsTypeId="urn:microsoft.com/office/officeart/2005/8/quickstyle/simple4" qsCatId="simple" csTypeId="urn:microsoft.com/office/officeart/2005/8/colors/accent1_2" csCatId="accent1" phldr="1"/>
      <dgm:spPr/>
      <dgm:t>
        <a:bodyPr/>
        <a:lstStyle/>
        <a:p>
          <a:endParaRPr lang="en-US"/>
        </a:p>
      </dgm:t>
    </dgm:pt>
    <dgm:pt modelId="{219060EE-3673-C940-ABE2-D86FCC4A0ACE}">
      <dgm:prSet custT="1"/>
      <dgm:spPr>
        <a:solidFill>
          <a:schemeClr val="bg1"/>
        </a:solidFill>
      </dgm:spPr>
      <dgm:t>
        <a:bodyPr anchor="ctr" anchorCtr="1"/>
        <a:lstStyle/>
        <a:p>
          <a:pPr rtl="0"/>
          <a:r>
            <a:rPr lang="en-US" sz="1100" dirty="0" smtClean="0"/>
            <a:t>Dark Energy   Dominated</a:t>
          </a:r>
          <a:endParaRPr lang="en-US" sz="1100" dirty="0"/>
        </a:p>
      </dgm:t>
    </dgm:pt>
    <dgm:pt modelId="{727CCCFE-975A-6B43-8175-BE7B658E0CB8}" type="parTrans" cxnId="{17187320-480C-DA4F-BFAB-3561671CBF77}">
      <dgm:prSet/>
      <dgm:spPr/>
      <dgm:t>
        <a:bodyPr/>
        <a:lstStyle/>
        <a:p>
          <a:endParaRPr lang="en-US"/>
        </a:p>
      </dgm:t>
    </dgm:pt>
    <dgm:pt modelId="{A61F0C43-72C2-8240-B416-9D4B47ED1B52}" type="sibTrans" cxnId="{17187320-480C-DA4F-BFAB-3561671CBF77}">
      <dgm:prSet/>
      <dgm:spPr/>
      <dgm:t>
        <a:bodyPr/>
        <a:lstStyle/>
        <a:p>
          <a:endParaRPr lang="en-US"/>
        </a:p>
      </dgm:t>
    </dgm:pt>
    <dgm:pt modelId="{AA5114CB-93FA-E34E-9EE2-DEC821F8A5AC}">
      <dgm:prSet custT="1"/>
      <dgm:spPr>
        <a:solidFill>
          <a:schemeClr val="bg1"/>
        </a:solidFill>
      </dgm:spPr>
      <dgm:t>
        <a:bodyPr/>
        <a:lstStyle/>
        <a:p>
          <a:pPr rtl="0"/>
          <a:r>
            <a:rPr lang="en-US" sz="1100" dirty="0" smtClean="0"/>
            <a:t>Dark Matter     Dominated</a:t>
          </a:r>
          <a:endParaRPr lang="en-US" sz="1100" dirty="0"/>
        </a:p>
      </dgm:t>
    </dgm:pt>
    <dgm:pt modelId="{ED431D37-B197-9B4E-80DA-109F54B278F2}" type="parTrans" cxnId="{A355EAD2-0C12-374A-BBC8-92B3A5047522}">
      <dgm:prSet/>
      <dgm:spPr/>
      <dgm:t>
        <a:bodyPr/>
        <a:lstStyle/>
        <a:p>
          <a:endParaRPr lang="en-US"/>
        </a:p>
      </dgm:t>
    </dgm:pt>
    <dgm:pt modelId="{7BE08817-B8AA-4746-87ED-70AD83E39D9C}" type="sibTrans" cxnId="{A355EAD2-0C12-374A-BBC8-92B3A5047522}">
      <dgm:prSet/>
      <dgm:spPr/>
      <dgm:t>
        <a:bodyPr/>
        <a:lstStyle/>
        <a:p>
          <a:endParaRPr lang="en-US"/>
        </a:p>
      </dgm:t>
    </dgm:pt>
    <dgm:pt modelId="{ECD3CE01-E10B-5C48-AED5-4B0215DB1ACB}" type="pres">
      <dgm:prSet presAssocID="{66F69ABC-56A1-E846-9636-288D3395928D}" presName="cycle" presStyleCnt="0">
        <dgm:presLayoutVars>
          <dgm:dir/>
          <dgm:resizeHandles val="exact"/>
        </dgm:presLayoutVars>
      </dgm:prSet>
      <dgm:spPr/>
      <dgm:t>
        <a:bodyPr/>
        <a:lstStyle/>
        <a:p>
          <a:endParaRPr lang="en-US"/>
        </a:p>
      </dgm:t>
    </dgm:pt>
    <dgm:pt modelId="{F2F8D2BE-AB0D-A14F-80D4-684490A72543}" type="pres">
      <dgm:prSet presAssocID="{219060EE-3673-C940-ABE2-D86FCC4A0ACE}" presName="arrow" presStyleLbl="node1" presStyleIdx="0" presStyleCnt="2" custScaleY="100531" custRadScaleRad="100552" custRadScaleInc="-3338">
        <dgm:presLayoutVars>
          <dgm:bulletEnabled val="1"/>
        </dgm:presLayoutVars>
      </dgm:prSet>
      <dgm:spPr/>
      <dgm:t>
        <a:bodyPr/>
        <a:lstStyle/>
        <a:p>
          <a:endParaRPr lang="en-US"/>
        </a:p>
      </dgm:t>
    </dgm:pt>
    <dgm:pt modelId="{89FF7B87-CB73-6F49-82FF-44A191B7A9D5}" type="pres">
      <dgm:prSet presAssocID="{AA5114CB-93FA-E34E-9EE2-DEC821F8A5AC}" presName="arrow" presStyleLbl="node1" presStyleIdx="1" presStyleCnt="2" custScaleY="100434" custRadScaleRad="100552" custRadScaleInc="3338">
        <dgm:presLayoutVars>
          <dgm:bulletEnabled val="1"/>
        </dgm:presLayoutVars>
      </dgm:prSet>
      <dgm:spPr/>
      <dgm:t>
        <a:bodyPr/>
        <a:lstStyle/>
        <a:p>
          <a:endParaRPr lang="en-US"/>
        </a:p>
      </dgm:t>
    </dgm:pt>
  </dgm:ptLst>
  <dgm:cxnLst>
    <dgm:cxn modelId="{B5B02B76-0BEC-9648-A504-9AB6E864FD1D}" type="presOf" srcId="{66F69ABC-56A1-E846-9636-288D3395928D}" destId="{ECD3CE01-E10B-5C48-AED5-4B0215DB1ACB}" srcOrd="0" destOrd="0" presId="urn:microsoft.com/office/officeart/2005/8/layout/arrow1"/>
    <dgm:cxn modelId="{A355EAD2-0C12-374A-BBC8-92B3A5047522}" srcId="{66F69ABC-56A1-E846-9636-288D3395928D}" destId="{AA5114CB-93FA-E34E-9EE2-DEC821F8A5AC}" srcOrd="1" destOrd="0" parTransId="{ED431D37-B197-9B4E-80DA-109F54B278F2}" sibTransId="{7BE08817-B8AA-4746-87ED-70AD83E39D9C}"/>
    <dgm:cxn modelId="{F86690AD-D4D1-DE42-973E-2CDB7F9947FB}" type="presOf" srcId="{219060EE-3673-C940-ABE2-D86FCC4A0ACE}" destId="{F2F8D2BE-AB0D-A14F-80D4-684490A72543}" srcOrd="0" destOrd="0" presId="urn:microsoft.com/office/officeart/2005/8/layout/arrow1"/>
    <dgm:cxn modelId="{17187320-480C-DA4F-BFAB-3561671CBF77}" srcId="{66F69ABC-56A1-E846-9636-288D3395928D}" destId="{219060EE-3673-C940-ABE2-D86FCC4A0ACE}" srcOrd="0" destOrd="0" parTransId="{727CCCFE-975A-6B43-8175-BE7B658E0CB8}" sibTransId="{A61F0C43-72C2-8240-B416-9D4B47ED1B52}"/>
    <dgm:cxn modelId="{48FDE7BD-B62C-DB47-87EE-C4C7D7FD4812}" type="presOf" srcId="{AA5114CB-93FA-E34E-9EE2-DEC821F8A5AC}" destId="{89FF7B87-CB73-6F49-82FF-44A191B7A9D5}" srcOrd="0" destOrd="0" presId="urn:microsoft.com/office/officeart/2005/8/layout/arrow1"/>
    <dgm:cxn modelId="{C1C24FBF-7594-DC4B-97B2-B6BD1C7CBEDE}" type="presParOf" srcId="{ECD3CE01-E10B-5C48-AED5-4B0215DB1ACB}" destId="{F2F8D2BE-AB0D-A14F-80D4-684490A72543}" srcOrd="0" destOrd="0" presId="urn:microsoft.com/office/officeart/2005/8/layout/arrow1"/>
    <dgm:cxn modelId="{4079CF1C-1094-F945-9B44-62EE135F2C22}" type="presParOf" srcId="{ECD3CE01-E10B-5C48-AED5-4B0215DB1ACB}" destId="{89FF7B87-CB73-6F49-82FF-44A191B7A9D5}" srcOrd="1" destOrd="0" presId="urn:microsoft.com/office/officeart/2005/8/layout/arrow1"/>
  </dgm:cxnLst>
  <dgm:bg>
    <a:effectLst>
      <a:glow rad="101600">
        <a:schemeClr val="accent1">
          <a:lumMod val="50000"/>
          <a:alpha val="75000"/>
        </a:schemeClr>
      </a:glow>
      <a:outerShdw blurRad="50800" dist="38100" dir="2700000" algn="tl" rotWithShape="0">
        <a:srgbClr val="000000">
          <a:alpha val="43000"/>
        </a:srgbClr>
      </a:outerShdw>
    </a:effectLst>
  </dgm:bg>
  <dgm:whole/>
  <dgm:extLst>
    <a:ext uri="http://schemas.microsoft.com/office/drawing/2008/diagram">
      <dsp:dataModelExt xmlns:dsp="http://schemas.microsoft.com/office/drawing/2008/diagram" xmlns="" relId="rId9"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2F8D2BE-AB0D-A14F-80D4-684490A72543}">
      <dsp:nvSpPr>
        <dsp:cNvPr id="0" name=""/>
        <dsp:cNvSpPr/>
      </dsp:nvSpPr>
      <dsp:spPr>
        <a:xfrm rot="16200000">
          <a:off x="94" y="139775"/>
          <a:ext cx="1056382" cy="1061991"/>
        </a:xfrm>
        <a:prstGeom prst="upArrow">
          <a:avLst>
            <a:gd name="adj1" fmla="val 50000"/>
            <a:gd name="adj2" fmla="val 35000"/>
          </a:avLst>
        </a:prstGeom>
        <a:solidFill>
          <a:schemeClr val="bg1"/>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8232" tIns="78232" rIns="78232" bIns="78232" numCol="1" spcCol="1270" anchor="ctr" anchorCtr="1">
          <a:noAutofit/>
        </a:bodyPr>
        <a:lstStyle/>
        <a:p>
          <a:pPr lvl="0" algn="ctr" defTabSz="488950" rtl="0">
            <a:lnSpc>
              <a:spcPct val="90000"/>
            </a:lnSpc>
            <a:spcBef>
              <a:spcPct val="0"/>
            </a:spcBef>
            <a:spcAft>
              <a:spcPct val="35000"/>
            </a:spcAft>
          </a:pPr>
          <a:r>
            <a:rPr lang="en-US" sz="1100" kern="1200" dirty="0" smtClean="0"/>
            <a:t>Dark Energy   Dominated</a:t>
          </a:r>
          <a:endParaRPr lang="en-US" sz="1100" kern="1200" dirty="0"/>
        </a:p>
      </dsp:txBody>
      <dsp:txXfrm rot="16200000">
        <a:off x="94" y="139775"/>
        <a:ext cx="1056382" cy="1061991"/>
      </dsp:txXfrm>
    </dsp:sp>
    <dsp:sp modelId="{89FF7B87-CB73-6F49-82FF-44A191B7A9D5}">
      <dsp:nvSpPr>
        <dsp:cNvPr id="0" name=""/>
        <dsp:cNvSpPr/>
      </dsp:nvSpPr>
      <dsp:spPr>
        <a:xfrm rot="5400000">
          <a:off x="1162467" y="140287"/>
          <a:ext cx="1056382" cy="1060966"/>
        </a:xfrm>
        <a:prstGeom prst="upArrow">
          <a:avLst>
            <a:gd name="adj1" fmla="val 50000"/>
            <a:gd name="adj2" fmla="val 35000"/>
          </a:avLst>
        </a:prstGeom>
        <a:solidFill>
          <a:schemeClr val="bg1"/>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8232" tIns="78232" rIns="78232" bIns="78232" numCol="1" spcCol="1270" anchor="ctr" anchorCtr="0">
          <a:noAutofit/>
        </a:bodyPr>
        <a:lstStyle/>
        <a:p>
          <a:pPr lvl="0" algn="ctr" defTabSz="488950" rtl="0">
            <a:lnSpc>
              <a:spcPct val="90000"/>
            </a:lnSpc>
            <a:spcBef>
              <a:spcPct val="0"/>
            </a:spcBef>
            <a:spcAft>
              <a:spcPct val="35000"/>
            </a:spcAft>
          </a:pPr>
          <a:r>
            <a:rPr lang="en-US" sz="1100" kern="1200" dirty="0" smtClean="0"/>
            <a:t>Dark Matter     Dominated</a:t>
          </a:r>
          <a:endParaRPr lang="en-US" sz="1100" kern="1200" dirty="0"/>
        </a:p>
      </dsp:txBody>
      <dsp:txXfrm rot="5400000">
        <a:off x="1162467" y="140287"/>
        <a:ext cx="1056382" cy="1060966"/>
      </dsp:txXfrm>
    </dsp:sp>
  </dsp:spTree>
</dsp:drawing>
</file>

<file path=ppt/diagrams/layout1.xml><?xml version="1.0" encoding="utf-8"?>
<dgm:layoutDef xmlns:dgm="http://schemas.openxmlformats.org/drawingml/2006/diagram" xmlns:a="http://schemas.openxmlformats.org/drawingml/2006/main" uniqueId="urn:microsoft.com/office/officeart/2005/8/layout/arrow1">
  <dgm:title val=""/>
  <dgm:desc val=""/>
  <dgm:catLst>
    <dgm:cat type="relationship" pri="7000"/>
    <dgm:cat type="process" pri="32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ycle">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equ" val="2">
        <dgm:constrLst>
          <dgm:constr type="primFontSz" for="ch" ptType="node" op="equ" val="65"/>
          <dgm:constr type="w" for="ch" ptType="node" refType="w"/>
          <dgm:constr type="h" for="ch" ptType="node" refType="w" refFor="ch" refPtType="node"/>
          <dgm:constr type="sibSp" refType="w" refFor="ch" refPtType="node" fact="0.1"/>
          <dgm:constr type="diam" refType="w" refFor="ch" refPtType="node" fact="1.1"/>
        </dgm:constrLst>
      </dgm:if>
      <dgm:if name="Name11" axis="ch" ptType="node" func="cnt" op="equ" val="5">
        <dgm:constrLst>
          <dgm:constr type="primFontSz" for="ch" ptType="node" op="equ" val="65"/>
          <dgm:constr type="w" for="ch" ptType="node" refType="w"/>
          <dgm:constr type="h" for="ch" ptType="node" refType="w" refFor="ch" refPtType="node"/>
          <dgm:constr type="sibSp" refType="w" refFor="ch" refPtType="node" fact="-0.24"/>
        </dgm:constrLst>
      </dgm:if>
      <dgm:if name="Name12" axis="ch" ptType="node" func="cnt" op="equ" val="6">
        <dgm:constrLst>
          <dgm:constr type="primFontSz" for="ch" ptType="node" op="equ" val="65"/>
          <dgm:constr type="w" for="ch" ptType="node" refType="w"/>
          <dgm:constr type="h" for="ch" ptType="node" refType="w" refFor="ch" refPtType="node"/>
          <dgm:constr type="sibSp" refType="w" refFor="ch" refPtType="node" fact="-0.2"/>
        </dgm:constrLst>
      </dgm:if>
      <dgm:if name="Name13" axis="ch" ptType="node" func="cnt" op="equ" val="8">
        <dgm:constrLst>
          <dgm:constr type="primFontSz" for="ch" ptType="node" op="equ" val="65"/>
          <dgm:constr type="w" for="ch" ptType="node" refType="w"/>
          <dgm:constr type="h" for="ch" ptType="node" refType="w" refFor="ch" refPtType="node"/>
          <dgm:constr type="sibSp" refType="w" refFor="ch" refPtType="node" fact="-0.15"/>
        </dgm:constrLst>
      </dgm:if>
      <dgm:if name="Name14" axis="ch" ptType="node" func="cnt" op="equ" val="10">
        <dgm:constrLst>
          <dgm:constr type="primFontSz" for="ch" ptType="node" op="lte" val="65"/>
          <dgm:constr type="w" for="ch" ptType="node" refType="w"/>
          <dgm:constr type="h" for="ch" ptType="node" refType="w" refFor="ch" refPtType="node"/>
          <dgm:constr type="sibSp" refType="w" refFor="ch" refPtType="node" fact="-0.24"/>
        </dgm:constrLst>
      </dgm:if>
      <dgm:else name="Name15">
        <dgm:constrLst>
          <dgm:constr type="primFontSz" for="ch" ptType="node" op="equ" val="65"/>
          <dgm:constr type="w" for="ch" ptType="node" refType="w"/>
          <dgm:constr type="h" for="ch" ptType="node" refType="w" refFor="ch" refPtType="node"/>
          <dgm:constr type="sibSp" refType="w" refFor="ch" refPtType="node" fact="-0.35"/>
        </dgm:constrLst>
      </dgm:else>
    </dgm:choose>
    <dgm:ruleLst/>
    <dgm:forEach name="Name16" axis="ch" ptType="node">
      <dgm:layoutNode name="arrow">
        <dgm:varLst>
          <dgm:bulletEnabled val="1"/>
        </dgm:varLst>
        <dgm:alg type="tx"/>
        <dgm:shape xmlns:r="http://schemas.openxmlformats.org/officeDocument/2006/relationships" type="upArrow" r:blip="">
          <dgm:adjLst>
            <dgm:adj idx="2" val="0.35"/>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66.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10243"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286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024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24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1024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pPr>
              <a:defRPr/>
            </a:pPr>
            <a:fld id="{1696AFE2-CB3C-A64A-BEE6-5E74350B9E3D}"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112" charset="0"/>
        <a:ea typeface="ヒラギノ角ゴ Pro W3" pitchFamily="-112" charset="-128"/>
        <a:cs typeface="ヒラギノ角ゴ Pro W3" pitchFamily="-112" charset="-128"/>
      </a:defRPr>
    </a:lvl1pPr>
    <a:lvl2pPr marL="457200" algn="l" rtl="0" eaLnBrk="0" fontAlgn="base" hangingPunct="0">
      <a:spcBef>
        <a:spcPct val="30000"/>
      </a:spcBef>
      <a:spcAft>
        <a:spcPct val="0"/>
      </a:spcAft>
      <a:defRPr sz="1200" kern="1200">
        <a:solidFill>
          <a:schemeClr val="tx1"/>
        </a:solidFill>
        <a:latin typeface="Arial" pitchFamily="-112" charset="0"/>
        <a:ea typeface="ヒラギノ角ゴ Pro W3" pitchFamily="-112" charset="-128"/>
        <a:cs typeface="ヒラギノ角ゴ Pro W3" pitchFamily="-112" charset="-128"/>
      </a:defRPr>
    </a:lvl2pPr>
    <a:lvl3pPr marL="914400" algn="l" rtl="0" eaLnBrk="0" fontAlgn="base" hangingPunct="0">
      <a:spcBef>
        <a:spcPct val="30000"/>
      </a:spcBef>
      <a:spcAft>
        <a:spcPct val="0"/>
      </a:spcAft>
      <a:defRPr sz="1200" kern="1200">
        <a:solidFill>
          <a:schemeClr val="tx1"/>
        </a:solidFill>
        <a:latin typeface="Arial" pitchFamily="-112" charset="0"/>
        <a:ea typeface="ヒラギノ角ゴ Pro W3" pitchFamily="-112" charset="-128"/>
        <a:cs typeface="ヒラギノ角ゴ Pro W3" pitchFamily="-112" charset="-128"/>
      </a:defRPr>
    </a:lvl3pPr>
    <a:lvl4pPr marL="1371600" algn="l" rtl="0" eaLnBrk="0" fontAlgn="base" hangingPunct="0">
      <a:spcBef>
        <a:spcPct val="30000"/>
      </a:spcBef>
      <a:spcAft>
        <a:spcPct val="0"/>
      </a:spcAft>
      <a:defRPr sz="1200" kern="1200">
        <a:solidFill>
          <a:schemeClr val="tx1"/>
        </a:solidFill>
        <a:latin typeface="Arial" pitchFamily="-112" charset="0"/>
        <a:ea typeface="ヒラギノ角ゴ Pro W3" pitchFamily="-112" charset="-128"/>
        <a:cs typeface="ヒラギノ角ゴ Pro W3" pitchFamily="-112" charset="-128"/>
      </a:defRPr>
    </a:lvl4pPr>
    <a:lvl5pPr marL="1828800" algn="l" rtl="0" eaLnBrk="0" fontAlgn="base" hangingPunct="0">
      <a:spcBef>
        <a:spcPct val="30000"/>
      </a:spcBef>
      <a:spcAft>
        <a:spcPct val="0"/>
      </a:spcAft>
      <a:defRPr sz="1200" kern="1200">
        <a:solidFill>
          <a:schemeClr val="tx1"/>
        </a:solidFill>
        <a:latin typeface="Arial" pitchFamily="-112" charset="0"/>
        <a:ea typeface="ヒラギノ角ゴ Pro W3" pitchFamily="-112" charset="-128"/>
        <a:cs typeface="ヒラギノ角ゴ Pro W3" pitchFamily="-112" charset="-128"/>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2BAC7C19-1E8C-1D4C-829B-88279C644B67}" type="slidenum">
              <a:rPr lang="en-US"/>
              <a:pPr/>
              <a:t>1</a:t>
            </a:fld>
            <a:endParaRPr lang="en-US"/>
          </a:p>
        </p:txBody>
      </p:sp>
      <p:sp>
        <p:nvSpPr>
          <p:cNvPr id="30723" name="Rectangle 1026"/>
          <p:cNvSpPr>
            <a:spLocks noGrp="1" noRot="1" noChangeAspect="1" noChangeArrowheads="1" noTextEdit="1"/>
          </p:cNvSpPr>
          <p:nvPr>
            <p:ph type="sldImg"/>
          </p:nvPr>
        </p:nvSpPr>
        <p:spPr>
          <a:ln/>
        </p:spPr>
      </p:sp>
      <p:sp>
        <p:nvSpPr>
          <p:cNvPr id="30724" name="Rectangle 1027"/>
          <p:cNvSpPr>
            <a:spLocks noGrp="1" noChangeArrowheads="1"/>
          </p:cNvSpPr>
          <p:nvPr>
            <p:ph type="body" idx="1"/>
          </p:nvPr>
        </p:nvSpPr>
        <p:spPr>
          <a:noFill/>
          <a:ln/>
        </p:spPr>
        <p:txBody>
          <a:bodyPr/>
          <a:lstStyle/>
          <a:p>
            <a:r>
              <a:rPr lang="en-US" sz="1200" kern="1200" baseline="0" dirty="0" smtClean="0">
                <a:solidFill>
                  <a:schemeClr val="tx1"/>
                </a:solidFill>
                <a:latin typeface="Arial" pitchFamily="-112" charset="0"/>
                <a:ea typeface="ヒラギノ角ゴ Pro W3" pitchFamily="-112" charset="-128"/>
                <a:cs typeface="ヒラギノ角ゴ Pro W3" pitchFamily="-112" charset="-128"/>
              </a:rPr>
              <a:t>The universe presents us with mysteries that </a:t>
            </a:r>
            <a:r>
              <a:rPr lang="en-US" sz="1200" kern="1200" baseline="0" smtClean="0">
                <a:solidFill>
                  <a:schemeClr val="tx1"/>
                </a:solidFill>
                <a:latin typeface="Arial" pitchFamily="-112" charset="0"/>
                <a:ea typeface="ヒラギノ角ゴ Pro W3" pitchFamily="-112" charset="-128"/>
                <a:cs typeface="ヒラギノ角ゴ Pro W3" pitchFamily="-112" charset="-128"/>
              </a:rPr>
              <a:t>provide fundamental challenges </a:t>
            </a:r>
            <a:r>
              <a:rPr lang="en-US" sz="1200" kern="1200" baseline="0" dirty="0" smtClean="0">
                <a:solidFill>
                  <a:schemeClr val="tx1"/>
                </a:solidFill>
                <a:latin typeface="Arial" pitchFamily="-112" charset="0"/>
                <a:ea typeface="ヒラギノ角ゴ Pro W3" pitchFamily="-112" charset="-128"/>
                <a:cs typeface="ヒラギノ角ゴ Pro W3" pitchFamily="-112" charset="-128"/>
              </a:rPr>
              <a:t>to both theoretical physics and observational cosmology. Since the early 70s, when solid astronomical evidence for dark matter was discovered,  the search to identify the particle or particles that comprise 20% of the mass density of the universe has been underway. In the late 90s we saw the perhaps even more remarkable initial evidence for an accelerating universe and the campaign to understand how this can be and to verify it further has engaged many of us. Clusters of galaxies, by virtue of their position at the high end of the cosmic mass power spectrum, play a direct and fundamental role in testing cosmological models and in constraining the properties of dark matter (DM), providing unique and independent tests of any viable cosmology and structure formation scenario, and possible modifications of the laws of gravity. A key ingredient of such cluster-based cosmological tests is the mass distribution of clusters, both on (sub) Mpc scales and across the range of populations. In this context, the current paradigm of  lambda cold dark matter (LCDM) cosmology provides testable predictions of how the shape of a cluster’s DM potential depends on its mass and redshift, how the baryons distribute within the gravitational potential wells of clusters, how the number of clusters of a given mass should increase with time, and how the growth rate depends on DM and dark energy (DE). Precise mass measurements in a galaxy cluster are then essential to make direct constraints on DM and to  calibrate clusters as precision tools for cosmology.</a:t>
            </a:r>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34D95A6F-6E0D-8448-A3A7-DB3204644C53}" type="slidenum">
              <a:rPr lang="en-US"/>
              <a:pPr/>
              <a:t>2</a:t>
            </a:fld>
            <a:endParaRPr lang="en-US"/>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EE37881B-B9DE-EA4F-8CB3-9AB60F918B00}" type="slidenum">
              <a:rPr lang="en-US"/>
              <a:pPr/>
              <a:t>3</a:t>
            </a:fld>
            <a:endParaRPr lang="en-US"/>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E160C6BE-B086-DD48-9EB7-C3CCC2022F5B}" type="slidenum">
              <a:rPr lang="en-US"/>
              <a:pPr/>
              <a:t>4</a:t>
            </a:fld>
            <a:endParaRPr lang="en-US"/>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p:spPr>
        <p:txBody>
          <a:bodyPr/>
          <a:lstStyle/>
          <a:p>
            <a:r>
              <a:rPr lang="en-US" sz="1200" kern="1200" baseline="0" dirty="0" smtClean="0">
                <a:solidFill>
                  <a:schemeClr val="tx1"/>
                </a:solidFill>
                <a:latin typeface="Arial" pitchFamily="-112" charset="0"/>
                <a:ea typeface="ヒラギノ角ゴ Pro W3" pitchFamily="-112" charset="-128"/>
                <a:cs typeface="ヒラギノ角ゴ Pro W3" pitchFamily="-112" charset="-128"/>
              </a:rPr>
              <a:t>Duffy et al. 2008: A number of semi-empirical prescriptions (i.e. theoretically motivated</a:t>
            </a:r>
          </a:p>
          <a:p>
            <a:r>
              <a:rPr lang="en-US" sz="1200" kern="1200" baseline="0" dirty="0" smtClean="0">
                <a:solidFill>
                  <a:schemeClr val="tx1"/>
                </a:solidFill>
                <a:latin typeface="Arial" pitchFamily="-112" charset="0"/>
                <a:ea typeface="ヒラギノ角ゴ Pro W3" pitchFamily="-112" charset="-128"/>
                <a:cs typeface="ヒラギノ角ゴ Pro W3" pitchFamily="-112" charset="-128"/>
              </a:rPr>
              <a:t>fitting functions) have been proposed to predict the </a:t>
            </a:r>
            <a:r>
              <a:rPr lang="en-US" sz="1200" i="1" kern="1200" baseline="0" dirty="0" err="1" smtClean="0">
                <a:solidFill>
                  <a:schemeClr val="tx1"/>
                </a:solidFill>
                <a:latin typeface="Arial" pitchFamily="-112" charset="0"/>
                <a:ea typeface="ヒラギノ角ゴ Pro W3" pitchFamily="-112" charset="-128"/>
                <a:cs typeface="ヒラギノ角ゴ Pro W3" pitchFamily="-112" charset="-128"/>
              </a:rPr>
              <a:t>c(M</a:t>
            </a:r>
            <a:r>
              <a:rPr lang="en-US" sz="1200" i="1" kern="1200" baseline="0" dirty="0" smtClean="0">
                <a:solidFill>
                  <a:schemeClr val="tx1"/>
                </a:solidFill>
                <a:latin typeface="Arial" pitchFamily="-112" charset="0"/>
                <a:ea typeface="ヒラギノ角ゴ Pro W3" pitchFamily="-112" charset="-128"/>
                <a:cs typeface="ヒラギノ角ゴ Pro W3" pitchFamily="-112" charset="-128"/>
              </a:rPr>
              <a:t>, z)</a:t>
            </a:r>
          </a:p>
          <a:p>
            <a:r>
              <a:rPr lang="en-US" sz="1200" kern="1200" baseline="0" dirty="0" smtClean="0">
                <a:solidFill>
                  <a:schemeClr val="tx1"/>
                </a:solidFill>
                <a:latin typeface="Arial" pitchFamily="-112" charset="0"/>
                <a:ea typeface="ヒラギノ角ゴ Pro W3" pitchFamily="-112" charset="-128"/>
                <a:cs typeface="ヒラギノ角ゴ Pro W3" pitchFamily="-112" charset="-128"/>
              </a:rPr>
              <a:t>relation for arbitrary cosmologies. The basic premise of each is that</a:t>
            </a:r>
          </a:p>
          <a:p>
            <a:r>
              <a:rPr lang="en-US" sz="1200" kern="1200" baseline="0" dirty="0" smtClean="0">
                <a:solidFill>
                  <a:schemeClr val="tx1"/>
                </a:solidFill>
                <a:latin typeface="Arial" pitchFamily="-112" charset="0"/>
                <a:ea typeface="ヒラギノ角ゴ Pro W3" pitchFamily="-112" charset="-128"/>
                <a:cs typeface="ヒラギノ角ゴ Pro W3" pitchFamily="-112" charset="-128"/>
              </a:rPr>
              <a:t>the concentration of a halo reflects the background density of the</a:t>
            </a:r>
          </a:p>
          <a:p>
            <a:r>
              <a:rPr lang="en-US" sz="1200" kern="1200" baseline="0" dirty="0" smtClean="0">
                <a:solidFill>
                  <a:schemeClr val="tx1"/>
                </a:solidFill>
                <a:latin typeface="Arial" pitchFamily="-112" charset="0"/>
                <a:ea typeface="ヒラギノ角ゴ Pro W3" pitchFamily="-112" charset="-128"/>
                <a:cs typeface="ヒラギノ角ゴ Pro W3" pitchFamily="-112" charset="-128"/>
              </a:rPr>
              <a:t>universe at the formation time of the halo. The prescriptions differ</a:t>
            </a:r>
          </a:p>
          <a:p>
            <a:r>
              <a:rPr lang="en-US" sz="1200" kern="1200" baseline="0" dirty="0" smtClean="0">
                <a:solidFill>
                  <a:schemeClr val="tx1"/>
                </a:solidFill>
                <a:latin typeface="Arial" pitchFamily="-112" charset="0"/>
                <a:ea typeface="ヒラギノ角ゴ Pro W3" pitchFamily="-112" charset="-128"/>
                <a:cs typeface="ヒラギノ角ゴ Pro W3" pitchFamily="-112" charset="-128"/>
              </a:rPr>
              <a:t>mainly in the definition of this formation time.</a:t>
            </a:r>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CFB1BEA6-5C22-1E40-8A71-D051A8CBB31F}" type="slidenum">
              <a:rPr lang="en-US"/>
              <a:pPr/>
              <a:t>5</a:t>
            </a:fld>
            <a:endParaRPr lang="en-US"/>
          </a:p>
        </p:txBody>
      </p:sp>
      <p:sp>
        <p:nvSpPr>
          <p:cNvPr id="34819" name="Rectangle 1026"/>
          <p:cNvSpPr>
            <a:spLocks noGrp="1" noRot="1" noChangeAspect="1" noChangeArrowheads="1" noTextEdit="1"/>
          </p:cNvSpPr>
          <p:nvPr>
            <p:ph type="sldImg"/>
          </p:nvPr>
        </p:nvSpPr>
        <p:spPr>
          <a:ln/>
        </p:spPr>
      </p:sp>
      <p:sp>
        <p:nvSpPr>
          <p:cNvPr id="34820" name="Rectangle 1027"/>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1BA8B4F0-336A-1640-B138-C9F3D85E9DB8}" type="slidenum">
              <a:rPr lang="en-US"/>
              <a:pPr/>
              <a:t>6</a:t>
            </a:fld>
            <a:endParaRPr lang="en-US"/>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r>
              <a:rPr lang="en-US" sz="1200" kern="1200" baseline="0" dirty="0" smtClean="0">
                <a:solidFill>
                  <a:schemeClr val="tx1"/>
                </a:solidFill>
                <a:latin typeface="Arial" pitchFamily="-112" charset="0"/>
                <a:ea typeface="ヒラギノ角ゴ Pro W3" pitchFamily="-112" charset="-128"/>
                <a:cs typeface="ヒラギノ角ゴ Pro W3" pitchFamily="-112" charset="-128"/>
              </a:rPr>
              <a:t>While </a:t>
            </a:r>
            <a:r>
              <a:rPr lang="en-US" sz="1200" kern="1200" baseline="0" dirty="0" err="1" smtClean="0">
                <a:solidFill>
                  <a:schemeClr val="tx1"/>
                </a:solidFill>
                <a:latin typeface="Arial" pitchFamily="-112" charset="0"/>
                <a:ea typeface="ヒラギノ角ゴ Pro W3" pitchFamily="-112" charset="-128"/>
                <a:cs typeface="ヒラギノ角ゴ Pro W3" pitchFamily="-112" charset="-128"/>
              </a:rPr>
              <a:t>w</a:t>
            </a:r>
            <a:r>
              <a:rPr lang="en-US" sz="1200" kern="1200" baseline="0" dirty="0" smtClean="0">
                <a:solidFill>
                  <a:schemeClr val="tx1"/>
                </a:solidFill>
                <a:latin typeface="Arial" pitchFamily="-112" charset="0"/>
                <a:ea typeface="ヒラギノ角ゴ Pro W3" pitchFamily="-112" charset="-128"/>
                <a:cs typeface="ヒラギノ角ゴ Pro W3" pitchFamily="-112" charset="-128"/>
              </a:rPr>
              <a:t>=-1 cosmological constant is consistent with observations, it runs into severe difficulties theoretically, namely, the fine-tuning problem (energy scale of lambda too low by at least 10^54 and may be as much as 10^120) and the coincidence problem (why now – why are lambda and omega-matter so close?).</a:t>
            </a:r>
          </a:p>
          <a:p>
            <a:endParaRPr lang="en-US" sz="1200" kern="1200" baseline="0" dirty="0" smtClean="0">
              <a:solidFill>
                <a:schemeClr val="tx1"/>
              </a:solidFill>
              <a:latin typeface="Arial" pitchFamily="-112" charset="0"/>
              <a:ea typeface="ヒラギノ角ゴ Pro W3" pitchFamily="-112" charset="-128"/>
              <a:cs typeface="ヒラギノ角ゴ Pro W3" pitchFamily="-112" charset="-128"/>
            </a:endParaRPr>
          </a:p>
          <a:p>
            <a:r>
              <a:rPr lang="en-US" sz="1200" kern="1200" baseline="0" dirty="0" smtClean="0">
                <a:solidFill>
                  <a:schemeClr val="tx1"/>
                </a:solidFill>
                <a:latin typeface="Arial" pitchFamily="-112" charset="0"/>
                <a:ea typeface="ヒラギノ角ゴ Pro W3" pitchFamily="-112" charset="-128"/>
                <a:cs typeface="ヒラギノ角ゴ Pro W3" pitchFamily="-112" charset="-128"/>
              </a:rPr>
              <a:t>K-essence models are scalar field cosmological models </a:t>
            </a:r>
            <a:r>
              <a:rPr lang="en-US" sz="1200" i="1" kern="1200" baseline="0" dirty="0" smtClean="0">
                <a:solidFill>
                  <a:schemeClr val="tx1"/>
                </a:solidFill>
                <a:latin typeface="Arial" pitchFamily="-112" charset="0"/>
                <a:ea typeface="ヒラギノ角ゴ Pro W3" pitchFamily="-112" charset="-128"/>
                <a:cs typeface="ヒラギノ角ゴ Pro W3" pitchFamily="-112" charset="-128"/>
              </a:rPr>
              <a:t>where the scalar field </a:t>
            </a:r>
            <a:r>
              <a:rPr lang="en-US" sz="1200" i="1" kern="1200" baseline="0" dirty="0" err="1" smtClean="0">
                <a:solidFill>
                  <a:schemeClr val="tx1"/>
                </a:solidFill>
                <a:latin typeface="Arial" pitchFamily="-112" charset="0"/>
                <a:ea typeface="ヒラギノ角ゴ Pro W3" pitchFamily="-112" charset="-128"/>
                <a:cs typeface="ヒラギノ角ゴ Pro W3" pitchFamily="-112" charset="-128"/>
              </a:rPr>
              <a:t>Lagrangian</a:t>
            </a:r>
            <a:r>
              <a:rPr lang="en-US" sz="1200" i="1" kern="1200" baseline="0" dirty="0" smtClean="0">
                <a:solidFill>
                  <a:schemeClr val="tx1"/>
                </a:solidFill>
                <a:latin typeface="Arial" pitchFamily="-112" charset="0"/>
                <a:ea typeface="ヒラギノ角ゴ Pro W3" pitchFamily="-112" charset="-128"/>
                <a:cs typeface="ヒラギノ角ゴ Pro W3" pitchFamily="-112" charset="-128"/>
              </a:rPr>
              <a:t>, L, </a:t>
            </a:r>
            <a:r>
              <a:rPr lang="en-US" sz="1200" kern="1200" baseline="0" dirty="0" smtClean="0">
                <a:solidFill>
                  <a:schemeClr val="tx1"/>
                </a:solidFill>
                <a:latin typeface="Arial" pitchFamily="-112" charset="0"/>
                <a:ea typeface="ヒラギノ角ゴ Pro W3" pitchFamily="-112" charset="-128"/>
                <a:cs typeface="ヒラギノ角ゴ Pro W3" pitchFamily="-112" charset="-128"/>
              </a:rPr>
              <a:t>has the distinctive feature that one allows for a dependence on higher-order powers of the kinetic term.</a:t>
            </a:r>
          </a:p>
          <a:p>
            <a:r>
              <a:rPr lang="en-US" sz="1200" kern="1200" baseline="0" dirty="0" smtClean="0">
                <a:solidFill>
                  <a:schemeClr val="tx1"/>
                </a:solidFill>
                <a:latin typeface="Arial" pitchFamily="-112" charset="0"/>
                <a:ea typeface="ヒラギノ角ゴ Pro W3" pitchFamily="-112" charset="-128"/>
                <a:cs typeface="ヒラギノ角ゴ Pro W3" pitchFamily="-112" charset="-128"/>
              </a:rPr>
              <a:t>In order to alleviate the coincidence problem quintessence [2] and </a:t>
            </a:r>
            <a:r>
              <a:rPr lang="en-US" sz="1200" kern="1200" baseline="0" dirty="0" err="1" smtClean="0">
                <a:solidFill>
                  <a:schemeClr val="tx1"/>
                </a:solidFill>
                <a:latin typeface="Arial" pitchFamily="-112" charset="0"/>
                <a:ea typeface="ヒラギノ角ゴ Pro W3" pitchFamily="-112" charset="-128"/>
                <a:cs typeface="ヒラギノ角ゴ Pro W3" pitchFamily="-112" charset="-128"/>
              </a:rPr>
              <a:t>k</a:t>
            </a:r>
            <a:r>
              <a:rPr lang="en-US" sz="1200" kern="1200" baseline="0" dirty="0" smtClean="0">
                <a:solidFill>
                  <a:schemeClr val="tx1"/>
                </a:solidFill>
                <a:latin typeface="Arial" pitchFamily="-112" charset="0"/>
                <a:ea typeface="ヒラギノ角ゴ Pro W3" pitchFamily="-112" charset="-128"/>
                <a:cs typeface="ヒラギノ角ゴ Pro W3" pitchFamily="-112" charset="-128"/>
              </a:rPr>
              <a:t>-essence [3] have been proposed. In these models a scalar field has the property that at early times, in the radiation dominated universe, its energy density ’tracks’ the one of the cosmic fluid and therefore naturally provides a sizeable fraction of the energy density of the universe. Quintessence also tracks the matter energy density during matter domination, but the mechanism which leads to the domination of quintessence today is not clearly identified. In the case of </a:t>
            </a:r>
            <a:r>
              <a:rPr lang="en-US" sz="1200" kern="1200" baseline="0" dirty="0" err="1" smtClean="0">
                <a:solidFill>
                  <a:schemeClr val="tx1"/>
                </a:solidFill>
                <a:latin typeface="Arial" pitchFamily="-112" charset="0"/>
                <a:ea typeface="ヒラギノ角ゴ Pro W3" pitchFamily="-112" charset="-128"/>
                <a:cs typeface="ヒラギノ角ゴ Pro W3" pitchFamily="-112" charset="-128"/>
              </a:rPr>
              <a:t>k</a:t>
            </a:r>
            <a:r>
              <a:rPr lang="en-US" sz="1200" kern="1200" baseline="0" dirty="0" smtClean="0">
                <a:solidFill>
                  <a:schemeClr val="tx1"/>
                </a:solidFill>
                <a:latin typeface="Arial" pitchFamily="-112" charset="0"/>
                <a:ea typeface="ヒラギノ角ゴ Pro W3" pitchFamily="-112" charset="-128"/>
                <a:cs typeface="ヒラギノ角ゴ Pro W3" pitchFamily="-112" charset="-128"/>
              </a:rPr>
              <a:t>-essence the situation is different. Within a certain range of initial conditions, the energy density sharply drops after the beginning of the matter dominated era and assumes an equation of state P ≃ −rho (de Sitter phase). Afterwards its contribution can either rise to dominate the energy density with an equation of state of wk = constant &lt; 0, or become comparable to that of matter and start to ’track’ the matter. The radiation tracker, de Sitter phase and </a:t>
            </a:r>
            <a:r>
              <a:rPr lang="en-US" sz="1200" kern="1200" baseline="0" dirty="0" err="1" smtClean="0">
                <a:solidFill>
                  <a:schemeClr val="tx1"/>
                </a:solidFill>
                <a:latin typeface="Arial" pitchFamily="-112" charset="0"/>
                <a:ea typeface="ヒラギノ角ゴ Pro W3" pitchFamily="-112" charset="-128"/>
                <a:cs typeface="ヒラギノ角ゴ Pro W3" pitchFamily="-112" charset="-128"/>
              </a:rPr>
              <a:t>k</a:t>
            </a:r>
            <a:r>
              <a:rPr lang="en-US" sz="1200" kern="1200" baseline="0" dirty="0" smtClean="0">
                <a:solidFill>
                  <a:schemeClr val="tx1"/>
                </a:solidFill>
                <a:latin typeface="Arial" pitchFamily="-112" charset="0"/>
                <a:ea typeface="ヒラギノ角ゴ Pro W3" pitchFamily="-112" charset="-128"/>
                <a:cs typeface="ヒラギノ角ゴ Pro W3" pitchFamily="-112" charset="-128"/>
              </a:rPr>
              <a:t>-essence domination (or matter tracker) are all attractor solutions of the </a:t>
            </a:r>
            <a:r>
              <a:rPr lang="en-US" sz="1200" kern="1200" baseline="0" dirty="0" err="1" smtClean="0">
                <a:solidFill>
                  <a:schemeClr val="tx1"/>
                </a:solidFill>
                <a:latin typeface="Arial" pitchFamily="-112" charset="0"/>
                <a:ea typeface="ヒラギノ角ゴ Pro W3" pitchFamily="-112" charset="-128"/>
                <a:cs typeface="ヒラギノ角ゴ Pro W3" pitchFamily="-112" charset="-128"/>
              </a:rPr>
              <a:t>k</a:t>
            </a:r>
            <a:r>
              <a:rPr lang="en-US" sz="1200" kern="1200" baseline="0" dirty="0" smtClean="0">
                <a:solidFill>
                  <a:schemeClr val="tx1"/>
                </a:solidFill>
                <a:latin typeface="Arial" pitchFamily="-112" charset="0"/>
                <a:ea typeface="ヒラギノ角ゴ Pro W3" pitchFamily="-112" charset="-128"/>
                <a:cs typeface="ヒラギノ角ゴ Pro W3" pitchFamily="-112" charset="-128"/>
              </a:rPr>
              <a:t>-essence evolution equation.</a:t>
            </a:r>
          </a:p>
          <a:p>
            <a:endParaRPr lang="en-US" sz="1200" i="1" kern="1200" baseline="0" dirty="0" smtClean="0">
              <a:solidFill>
                <a:schemeClr val="tx1"/>
              </a:solidFill>
              <a:latin typeface="Arial" pitchFamily="-112" charset="0"/>
              <a:ea typeface="ヒラギノ角ゴ Pro W3" pitchFamily="-112" charset="-128"/>
              <a:cs typeface="ヒラギノ角ゴ Pro W3" pitchFamily="-112" charset="-128"/>
            </a:endParaRPr>
          </a:p>
          <a:p>
            <a:r>
              <a:rPr lang="en-US" sz="1200" kern="1200" baseline="0" dirty="0" smtClean="0">
                <a:solidFill>
                  <a:schemeClr val="tx1"/>
                </a:solidFill>
                <a:latin typeface="Arial" pitchFamily="-112" charset="0"/>
                <a:ea typeface="ヒラギノ角ゴ Pro W3" pitchFamily="-112" charset="-128"/>
                <a:cs typeface="ヒラギノ角ゴ Pro W3" pitchFamily="-112" charset="-128"/>
              </a:rPr>
              <a:t>The idea that non-standard (i.e. non-quadratic), kinetic terms in the scalar field </a:t>
            </a:r>
            <a:r>
              <a:rPr lang="en-US" sz="1200" kern="1200" baseline="0" dirty="0" err="1" smtClean="0">
                <a:solidFill>
                  <a:schemeClr val="tx1"/>
                </a:solidFill>
                <a:latin typeface="Arial" pitchFamily="-112" charset="0"/>
                <a:ea typeface="ヒラギノ角ゴ Pro W3" pitchFamily="-112" charset="-128"/>
                <a:cs typeface="ヒラギノ角ゴ Pro W3" pitchFamily="-112" charset="-128"/>
              </a:rPr>
              <a:t>Lagrangian</a:t>
            </a:r>
            <a:r>
              <a:rPr lang="en-US" sz="1200" kern="1200" baseline="0" dirty="0" smtClean="0">
                <a:solidFill>
                  <a:schemeClr val="tx1"/>
                </a:solidFill>
                <a:latin typeface="Arial" pitchFamily="-112" charset="0"/>
                <a:ea typeface="ヒラギノ角ゴ Pro W3" pitchFamily="-112" charset="-128"/>
                <a:cs typeface="ヒラギノ角ゴ Pro W3" pitchFamily="-112" charset="-128"/>
              </a:rPr>
              <a:t> might be of interest to inflation was pointed out by C. </a:t>
            </a:r>
            <a:r>
              <a:rPr lang="en-US" sz="1200" kern="1200" baseline="0" dirty="0" err="1" smtClean="0">
                <a:solidFill>
                  <a:schemeClr val="tx1"/>
                </a:solidFill>
                <a:latin typeface="Arial" pitchFamily="-112" charset="0"/>
                <a:ea typeface="ヒラギノ角ゴ Pro W3" pitchFamily="-112" charset="-128"/>
                <a:cs typeface="ヒラギノ角ゴ Pro W3" pitchFamily="-112" charset="-128"/>
              </a:rPr>
              <a:t>Armend´ariz-Pic´on</a:t>
            </a:r>
            <a:r>
              <a:rPr lang="en-US" sz="1200" kern="1200" baseline="0" dirty="0" smtClean="0">
                <a:solidFill>
                  <a:schemeClr val="tx1"/>
                </a:solidFill>
                <a:latin typeface="Arial" pitchFamily="-112" charset="0"/>
                <a:ea typeface="ヒラギノ角ゴ Pro W3" pitchFamily="-112" charset="-128"/>
                <a:cs typeface="ヒラギノ角ゴ Pro W3" pitchFamily="-112" charset="-128"/>
              </a:rPr>
              <a:t>, T. </a:t>
            </a:r>
            <a:r>
              <a:rPr lang="en-US" sz="1200" kern="1200" baseline="0" dirty="0" err="1" smtClean="0">
                <a:solidFill>
                  <a:schemeClr val="tx1"/>
                </a:solidFill>
                <a:latin typeface="Arial" pitchFamily="-112" charset="0"/>
                <a:ea typeface="ヒラギノ角ゴ Pro W3" pitchFamily="-112" charset="-128"/>
                <a:cs typeface="ヒラギノ角ゴ Pro W3" pitchFamily="-112" charset="-128"/>
              </a:rPr>
              <a:t>Damour</a:t>
            </a:r>
            <a:r>
              <a:rPr lang="en-US" sz="1200" kern="1200" baseline="0" dirty="0" smtClean="0">
                <a:solidFill>
                  <a:schemeClr val="tx1"/>
                </a:solidFill>
                <a:latin typeface="Arial" pitchFamily="-112" charset="0"/>
                <a:ea typeface="ヒラギノ角ゴ Pro W3" pitchFamily="-112" charset="-128"/>
                <a:cs typeface="ヒラギノ角ゴ Pro W3" pitchFamily="-112" charset="-128"/>
              </a:rPr>
              <a:t> and V. </a:t>
            </a:r>
            <a:r>
              <a:rPr lang="en-US" sz="1200" kern="1200" baseline="0" dirty="0" err="1" smtClean="0">
                <a:solidFill>
                  <a:schemeClr val="tx1"/>
                </a:solidFill>
                <a:latin typeface="Arial" pitchFamily="-112" charset="0"/>
                <a:ea typeface="ヒラギノ角ゴ Pro W3" pitchFamily="-112" charset="-128"/>
                <a:cs typeface="ヒラギノ角ゴ Pro W3" pitchFamily="-112" charset="-128"/>
              </a:rPr>
              <a:t>Mukhanov</a:t>
            </a:r>
            <a:r>
              <a:rPr lang="en-US" sz="1200" kern="1200" baseline="0" dirty="0" smtClean="0">
                <a:solidFill>
                  <a:schemeClr val="tx1"/>
                </a:solidFill>
                <a:latin typeface="Arial" pitchFamily="-112" charset="0"/>
                <a:ea typeface="ヒラギノ角ゴ Pro W3" pitchFamily="-112" charset="-128"/>
                <a:cs typeface="ヒラギノ角ゴ Pro W3" pitchFamily="-112" charset="-128"/>
              </a:rPr>
              <a:t> in [1] and is string inspired.</a:t>
            </a:r>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A35205E4-0152-944B-8D0E-1E8BB67F250E}" type="slidenum">
              <a:rPr lang="en-US"/>
              <a:pPr/>
              <a:t>7</a:t>
            </a:fld>
            <a:endParaRPr lang="en-US"/>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eaLnBrk="1" hangingPunct="1"/>
            <a:r>
              <a:rPr lang="en-US" dirty="0" smtClean="0"/>
              <a:t>20 clusters is the minimum required to be able to measure,</a:t>
            </a:r>
            <a:r>
              <a:rPr lang="en-US" baseline="0" dirty="0" smtClean="0"/>
              <a:t> at the 99% conf level, 15% </a:t>
            </a:r>
            <a:r>
              <a:rPr lang="en-US" dirty="0" smtClean="0"/>
              <a:t>deviations of the DM concentration from theoretical</a:t>
            </a:r>
            <a:r>
              <a:rPr lang="en-US" baseline="0" dirty="0" smtClean="0"/>
              <a:t> predictions. </a:t>
            </a:r>
            <a:r>
              <a:rPr lang="en-US" dirty="0" smtClean="0"/>
              <a:t>X</a:t>
            </a:r>
            <a:r>
              <a:rPr lang="en-US" dirty="0"/>
              <a:t>-ray data essential to get a) estimate of baryonic mass (85% of baryonic mass is in ICM) and </a:t>
            </a:r>
            <a:r>
              <a:rPr lang="en-US" dirty="0" err="1"/>
              <a:t>b</a:t>
            </a:r>
            <a:r>
              <a:rPr lang="en-US" dirty="0"/>
              <a:t>) get alternative estimate of mass and </a:t>
            </a:r>
            <a:r>
              <a:rPr lang="en-US" dirty="0" err="1"/>
              <a:t>c</a:t>
            </a:r>
            <a:r>
              <a:rPr lang="en-US" dirty="0"/>
              <a:t>) calibrate x-ray scaling relations using GL-derived mass</a:t>
            </a:r>
            <a:r>
              <a:rPr lang="en-US" dirty="0" smtClean="0"/>
              <a:t>. Clusters selected on basis of “relaxed” x-ray SB </a:t>
            </a:r>
            <a:r>
              <a:rPr lang="en-US" dirty="0" err="1" smtClean="0"/>
              <a:t>distn</a:t>
            </a:r>
            <a:r>
              <a:rPr lang="en-US" dirty="0" smtClean="0"/>
              <a:t>, high kinetic gas temp. 20 of 25 Not selected</a:t>
            </a:r>
            <a:r>
              <a:rPr lang="en-US" baseline="0" dirty="0" smtClean="0"/>
              <a:t> for lensing characteristics. 5 are selected based on large </a:t>
            </a:r>
            <a:r>
              <a:rPr lang="en-US" baseline="0" dirty="0" err="1" smtClean="0"/>
              <a:t>Ein</a:t>
            </a:r>
            <a:r>
              <a:rPr lang="en-US" baseline="0" dirty="0" smtClean="0"/>
              <a:t> </a:t>
            </a:r>
            <a:r>
              <a:rPr lang="en-US" baseline="0" dirty="0" err="1" smtClean="0"/>
              <a:t>rad</a:t>
            </a:r>
            <a:r>
              <a:rPr lang="en-US" baseline="0" dirty="0" smtClean="0"/>
              <a:t> to aid in search of hi-</a:t>
            </a:r>
            <a:r>
              <a:rPr lang="en-US" baseline="0" dirty="0" err="1" smtClean="0"/>
              <a:t>z</a:t>
            </a:r>
            <a:r>
              <a:rPr lang="en-US" baseline="0" dirty="0" smtClean="0"/>
              <a:t> gals. Two others not shown are MACS0416-24 and MACS2129-07.</a:t>
            </a:r>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36E81C37-7FD8-1846-BD02-871F57EE8D8D}" type="slidenum">
              <a:rPr lang="en-US"/>
              <a:pPr/>
              <a:t>8</a:t>
            </a:fld>
            <a:endParaRPr lang="en-US"/>
          </a:p>
        </p:txBody>
      </p:sp>
      <p:sp>
        <p:nvSpPr>
          <p:cNvPr id="51203" name="Rectangle 2"/>
          <p:cNvSpPr>
            <a:spLocks noGrp="1" noRot="1" noChangeAspect="1" noChangeArrowheads="1"/>
          </p:cNvSpPr>
          <p:nvPr>
            <p:ph type="sldImg"/>
          </p:nvPr>
        </p:nvSpPr>
        <p:spPr>
          <a:solidFill>
            <a:srgbClr val="FFFFFF"/>
          </a:solidFill>
          <a:ln/>
        </p:spPr>
      </p:sp>
      <p:sp>
        <p:nvSpPr>
          <p:cNvPr id="51204"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a:t>Map position = 0.17, 0.32</a:t>
            </a:r>
          </a:p>
          <a:p>
            <a:pPr eaLnBrk="1" hangingPunct="1"/>
            <a:r>
              <a:rPr lang="en-US"/>
              <a:t>Map size = 6.57, 9.66</a:t>
            </a:r>
          </a:p>
          <a:p>
            <a:pPr eaLnBrk="1" hangingPunct="1"/>
            <a:r>
              <a:rPr lang="en-US"/>
              <a:t>Bkgd Dust map from http://spider.ipac.caltech.edu/staff/jarrett/irsa/dust.html</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81724113-443E-D049-B1F8-1A467D9E8D79}" type="slidenum">
              <a:rPr lang="en-US"/>
              <a:pPr/>
              <a:t>9</a:t>
            </a:fld>
            <a:endParaRPr lang="en-US"/>
          </a:p>
        </p:txBody>
      </p:sp>
      <p:sp>
        <p:nvSpPr>
          <p:cNvPr id="49155" name="Rectangle 1026"/>
          <p:cNvSpPr>
            <a:spLocks noGrp="1" noRot="1" noChangeAspect="1" noChangeArrowheads="1" noTextEdit="1"/>
          </p:cNvSpPr>
          <p:nvPr>
            <p:ph type="sldImg"/>
          </p:nvPr>
        </p:nvSpPr>
        <p:spPr>
          <a:ln/>
        </p:spPr>
      </p:sp>
      <p:sp>
        <p:nvSpPr>
          <p:cNvPr id="49156" name="Rectangle 1027"/>
          <p:cNvSpPr>
            <a:spLocks noGrp="1" noChangeArrowheads="1"/>
          </p:cNvSpPr>
          <p:nvPr>
            <p:ph type="body" idx="1"/>
          </p:nvPr>
        </p:nvSpPr>
        <p:spPr>
          <a:noFill/>
          <a:ln/>
        </p:spPr>
        <p:txBody>
          <a:bodyPr/>
          <a:lstStyle/>
          <a:p>
            <a:pPr eaLnBrk="1" hangingPunct="1"/>
            <a:r>
              <a:rPr lang="en-US" smtClean="0"/>
              <a:t>The </a:t>
            </a:r>
            <a:r>
              <a:rPr lang="en-US" smtClean="0">
                <a:sym typeface="Symbol" pitchFamily="-112" charset="2"/>
              </a:rPr>
              <a:t></a:t>
            </a:r>
            <a:r>
              <a:rPr lang="en-US" baseline="-25000" smtClean="0"/>
              <a:t>Tot</a:t>
            </a:r>
            <a:r>
              <a:rPr lang="en-US" baseline="30000" smtClean="0"/>
              <a:t>2 </a:t>
            </a:r>
            <a:r>
              <a:rPr lang="en-US" smtClean="0"/>
              <a:t>= </a:t>
            </a:r>
            <a:r>
              <a:rPr lang="en-US" smtClean="0">
                <a:sym typeface="Symbol" pitchFamily="-112" charset="2"/>
              </a:rPr>
              <a:t></a:t>
            </a:r>
            <a:r>
              <a:rPr lang="en-US" baseline="-25000" smtClean="0"/>
              <a:t>LSS</a:t>
            </a:r>
            <a:r>
              <a:rPr lang="en-US" baseline="30000" smtClean="0"/>
              <a:t>2</a:t>
            </a:r>
            <a:r>
              <a:rPr lang="en-US" smtClean="0"/>
              <a:t> + </a:t>
            </a:r>
            <a:r>
              <a:rPr lang="en-US" smtClean="0">
                <a:sym typeface="Symbol" pitchFamily="-112" charset="2"/>
              </a:rPr>
              <a:t></a:t>
            </a:r>
            <a:r>
              <a:rPr lang="en-US" baseline="-25000" smtClean="0"/>
              <a:t>Int</a:t>
            </a:r>
            <a:r>
              <a:rPr lang="en-US" baseline="30000" smtClean="0"/>
              <a:t>2</a:t>
            </a:r>
            <a:r>
              <a:rPr lang="en-US" smtClean="0"/>
              <a:t> + </a:t>
            </a:r>
            <a:r>
              <a:rPr lang="en-US" smtClean="0">
                <a:sym typeface="Symbol" pitchFamily="-112" charset="2"/>
              </a:rPr>
              <a:t></a:t>
            </a:r>
            <a:r>
              <a:rPr lang="en-US" baseline="-25000" smtClean="0"/>
              <a:t>Meas</a:t>
            </a:r>
            <a:r>
              <a:rPr lang="en-US" baseline="30000" smtClean="0"/>
              <a:t>2</a:t>
            </a:r>
            <a:r>
              <a:rPr lang="en-US" smtClean="0"/>
              <a:t> where </a:t>
            </a:r>
            <a:r>
              <a:rPr lang="en-US" smtClean="0">
                <a:sym typeface="Symbol" pitchFamily="-112" charset="2"/>
              </a:rPr>
              <a:t></a:t>
            </a:r>
            <a:r>
              <a:rPr lang="en-US" baseline="-25000" smtClean="0"/>
              <a:t>LSS</a:t>
            </a:r>
            <a:r>
              <a:rPr lang="en-US" smtClean="0"/>
              <a:t> = 0.13 (Hoekstra 2002) and </a:t>
            </a:r>
            <a:r>
              <a:rPr lang="en-US" smtClean="0">
                <a:sym typeface="Symbol" pitchFamily="-112" charset="2"/>
              </a:rPr>
              <a:t></a:t>
            </a:r>
            <a:r>
              <a:rPr lang="en-US" baseline="-25000" smtClean="0"/>
              <a:t>Int</a:t>
            </a:r>
            <a:r>
              <a:rPr lang="en-US" smtClean="0"/>
              <a:t> = 0.30 (Neto et al. 2007) are, respectively, the scatter from intervening large-scale structure and intrinsic variation (including the effects of orientation averaging of triaxial halo shapes). The measurement error, </a:t>
            </a:r>
            <a:r>
              <a:rPr lang="en-US" smtClean="0">
                <a:sym typeface="Symbol" pitchFamily="-112" charset="2"/>
              </a:rPr>
              <a:t></a:t>
            </a:r>
            <a:r>
              <a:rPr lang="en-US" baseline="-25000" smtClean="0"/>
              <a:t>Meas</a:t>
            </a:r>
            <a:r>
              <a:rPr lang="en-US" smtClean="0"/>
              <a:t>, for each cluster can be scaled from that for CL0024+1654 as </a:t>
            </a:r>
            <a:r>
              <a:rPr lang="en-US" smtClean="0">
                <a:sym typeface="Symbol" pitchFamily="-112" charset="2"/>
              </a:rPr>
              <a:t></a:t>
            </a:r>
            <a:r>
              <a:rPr lang="en-US" baseline="-25000" smtClean="0"/>
              <a:t>Meas</a:t>
            </a:r>
            <a:r>
              <a:rPr lang="en-US" smtClean="0"/>
              <a:t> = </a:t>
            </a:r>
            <a:r>
              <a:rPr lang="en-US" smtClean="0">
                <a:sym typeface="Symbol" pitchFamily="-112" charset="2"/>
              </a:rPr>
              <a:t></a:t>
            </a:r>
            <a:r>
              <a:rPr lang="en-US" baseline="-25000" smtClean="0"/>
              <a:t>CL0024</a:t>
            </a:r>
            <a:r>
              <a:rPr lang="en-US" smtClean="0"/>
              <a:t>/sqrt(&lt;w&gt;) where </a:t>
            </a:r>
            <a:r>
              <a:rPr lang="en-US" smtClean="0">
                <a:sym typeface="Symbol" pitchFamily="-112" charset="2"/>
              </a:rPr>
              <a:t></a:t>
            </a:r>
            <a:r>
              <a:rPr lang="en-US" baseline="-25000" smtClean="0"/>
              <a:t>CL0024</a:t>
            </a:r>
            <a:r>
              <a:rPr lang="en-US" smtClean="0"/>
              <a:t> = 0.22 (see Figure 1), &lt;w&gt; = </a:t>
            </a:r>
            <a:r>
              <a:rPr lang="en-US" i="1" smtClean="0"/>
              <a:t>N</a:t>
            </a:r>
            <a:r>
              <a:rPr lang="en-US" i="1" baseline="-25000" smtClean="0"/>
              <a:t>arc</a:t>
            </a:r>
            <a:r>
              <a:rPr lang="en-US" smtClean="0"/>
              <a:t> / </a:t>
            </a:r>
            <a:r>
              <a:rPr lang="en-US" i="1" smtClean="0"/>
              <a:t>N</a:t>
            </a:r>
            <a:r>
              <a:rPr lang="en-US" i="1" baseline="-25000" smtClean="0"/>
              <a:t>arc</a:t>
            </a:r>
            <a:r>
              <a:rPr lang="en-US" smtClean="0"/>
              <a:t>(CL0024), and </a:t>
            </a:r>
            <a:r>
              <a:rPr lang="en-US" i="1" smtClean="0"/>
              <a:t>N</a:t>
            </a:r>
            <a:r>
              <a:rPr lang="en-US" i="1" baseline="-25000" smtClean="0"/>
              <a:t>arc</a:t>
            </a:r>
            <a:r>
              <a:rPr lang="en-US" i="1" smtClean="0"/>
              <a:t> </a:t>
            </a:r>
            <a:r>
              <a:rPr lang="en-US" smtClean="0"/>
              <a:t>is the number of strongly lensed objects for a given observing depth.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DAF1F7E2-77D9-E547-887A-95D66318F830}" type="slidenum">
              <a:rPr lang="en-US"/>
              <a:pPr/>
              <a:t>11</a:t>
            </a:fld>
            <a:endParaRPr lang="en-US"/>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pPr eaLnBrk="1" hangingPunct="1"/>
            <a:r>
              <a:rPr lang="en-US" dirty="0" smtClean="0"/>
              <a:t>Supernova</a:t>
            </a:r>
            <a:r>
              <a:rPr lang="en-US" baseline="0" dirty="0" smtClean="0"/>
              <a:t> parallel </a:t>
            </a:r>
            <a:r>
              <a:rPr lang="en-US" dirty="0" smtClean="0"/>
              <a:t>fields</a:t>
            </a:r>
            <a:r>
              <a:rPr lang="en-US" baseline="0" dirty="0" smtClean="0"/>
              <a:t> don’t get 16 filters. ACS parallel fields have only i775 and z850. WFC3 parallel fields have only F160W (H-band) and F350LP (blue long pass). Hence galactic hosts for supernova will require redshift measurements either from </a:t>
            </a:r>
            <a:r>
              <a:rPr lang="en-US" baseline="0" dirty="0" err="1" smtClean="0"/>
              <a:t>photoz</a:t>
            </a:r>
            <a:r>
              <a:rPr lang="en-US" baseline="0" dirty="0" smtClean="0"/>
              <a:t> based on Subaru images or </a:t>
            </a:r>
            <a:r>
              <a:rPr lang="en-US" baseline="0" dirty="0" err="1" smtClean="0"/>
              <a:t>photoz</a:t>
            </a:r>
            <a:r>
              <a:rPr lang="en-US" baseline="0" dirty="0" smtClean="0"/>
              <a:t> from </a:t>
            </a:r>
            <a:r>
              <a:rPr lang="en-US" baseline="0" dirty="0" err="1" smtClean="0"/>
              <a:t>followup</a:t>
            </a:r>
            <a:r>
              <a:rPr lang="en-US" baseline="0" dirty="0" smtClean="0"/>
              <a:t> HST data or from </a:t>
            </a:r>
            <a:r>
              <a:rPr lang="en-US" baseline="0" dirty="0" err="1" smtClean="0"/>
              <a:t>grism</a:t>
            </a:r>
            <a:r>
              <a:rPr lang="en-US" baseline="0" dirty="0" smtClean="0"/>
              <a:t> spectroscopy with HST.</a:t>
            </a:r>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1442"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prstTxWarp prst="textNoShape">
              <a:avLst/>
            </a:prstTxWarp>
          </a:bodyPr>
          <a:lstStyle/>
          <a:p>
            <a:pPr algn="r"/>
            <a:fld id="{6A2883EC-8D5D-B74D-ABAD-2F17F7C65BB8}" type="slidenum">
              <a:rPr lang="en-US" sz="1200"/>
              <a:pPr algn="r"/>
              <a:t>12</a:t>
            </a:fld>
            <a:endParaRPr lang="en-US" sz="1200"/>
          </a:p>
        </p:txBody>
      </p:sp>
      <p:sp>
        <p:nvSpPr>
          <p:cNvPr id="61443" name="Rectangle 2"/>
          <p:cNvSpPr>
            <a:spLocks noGrp="1" noRot="1" noChangeAspect="1" noChangeArrowheads="1" noTextEdit="1"/>
          </p:cNvSpPr>
          <p:nvPr>
            <p:ph type="sldImg"/>
          </p:nvPr>
        </p:nvSpPr>
        <p:spPr>
          <a:solidFill>
            <a:srgbClr val="FFFFFF"/>
          </a:solidFill>
          <a:ln/>
        </p:spPr>
      </p:sp>
      <p:sp>
        <p:nvSpPr>
          <p:cNvPr id="61444" name="Rectangle 3"/>
          <p:cNvSpPr>
            <a:spLocks noGrp="1" noChangeArrowheads="1"/>
          </p:cNvSpPr>
          <p:nvPr>
            <p:ph type="body" idx="1"/>
          </p:nvPr>
        </p:nvSpPr>
        <p:spPr>
          <a:noFill/>
          <a:ln>
            <a:solidFill>
              <a:srgbClr val="000000"/>
            </a:solidFill>
          </a:ln>
        </p:spPr>
        <p:txBody>
          <a:bodyPr/>
          <a:lstStyle/>
          <a:p>
            <a:pPr eaLnBrk="1" hangingPunct="1"/>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CD22FFD5-9D4F-9F4E-A0C9-F569F9CA2395}" type="slidenum">
              <a:rPr lang="en-US"/>
              <a:pPr/>
              <a:t>13</a:t>
            </a:fld>
            <a:endParaRPr lang="en-US"/>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r>
              <a:rPr lang="en-US" sz="1200" kern="1200" baseline="0" dirty="0" smtClean="0">
                <a:solidFill>
                  <a:schemeClr val="tx1"/>
                </a:solidFill>
                <a:latin typeface="Arial" pitchFamily="-112" charset="0"/>
                <a:ea typeface="ヒラギノ角ゴ Pro W3" pitchFamily="-112" charset="-128"/>
                <a:cs typeface="ヒラギノ角ゴ Pro W3" pitchFamily="-112" charset="-128"/>
              </a:rPr>
              <a:t>Strong gravitational lensing (SL) is of great significance as a cosmological probe, providing model-free masses of galaxies and clusters interior to the Einstein radius and useful constraints on their inner mass profiles. The mass density in the central regions of distant clusters typically exceeds the critical value required for lensing, generating multiple images of background objects.</a:t>
            </a:r>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BEB0CB6A-2FDF-4349-8882-B194946E99DF}" type="slidenum">
              <a:rPr lang="en-US"/>
              <a:pPr/>
              <a:t>14</a:t>
            </a:fld>
            <a:endParaRPr lang="en-US"/>
          </a:p>
        </p:txBody>
      </p:sp>
      <p:sp>
        <p:nvSpPr>
          <p:cNvPr id="71683" name="Placeholder 2"/>
          <p:cNvSpPr>
            <a:spLocks noGrp="1" noRot="1" noChangeAspect="1"/>
          </p:cNvSpPr>
          <p:nvPr>
            <p:ph type="sldImg"/>
          </p:nvPr>
        </p:nvSpPr>
        <p:spPr>
          <a:noFill/>
          <a:ln/>
        </p:spPr>
      </p:sp>
      <p:sp>
        <p:nvSpPr>
          <p:cNvPr id="71684" name="Placeholder 3"/>
          <p:cNvSpPr>
            <a:spLocks noGrp="1"/>
          </p:cNvSpPr>
          <p:nvPr>
            <p:ph type="body" idx="1"/>
          </p:nvPr>
        </p:nvSpPr>
        <p:spPr>
          <a:xfrm>
            <a:off x="685800" y="4343400"/>
            <a:ext cx="5486400" cy="4114800"/>
          </a:xfrm>
          <a:noFill/>
          <a:ln>
            <a:solidFill>
              <a:srgbClr val="000000"/>
            </a:solidFill>
          </a:ln>
        </p:spPr>
        <p:txBody>
          <a:bodyPr/>
          <a:lstStyle/>
          <a:p>
            <a:pPr defTabSz="457200" eaLnBrk="1" hangingPunct="1"/>
            <a:r>
              <a:rPr lang="en-US" dirty="0" smtClean="0"/>
              <a:t>Mention</a:t>
            </a:r>
            <a:r>
              <a:rPr lang="en-US" baseline="0" dirty="0" smtClean="0"/>
              <a:t> that constraints on DM distn parameters (e.g., Einstein radius for z=2, concentration, etc.) are best constrained from integrated mass profile (mass within radius) rather than from surface mass profile.</a:t>
            </a:r>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72E27B75-92B0-1840-A73F-51BB4D140636}" type="slidenum">
              <a:rPr lang="en-US"/>
              <a:pPr/>
              <a:t>15</a:t>
            </a:fld>
            <a:endParaRPr lang="en-US"/>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p:spPr>
        <p:txBody>
          <a:bodyPr/>
          <a:lstStyle/>
          <a:p>
            <a:r>
              <a:rPr lang="en-US" sz="1200" kern="1200" baseline="0" dirty="0" smtClean="0">
                <a:solidFill>
                  <a:schemeClr val="tx1"/>
                </a:solidFill>
                <a:latin typeface="Arial" pitchFamily="-112" charset="0"/>
                <a:ea typeface="ヒラギノ角ゴ Pro W3" pitchFamily="-112" charset="-128"/>
                <a:cs typeface="ヒラギノ角ゴ Pro W3" pitchFamily="-112" charset="-128"/>
              </a:rPr>
              <a:t>the degree of mass concentration should decline with increasing cluster mass because in the hierarchical model massive clusters collapse later, when the cosmological background density is lower.</a:t>
            </a:r>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FC4BDD63-BF47-FB45-85EF-02ABA3130955}" type="slidenum">
              <a:rPr lang="en-US"/>
              <a:pPr/>
              <a:t>16</a:t>
            </a:fld>
            <a:endParaRPr lang="en-US"/>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5CA0B302-1A20-6B48-892A-80544E5C21D7}" type="slidenum">
              <a:rPr lang="en-US"/>
              <a:pPr/>
              <a:t>17</a:t>
            </a:fld>
            <a:endParaRPr lang="en-US"/>
          </a:p>
        </p:txBody>
      </p:sp>
      <p:sp>
        <p:nvSpPr>
          <p:cNvPr id="90115" name="Placeholder 2"/>
          <p:cNvSpPr>
            <a:spLocks noGrp="1" noRot="1" noChangeAspect="1"/>
          </p:cNvSpPr>
          <p:nvPr>
            <p:ph type="sldImg"/>
          </p:nvPr>
        </p:nvSpPr>
        <p:spPr>
          <a:noFill/>
          <a:ln/>
        </p:spPr>
      </p:sp>
      <p:sp>
        <p:nvSpPr>
          <p:cNvPr id="90116" name="Placeholder 3"/>
          <p:cNvSpPr>
            <a:spLocks noGrp="1"/>
          </p:cNvSpPr>
          <p:nvPr>
            <p:ph type="body" idx="1"/>
          </p:nvPr>
        </p:nvSpPr>
        <p:spPr>
          <a:xfrm>
            <a:off x="685800" y="4343400"/>
            <a:ext cx="5486400" cy="4114800"/>
          </a:xfrm>
          <a:noFill/>
          <a:ln>
            <a:solidFill>
              <a:srgbClr val="000000"/>
            </a:solidFill>
          </a:ln>
        </p:spPr>
        <p:txBody>
          <a:bodyPr/>
          <a:lstStyle/>
          <a:p>
            <a:pPr defTabSz="457200" eaLnBrk="1" hangingPunct="1"/>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ln/>
        </p:spPr>
      </p:sp>
      <p:sp>
        <p:nvSpPr>
          <p:cNvPr id="104451" name="Rectangle 3"/>
          <p:cNvSpPr>
            <a:spLocks noGrp="1" noChangeArrowheads="1"/>
          </p:cNvSpPr>
          <p:nvPr>
            <p:ph type="body" idx="1"/>
          </p:nvPr>
        </p:nvSpPr>
        <p:spPr>
          <a:noFill/>
          <a:ln/>
        </p:spPr>
        <p:txBody>
          <a:bodyPr/>
          <a:lstStyle/>
          <a:p>
            <a:pPr eaLnBrk="1" hangingPunct="1"/>
            <a:endParaRPr lang="en-US" smtClean="0">
              <a:ea typeface="ＭＳ Ｐゴシック" pitchFamily="-112" charset="-128"/>
              <a:cs typeface="ＭＳ Ｐゴシック" pitchFamily="-112"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p:spPr>
        <p:txBody>
          <a:bodyPr/>
          <a:lstStyle/>
          <a:p>
            <a:fld id="{7F785F4A-CDC7-A64C-B2BA-07E90EC26FCC}" type="slidenum">
              <a:rPr lang="en-US"/>
              <a:pPr/>
              <a:t>19</a:t>
            </a:fld>
            <a:endParaRPr lang="en-US"/>
          </a:p>
        </p:txBody>
      </p:sp>
      <p:sp>
        <p:nvSpPr>
          <p:cNvPr id="112643"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prstTxWarp prst="textNoShape">
              <a:avLst/>
            </a:prstTxWarp>
          </a:bodyPr>
          <a:lstStyle/>
          <a:p>
            <a:pPr algn="r"/>
            <a:fld id="{E0AAE0E5-202D-E543-B193-84C6851489E4}" type="slidenum">
              <a:rPr lang="en-US" sz="1200"/>
              <a:pPr algn="r"/>
              <a:t>19</a:t>
            </a:fld>
            <a:endParaRPr lang="en-US" sz="1200"/>
          </a:p>
        </p:txBody>
      </p:sp>
      <p:sp>
        <p:nvSpPr>
          <p:cNvPr id="112644" name="Rectangle 2"/>
          <p:cNvSpPr>
            <a:spLocks noGrp="1" noRot="1" noChangeAspect="1" noChangeArrowheads="1"/>
          </p:cNvSpPr>
          <p:nvPr>
            <p:ph type="sldImg"/>
          </p:nvPr>
        </p:nvSpPr>
        <p:spPr>
          <a:solidFill>
            <a:srgbClr val="FFFFFF"/>
          </a:solidFill>
          <a:ln/>
        </p:spPr>
      </p:sp>
      <p:sp>
        <p:nvSpPr>
          <p:cNvPr id="112645"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p:spPr>
        <p:txBody>
          <a:bodyPr/>
          <a:lstStyle/>
          <a:p>
            <a:fld id="{6ADD79FB-4B1F-784A-8004-677A63B8363B}" type="slidenum">
              <a:rPr lang="en-US"/>
              <a:pPr/>
              <a:t>20</a:t>
            </a:fld>
            <a:endParaRPr lang="en-US"/>
          </a:p>
        </p:txBody>
      </p:sp>
      <p:sp>
        <p:nvSpPr>
          <p:cNvPr id="117763" name="Rectangle 2"/>
          <p:cNvSpPr>
            <a:spLocks noGrp="1" noRot="1" noChangeAspect="1" noChangeArrowheads="1"/>
          </p:cNvSpPr>
          <p:nvPr>
            <p:ph type="sldImg"/>
          </p:nvPr>
        </p:nvSpPr>
        <p:spPr>
          <a:solidFill>
            <a:srgbClr val="FFFFFF"/>
          </a:solidFill>
          <a:ln/>
        </p:spPr>
      </p:sp>
      <p:sp>
        <p:nvSpPr>
          <p:cNvPr id="117764"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b="1" baseline="0" dirty="0" smtClean="0">
                <a:sym typeface="Wingdings"/>
              </a:rPr>
              <a:t>positive </a:t>
            </a:r>
            <a:r>
              <a:rPr lang="en-US" b="1" baseline="0" dirty="0" err="1" smtClean="0">
                <a:sym typeface="Wingdings"/>
              </a:rPr>
              <a:t>dmag</a:t>
            </a:r>
            <a:r>
              <a:rPr lang="en-US" b="1" baseline="0" dirty="0" smtClean="0">
                <a:sym typeface="Wingdings"/>
              </a:rPr>
              <a:t> implies BRIGHTER SNe relative to </a:t>
            </a:r>
            <a:r>
              <a:rPr lang="en-US" b="1" baseline="0" dirty="0" err="1" smtClean="0">
                <a:sym typeface="Wingdings"/>
              </a:rPr>
              <a:t>w</a:t>
            </a:r>
            <a:r>
              <a:rPr lang="en-US" b="1" baseline="0" dirty="0" smtClean="0">
                <a:sym typeface="Wingdings"/>
              </a:rPr>
              <a:t>=-1, </a:t>
            </a:r>
            <a:r>
              <a:rPr lang="en-US" b="1" baseline="0" dirty="0" err="1" smtClean="0">
                <a:sym typeface="Wingdings"/>
              </a:rPr>
              <a:t>w</a:t>
            </a:r>
            <a:r>
              <a:rPr lang="en-US" b="1" baseline="0" dirty="0" smtClean="0">
                <a:sym typeface="Wingdings"/>
              </a:rPr>
              <a:t>’=0 model (i.e., </a:t>
            </a:r>
            <a:r>
              <a:rPr lang="en-US" b="1" baseline="0" dirty="0" err="1" smtClean="0">
                <a:sym typeface="Wingdings"/>
              </a:rPr>
              <a:t>Dlum</a:t>
            </a:r>
            <a:r>
              <a:rPr lang="en-US" b="1" baseline="0" dirty="0" smtClean="0">
                <a:sym typeface="Wingdings"/>
              </a:rPr>
              <a:t> is LOWER relative to reference </a:t>
            </a:r>
            <a:r>
              <a:rPr lang="en-US" b="1" baseline="0" dirty="0" err="1" smtClean="0">
                <a:sym typeface="Wingdings"/>
              </a:rPr>
              <a:t>wo</a:t>
            </a:r>
            <a:r>
              <a:rPr lang="en-US" b="1" baseline="0" dirty="0" smtClean="0">
                <a:sym typeface="Wingdings"/>
              </a:rPr>
              <a:t>=-1/wa=0 model). Also Universe is slightly younger in </a:t>
            </a:r>
            <a:r>
              <a:rPr lang="en-US" b="1" baseline="0" dirty="0" err="1" smtClean="0">
                <a:sym typeface="Wingdings"/>
              </a:rPr>
              <a:t>wo</a:t>
            </a:r>
            <a:r>
              <a:rPr lang="en-US" b="1" baseline="0" dirty="0" smtClean="0">
                <a:sym typeface="Wingdings"/>
              </a:rPr>
              <a:t>&lt;-1 or </a:t>
            </a:r>
            <a:r>
              <a:rPr lang="en-US" b="1" baseline="0" dirty="0" err="1" smtClean="0">
                <a:sym typeface="Wingdings"/>
              </a:rPr>
              <a:t>wa</a:t>
            </a:r>
            <a:r>
              <a:rPr lang="en-US" b="1" baseline="0" dirty="0" smtClean="0">
                <a:sym typeface="Wingdings"/>
              </a:rPr>
              <a:t>&gt;0 model. C/O evolution – if progenitor mass is increased (e.g., earlier formation epoch), then C/O ratio in WD before explosion is lower, resulting in a potential reduction in Ni56 mass. This would lower peak luminosity. However, other evolutionary scenarios could increase SN brightness at high z. This is because system lifetime is essentially set by lifetime of companion star. Younger companion </a:t>
            </a:r>
            <a:r>
              <a:rPr lang="en-US" b="1" baseline="0" dirty="0" err="1" smtClean="0">
                <a:sym typeface="Wingdings"/>
              </a:rPr>
              <a:t></a:t>
            </a:r>
            <a:r>
              <a:rPr lang="en-US" b="1" baseline="0" dirty="0" smtClean="0">
                <a:sym typeface="Wingdings"/>
              </a:rPr>
              <a:t> more mass companion </a:t>
            </a:r>
            <a:r>
              <a:rPr lang="en-US" b="1" baseline="0" dirty="0" err="1" smtClean="0">
                <a:sym typeface="Wingdings"/>
              </a:rPr>
              <a:t></a:t>
            </a:r>
            <a:r>
              <a:rPr lang="en-US" b="1" baseline="0" dirty="0" smtClean="0">
                <a:sym typeface="Wingdings"/>
              </a:rPr>
              <a:t> more mass transferred to WD </a:t>
            </a:r>
            <a:r>
              <a:rPr lang="en-US" b="1" baseline="0" dirty="0" err="1" smtClean="0">
                <a:sym typeface="Wingdings"/>
              </a:rPr>
              <a:t></a:t>
            </a:r>
            <a:r>
              <a:rPr lang="en-US" b="1" baseline="0" dirty="0" smtClean="0">
                <a:sym typeface="Wingdings"/>
              </a:rPr>
              <a:t> smaller WD mass required </a:t>
            </a:r>
            <a:r>
              <a:rPr lang="en-US" b="1" baseline="0" dirty="0" err="1" smtClean="0">
                <a:sym typeface="Wingdings"/>
              </a:rPr>
              <a:t></a:t>
            </a:r>
            <a:r>
              <a:rPr lang="en-US" b="1" baseline="0" dirty="0" smtClean="0">
                <a:sym typeface="Wingdings"/>
              </a:rPr>
              <a:t> higher Ni56 mass.</a:t>
            </a:r>
            <a:endParaRPr lang="en-US" b="1"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0DBB260-1BB5-BA4A-8CDA-85C1DC9272E3}" type="slidenum">
              <a:rPr lang="en-US"/>
              <a:pPr>
                <a:defRPr/>
              </a:pPr>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CEC9F40-77AA-B84B-B116-3699B061C2DA}" type="slidenum">
              <a:rPr lang="en-US"/>
              <a:pPr>
                <a:defRPr/>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390770B-DD5D-4341-88C7-B6159F523F48}" type="slidenum">
              <a:rPr lang="en-US"/>
              <a:pPr>
                <a:defRPr/>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8A835ED-7275-F74F-BE46-0A87A504E0A2}" type="slidenum">
              <a:rPr lang="en-US"/>
              <a:pPr>
                <a:defRPr/>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2D95EE1A-2F5E-4646-A30B-7921B3D22631}" type="slidenum">
              <a:rPr lang="en-US"/>
              <a:pPr>
                <a:defRPr/>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704EA72E-36CC-B743-A855-682BD97A4BEA}" type="slidenum">
              <a:rPr lang="en-US"/>
              <a:pPr>
                <a:defRPr/>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85A53ECB-E2DE-F94B-B01A-4782E99080EC}" type="slidenum">
              <a:rPr lang="en-US"/>
              <a:pPr>
                <a:defRPr/>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134D57B-F43F-D049-8C4E-A67C755934B5}" type="slidenum">
              <a:rPr lang="en-US"/>
              <a:pPr>
                <a:defRPr/>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74A50CB-128E-6C49-85A9-C9F965B8163C}" type="slidenum">
              <a:rPr lang="en-US"/>
              <a:pPr>
                <a:defRPr/>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86C6D73-2A30-4240-8A39-FB4BA2970225}" type="slidenum">
              <a:rPr lang="en-US"/>
              <a:pPr>
                <a:defRPr/>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C236CE1-68BA-BE4C-BEE9-49B9C5787BBC}" type="slidenum">
              <a:rPr lang="en-US"/>
              <a:pPr>
                <a:defRPr/>
              </a:pPr>
              <a:t>‹#›</a:t>
            </a:fld>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139266" name="Rectangle 2"/>
          <p:cNvSpPr>
            <a:spLocks noGrp="1" noChangeArrowheads="1"/>
          </p:cNvSpPr>
          <p:nvPr>
            <p:ph type="ctrTitle" sz="quarter"/>
          </p:nvPr>
        </p:nvSpPr>
        <p:spPr>
          <a:xfrm>
            <a:off x="685800" y="1676400"/>
            <a:ext cx="7772400" cy="1828800"/>
          </a:xfrm>
          <a:effectLst>
            <a:outerShdw blurRad="63500" dist="35915" dir="16979978" algn="ctr" rotWithShape="0">
              <a:srgbClr val="000000">
                <a:alpha val="75000"/>
              </a:srgbClr>
            </a:outerShdw>
          </a:effectLst>
        </p:spPr>
        <p:txBody>
          <a:bodyPr/>
          <a:lstStyle>
            <a:lvl1pPr>
              <a:defRPr/>
            </a:lvl1pPr>
          </a:lstStyle>
          <a:p>
            <a:r>
              <a:rPr lang="en-US" smtClean="0"/>
              <a:t>Click to edit Master title style</a:t>
            </a:r>
            <a:endParaRPr lang="en-US"/>
          </a:p>
        </p:txBody>
      </p:sp>
      <p:sp>
        <p:nvSpPr>
          <p:cNvPr id="139267" name="Rectangle 3"/>
          <p:cNvSpPr>
            <a:spLocks noGrp="1" noChangeArrowheads="1"/>
          </p:cNvSpPr>
          <p:nvPr>
            <p:ph type="subTitle" sz="quarter" idx="1"/>
          </p:nvPr>
        </p:nvSpPr>
        <p:spPr>
          <a:xfrm>
            <a:off x="1371600" y="3886200"/>
            <a:ext cx="6400800" cy="1752600"/>
          </a:xfrm>
          <a:effectLst>
            <a:outerShdw blurRad="63500" dist="25399" dir="16979931" algn="ctr" rotWithShape="0">
              <a:srgbClr val="000000">
                <a:alpha val="75000"/>
              </a:srgbClr>
            </a:outerShdw>
          </a:effectLst>
        </p:spPr>
        <p:txBody>
          <a:bodyPr/>
          <a:lstStyle>
            <a:lvl1pPr marL="0" indent="0" algn="ctr">
              <a:buFont typeface="Wingdings" pitchFamily="-107" charset="2"/>
              <a:buNone/>
              <a:defRPr/>
            </a:lvl1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A327863-9676-C344-87CC-BB6D1463A48A}" type="slidenum">
              <a:rPr lang="en-US"/>
              <a:pPr>
                <a:defRPr/>
              </a:pPr>
              <a:t>‹#›</a:t>
            </a:fld>
            <a:endParaRPr lang="en-US"/>
          </a:p>
        </p:txBody>
      </p:sp>
    </p:spTree>
  </p:cSld>
  <p:clrMapOvr>
    <a:masterClrMapping/>
  </p:clrMapOvr>
  <p:transition spd="slow"/>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ORIG 1_Title Slide">
    <p:spTree>
      <p:nvGrpSpPr>
        <p:cNvPr id="1" name=""/>
        <p:cNvGrpSpPr/>
        <p:nvPr/>
      </p:nvGrpSpPr>
      <p:grpSpPr>
        <a:xfrm>
          <a:off x="0" y="0"/>
          <a:ext cx="0" cy="0"/>
          <a:chOff x="0" y="0"/>
          <a:chExt cx="0" cy="0"/>
        </a:xfrm>
      </p:grpSpPr>
      <p:sp>
        <p:nvSpPr>
          <p:cNvPr id="139266" name="Rectangle 2"/>
          <p:cNvSpPr>
            <a:spLocks noGrp="1" noChangeArrowheads="1"/>
          </p:cNvSpPr>
          <p:nvPr>
            <p:ph type="ctrTitle" sz="quarter"/>
          </p:nvPr>
        </p:nvSpPr>
        <p:spPr>
          <a:xfrm>
            <a:off x="685800" y="1676400"/>
            <a:ext cx="7772400" cy="1828800"/>
          </a:xfrm>
          <a:effectLst>
            <a:outerShdw blurRad="63500" dist="35915" dir="16979978" algn="ctr" rotWithShape="0">
              <a:srgbClr val="000000">
                <a:alpha val="75000"/>
              </a:srgbClr>
            </a:outerShdw>
          </a:effectLst>
        </p:spPr>
        <p:txBody>
          <a:bodyPr/>
          <a:lstStyle>
            <a:lvl1pPr>
              <a:defRPr/>
            </a:lvl1pPr>
          </a:lstStyle>
          <a:p>
            <a:r>
              <a:rPr lang="en-US" smtClean="0"/>
              <a:t>Click to edit Master title style</a:t>
            </a:r>
            <a:endParaRPr lang="en-US"/>
          </a:p>
        </p:txBody>
      </p:sp>
      <p:sp>
        <p:nvSpPr>
          <p:cNvPr id="139267" name="Rectangle 3"/>
          <p:cNvSpPr>
            <a:spLocks noGrp="1" noChangeArrowheads="1"/>
          </p:cNvSpPr>
          <p:nvPr>
            <p:ph type="subTitle" sz="quarter" idx="1"/>
          </p:nvPr>
        </p:nvSpPr>
        <p:spPr>
          <a:xfrm>
            <a:off x="1371600" y="3886200"/>
            <a:ext cx="6400800" cy="1752600"/>
          </a:xfrm>
          <a:effectLst>
            <a:outerShdw blurRad="63500" dist="25399" dir="16979931" algn="ctr" rotWithShape="0">
              <a:srgbClr val="000000">
                <a:alpha val="75000"/>
              </a:srgbClr>
            </a:outerShdw>
          </a:effectLst>
        </p:spPr>
        <p:txBody>
          <a:bodyPr/>
          <a:lstStyle>
            <a:lvl1pPr marL="0" indent="0" algn="ctr">
              <a:buFont typeface="Wingdings" pitchFamily="-107" charset="2"/>
              <a:buNone/>
              <a:defRPr/>
            </a:lvl1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EF1699E-6997-CA4E-957B-12D8F07C37FA}" type="slidenum">
              <a:rPr lang="en-US"/>
              <a:pPr>
                <a:defRPr/>
              </a:pPr>
              <a:t>‹#›</a:t>
            </a:fld>
            <a:endParaRPr lang="en-US"/>
          </a:p>
        </p:txBody>
      </p:sp>
    </p:spTree>
  </p:cSld>
  <p:clrMapOvr>
    <a:masterClrMapping/>
  </p:clrMapOvr>
  <p:transition spd="slow"/>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1D4E20E-1D68-504A-98D3-F27FCECC2B84}" type="slidenum">
              <a:rPr lang="en-US"/>
              <a:pPr>
                <a:defRPr/>
              </a:pPr>
              <a:t>‹#›</a:t>
            </a:fld>
            <a:endParaRPr lang="en-US"/>
          </a:p>
        </p:txBody>
      </p:sp>
    </p:spTree>
  </p:cSld>
  <p:clrMapOvr>
    <a:masterClrMapping/>
  </p:clrMapOvr>
  <p:transition spd="slow"/>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ORIG: 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E26792C-AEB8-5649-9295-D30A6C57C3F8}" type="slidenum">
              <a:rPr lang="en-US"/>
              <a:pPr>
                <a:defRPr/>
              </a:pPr>
              <a:t>‹#›</a:t>
            </a:fld>
            <a:endParaRPr lang="en-US"/>
          </a:p>
        </p:txBody>
      </p:sp>
    </p:spTree>
  </p:cSld>
  <p:clrMapOvr>
    <a:masterClrMapping/>
  </p:clrMapOvr>
  <p:transition spd="slow"/>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4EDC130-2D9A-454D-BEC2-FC8A964DC828}" type="slidenum">
              <a:rPr lang="en-US"/>
              <a:pPr>
                <a:defRPr/>
              </a:pPr>
              <a:t>‹#›</a:t>
            </a:fld>
            <a:endParaRPr lang="en-US"/>
          </a:p>
        </p:txBody>
      </p:sp>
    </p:spTree>
  </p:cSld>
  <p:clrMapOvr>
    <a:masterClrMapping/>
  </p:clrMapOvr>
  <p:transition spd="slow"/>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C5E6D9A-9CC4-3E4D-983E-A46A3332CC8E}" type="slidenum">
              <a:rPr lang="en-US"/>
              <a:pPr>
                <a:defRPr/>
              </a:pPr>
              <a:t>‹#›</a:t>
            </a:fld>
            <a:endParaRPr lang="en-US"/>
          </a:p>
        </p:txBody>
      </p:sp>
    </p:spTree>
  </p:cSld>
  <p:clrMapOvr>
    <a:masterClrMapping/>
  </p:clrMapOvr>
  <p:transition spd="slow"/>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2DF119D5-6F93-CB46-9B69-AD8189CF9537}" type="slidenum">
              <a:rPr lang="en-US"/>
              <a:pPr>
                <a:defRPr/>
              </a:pPr>
              <a:t>‹#›</a:t>
            </a:fld>
            <a:endParaRPr lang="en-US"/>
          </a:p>
        </p:txBody>
      </p:sp>
    </p:spTree>
  </p:cSld>
  <p:clrMapOvr>
    <a:masterClrMapping/>
  </p:clrMapOvr>
  <p:transition spd="slow"/>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BC1CB961-5251-3646-8CD8-99E00F6159AD}" type="slidenum">
              <a:rPr lang="en-US"/>
              <a:pPr>
                <a:defRPr/>
              </a:pPr>
              <a:t>‹#›</a:t>
            </a:fld>
            <a:endParaRPr lang="en-US"/>
          </a:p>
        </p:txBody>
      </p:sp>
    </p:spTree>
  </p:cSld>
  <p:clrMapOvr>
    <a:masterClrMapping/>
  </p:clrMapOvr>
  <p:transition spd="slow"/>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882F01F5-3F8A-7843-9DE3-7EB41E994971}" type="slidenum">
              <a:rPr lang="en-US"/>
              <a:pPr>
                <a:defRPr/>
              </a:pPr>
              <a:t>‹#›</a:t>
            </a:fld>
            <a:endParaRPr lang="en-US"/>
          </a:p>
        </p:txBody>
      </p:sp>
    </p:spTree>
  </p:cSld>
  <p:clrMapOvr>
    <a:masterClrMapping/>
  </p:clrMapOvr>
  <p:transition spd="slow"/>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7AFDC21-914B-6047-AC48-CC5188FAD354}" type="slidenum">
              <a:rPr lang="en-US"/>
              <a:pPr>
                <a:defRPr/>
              </a:pPr>
              <a:t>‹#›</a:t>
            </a:fld>
            <a:endParaRPr lang="en-US"/>
          </a:p>
        </p:txBody>
      </p:sp>
    </p:spTree>
  </p:cSld>
  <p:clrMapOvr>
    <a:masterClrMapping/>
  </p:clrMapOvr>
  <p:transition spd="slow"/>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0625A3A-6E5B-DE4D-A68D-CE7E5A714356}" type="slidenum">
              <a:rPr lang="en-US"/>
              <a:pPr>
                <a:defRPr/>
              </a:pPr>
              <a:t>‹#›</a:t>
            </a:fld>
            <a:endParaRPr lang="en-US"/>
          </a:p>
        </p:txBody>
      </p:sp>
    </p:spTree>
  </p:cSld>
  <p:clrMapOvr>
    <a:masterClrMapping/>
  </p:clrMapOvr>
  <p:transition spd="slow"/>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0B6AC70-889E-7740-A52D-76816A837A38}" type="slidenum">
              <a:rPr lang="en-US"/>
              <a:pPr>
                <a:defRPr/>
              </a:pPr>
              <a:t>‹#›</a:t>
            </a:fld>
            <a:endParaRPr lang="en-US"/>
          </a:p>
        </p:txBody>
      </p:sp>
    </p:spTree>
  </p:cSld>
  <p:clrMapOvr>
    <a:masterClrMapping/>
  </p:clrMapOvr>
  <p:transition spd="slow"/>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81000"/>
            <a:ext cx="2057400"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81000"/>
            <a:ext cx="601980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1D1E1E2-0399-7345-88AE-C84AD865C0E2}" type="slidenum">
              <a:rPr lang="en-US"/>
              <a:pPr>
                <a:defRPr/>
              </a:pPr>
              <a:t>‹#›</a:t>
            </a:fld>
            <a:endParaRPr lang="en-US"/>
          </a:p>
        </p:txBody>
      </p:sp>
    </p:spTree>
  </p:cSld>
  <p:clrMapOvr>
    <a:masterClrMapping/>
  </p:clrMapOvr>
  <p:transition spd="slow"/>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981200"/>
            <a:ext cx="8229600" cy="4114800"/>
          </a:xfrm>
        </p:spPr>
        <p:txBody>
          <a:bodyPr/>
          <a:lstStyle/>
          <a:p>
            <a:pPr lvl="0"/>
            <a:r>
              <a:rPr lang="en-US" noProof="0" smtClean="0"/>
              <a:t>Click icon to add table</a:t>
            </a:r>
            <a:endParaRPr lang="en-US" noProof="0" dirty="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AF73B17-CAB5-214B-B93D-57DC1D67CEF3}" type="slidenum">
              <a:rPr lang="en-US"/>
              <a:pPr>
                <a:defRPr/>
              </a:pPr>
              <a:t>‹#›</a:t>
            </a:fld>
            <a:endParaRPr lang="en-US"/>
          </a:p>
        </p:txBody>
      </p:sp>
    </p:spTree>
  </p:cSld>
  <p:clrMapOvr>
    <a:masterClrMapping/>
  </p:clrMapOvr>
  <p:transition spd="slow"/>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C523F3D-D8A4-B642-B2C4-D8210EFAD0F4}" type="datetimeFigureOut">
              <a:rPr lang="en-US" smtClean="0"/>
              <a:pPr/>
              <a:t>10/12/10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67AD16-DB5B-6A45-B9AF-C0B1CBE31034}" type="slidenum">
              <a:rPr lang="en-US" smtClean="0"/>
              <a:pPr/>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523F3D-D8A4-B642-B2C4-D8210EFAD0F4}" type="datetimeFigureOut">
              <a:rPr lang="en-US" smtClean="0"/>
              <a:pPr/>
              <a:t>10/12/10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67AD16-DB5B-6A45-B9AF-C0B1CBE31034}" type="slidenum">
              <a:rPr lang="en-US" smtClean="0"/>
              <a:pPr/>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C523F3D-D8A4-B642-B2C4-D8210EFAD0F4}" type="datetimeFigureOut">
              <a:rPr lang="en-US" smtClean="0"/>
              <a:pPr/>
              <a:t>10/12/10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67AD16-DB5B-6A45-B9AF-C0B1CBE31034}" type="slidenum">
              <a:rPr lang="en-US" smtClean="0"/>
              <a:pPr/>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C523F3D-D8A4-B642-B2C4-D8210EFAD0F4}" type="datetimeFigureOut">
              <a:rPr lang="en-US" smtClean="0"/>
              <a:pPr/>
              <a:t>10/12/10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67AD16-DB5B-6A45-B9AF-C0B1CBE31034}" type="slidenum">
              <a:rPr lang="en-US" smtClean="0"/>
              <a:pPr/>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C523F3D-D8A4-B642-B2C4-D8210EFAD0F4}" type="datetimeFigureOut">
              <a:rPr lang="en-US" smtClean="0"/>
              <a:pPr/>
              <a:t>10/12/10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67AD16-DB5B-6A45-B9AF-C0B1CBE31034}" type="slidenum">
              <a:rPr lang="en-US" smtClean="0"/>
              <a:pPr/>
              <a:t>‹#›</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C523F3D-D8A4-B642-B2C4-D8210EFAD0F4}" type="datetimeFigureOut">
              <a:rPr lang="en-US" smtClean="0"/>
              <a:pPr/>
              <a:t>10/12/10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67AD16-DB5B-6A45-B9AF-C0B1CBE31034}" type="slidenum">
              <a:rPr lang="en-US" smtClean="0"/>
              <a:pPr/>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523F3D-D8A4-B642-B2C4-D8210EFAD0F4}" type="datetimeFigureOut">
              <a:rPr lang="en-US" smtClean="0"/>
              <a:pPr/>
              <a:t>10/12/10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67AD16-DB5B-6A45-B9AF-C0B1CBE31034}" type="slidenum">
              <a:rPr lang="en-US" smtClean="0"/>
              <a:pPr/>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523F3D-D8A4-B642-B2C4-D8210EFAD0F4}" type="datetimeFigureOut">
              <a:rPr lang="en-US" smtClean="0"/>
              <a:pPr/>
              <a:t>10/12/10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67AD16-DB5B-6A45-B9AF-C0B1CBE31034}" type="slidenum">
              <a:rPr lang="en-US" smtClean="0"/>
              <a:pPr/>
              <a:t>‹#›</a:t>
            </a:fld>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523F3D-D8A4-B642-B2C4-D8210EFAD0F4}" type="datetimeFigureOut">
              <a:rPr lang="en-US" smtClean="0"/>
              <a:pPr/>
              <a:t>10/12/10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67AD16-DB5B-6A45-B9AF-C0B1CBE31034}" type="slidenum">
              <a:rPr lang="en-US" smtClean="0"/>
              <a:pPr/>
              <a:t>‹#›</a:t>
            </a:fld>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523F3D-D8A4-B642-B2C4-D8210EFAD0F4}" type="datetimeFigureOut">
              <a:rPr lang="en-US" smtClean="0"/>
              <a:pPr/>
              <a:t>10/12/10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67AD16-DB5B-6A45-B9AF-C0B1CBE31034}" type="slidenum">
              <a:rPr lang="en-US" smtClean="0"/>
              <a:pPr/>
              <a:t>‹#›</a:t>
            </a:fld>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523F3D-D8A4-B642-B2C4-D8210EFAD0F4}" type="datetimeFigureOut">
              <a:rPr lang="en-US" smtClean="0"/>
              <a:pPr/>
              <a:t>10/12/10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67AD16-DB5B-6A45-B9AF-C0B1CBE3103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4" Type="http://schemas.openxmlformats.org/officeDocument/2006/relationships/slideLayout" Target="../slideLayouts/slideLayout4.xml"/><Relationship Id="rId10" Type="http://schemas.openxmlformats.org/officeDocument/2006/relationships/slideLayout" Target="../slideLayouts/slideLayout10.xml"/><Relationship Id="rId5" Type="http://schemas.openxmlformats.org/officeDocument/2006/relationships/slideLayout" Target="../slideLayouts/slideLayout5.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 Id="rId6" Type="http://schemas.openxmlformats.org/officeDocument/2006/relationships/slideLayout" Target="../slideLayouts/slideLayout6.xml"/></Relationships>
</file>

<file path=ppt/slideMasters/_rels/slideMaster2.xml.rels><?xml version="1.0" encoding="UTF-8" standalone="yes"?>
<Relationships xmlns="http://schemas.openxmlformats.org/package/2006/relationships"><Relationship Id="rId14" Type="http://schemas.openxmlformats.org/officeDocument/2006/relationships/slideLayout" Target="../slideLayouts/slideLayout25.xml"/><Relationship Id="rId4" Type="http://schemas.openxmlformats.org/officeDocument/2006/relationships/slideLayout" Target="../slideLayouts/slideLayout15.xml"/><Relationship Id="rId7" Type="http://schemas.openxmlformats.org/officeDocument/2006/relationships/slideLayout" Target="../slideLayouts/slideLayout18.xml"/><Relationship Id="rId11" Type="http://schemas.openxmlformats.org/officeDocument/2006/relationships/slideLayout" Target="../slideLayouts/slideLayout2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8" Type="http://schemas.openxmlformats.org/officeDocument/2006/relationships/slideLayout" Target="../slideLayouts/slideLayout19.xml"/><Relationship Id="rId13" Type="http://schemas.openxmlformats.org/officeDocument/2006/relationships/slideLayout" Target="../slideLayouts/slideLayout24.xml"/><Relationship Id="rId10" Type="http://schemas.openxmlformats.org/officeDocument/2006/relationships/slideLayout" Target="../slideLayouts/slideLayout21.xml"/><Relationship Id="rId5" Type="http://schemas.openxmlformats.org/officeDocument/2006/relationships/slideLayout" Target="../slideLayouts/slideLayout16.xml"/><Relationship Id="rId15" Type="http://schemas.openxmlformats.org/officeDocument/2006/relationships/theme" Target="../theme/theme2.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9" Type="http://schemas.openxmlformats.org/officeDocument/2006/relationships/slideLayout" Target="../slideLayouts/slideLayout20.xml"/><Relationship Id="rId3"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4" Type="http://schemas.openxmlformats.org/officeDocument/2006/relationships/slideLayout" Target="../slideLayouts/slideLayout29.xml"/><Relationship Id="rId7" Type="http://schemas.openxmlformats.org/officeDocument/2006/relationships/slideLayout" Target="../slideLayouts/slideLayout32.xml"/><Relationship Id="rId11" Type="http://schemas.openxmlformats.org/officeDocument/2006/relationships/slideLayout" Target="../slideLayouts/slideLayout36.xml"/><Relationship Id="rId1" Type="http://schemas.openxmlformats.org/officeDocument/2006/relationships/slideLayout" Target="../slideLayouts/slideLayout26.xml"/><Relationship Id="rId6" Type="http://schemas.openxmlformats.org/officeDocument/2006/relationships/slideLayout" Target="../slideLayouts/slideLayout31.xml"/><Relationship Id="rId8" Type="http://schemas.openxmlformats.org/officeDocument/2006/relationships/slideLayout" Target="../slideLayouts/slideLayout33.xml"/><Relationship Id="rId13" Type="http://schemas.openxmlformats.org/officeDocument/2006/relationships/image" Target="../media/image1.jpeg"/><Relationship Id="rId10" Type="http://schemas.openxmlformats.org/officeDocument/2006/relationships/slideLayout" Target="../slideLayouts/slideLayout35.xml"/><Relationship Id="rId5"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7.xml"/><Relationship Id="rId9" Type="http://schemas.openxmlformats.org/officeDocument/2006/relationships/slideLayout" Target="../slideLayouts/slideLayout34.xml"/><Relationship Id="rId3"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gradFill rotWithShape="0">
          <a:gsLst>
            <a:gs pos="0">
              <a:srgbClr val="101624"/>
            </a:gs>
            <a:gs pos="99001">
              <a:srgbClr val="222F49"/>
            </a:gs>
            <a:gs pos="100000">
              <a:srgbClr val="222F49"/>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lvl1pPr>
          </a:lstStyle>
          <a:p>
            <a:pPr>
              <a:defRPr/>
            </a:pPr>
            <a:fld id="{FF9FCCE6-D6CF-614C-864E-F4C9FF641340}"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112" charset="0"/>
          <a:ea typeface="ヒラギノ角ゴ Pro W3" pitchFamily="-112" charset="-128"/>
          <a:cs typeface="ヒラギノ角ゴ Pro W3" pitchFamily="-112" charset="-128"/>
        </a:defRPr>
      </a:lvl2pPr>
      <a:lvl3pPr algn="ctr" rtl="0" eaLnBrk="0" fontAlgn="base" hangingPunct="0">
        <a:spcBef>
          <a:spcPct val="0"/>
        </a:spcBef>
        <a:spcAft>
          <a:spcPct val="0"/>
        </a:spcAft>
        <a:defRPr sz="4400">
          <a:solidFill>
            <a:schemeClr val="tx2"/>
          </a:solidFill>
          <a:latin typeface="Arial" pitchFamily="-112" charset="0"/>
          <a:ea typeface="ヒラギノ角ゴ Pro W3" pitchFamily="-112" charset="-128"/>
          <a:cs typeface="ヒラギノ角ゴ Pro W3" pitchFamily="-112" charset="-128"/>
        </a:defRPr>
      </a:lvl3pPr>
      <a:lvl4pPr algn="ctr" rtl="0" eaLnBrk="0" fontAlgn="base" hangingPunct="0">
        <a:spcBef>
          <a:spcPct val="0"/>
        </a:spcBef>
        <a:spcAft>
          <a:spcPct val="0"/>
        </a:spcAft>
        <a:defRPr sz="4400">
          <a:solidFill>
            <a:schemeClr val="tx2"/>
          </a:solidFill>
          <a:latin typeface="Arial" pitchFamily="-112" charset="0"/>
          <a:ea typeface="ヒラギノ角ゴ Pro W3" pitchFamily="-112" charset="-128"/>
          <a:cs typeface="ヒラギノ角ゴ Pro W3" pitchFamily="-112" charset="-128"/>
        </a:defRPr>
      </a:lvl4pPr>
      <a:lvl5pPr algn="ctr" rtl="0" eaLnBrk="0" fontAlgn="base" hangingPunct="0">
        <a:spcBef>
          <a:spcPct val="0"/>
        </a:spcBef>
        <a:spcAft>
          <a:spcPct val="0"/>
        </a:spcAft>
        <a:defRPr sz="4400">
          <a:solidFill>
            <a:schemeClr val="tx2"/>
          </a:solidFill>
          <a:latin typeface="Arial" pitchFamily="-112" charset="0"/>
          <a:ea typeface="ヒラギノ角ゴ Pro W3" pitchFamily="-112" charset="-128"/>
          <a:cs typeface="ヒラギノ角ゴ Pro W3" pitchFamily="-112" charset="-128"/>
        </a:defRPr>
      </a:lvl5pPr>
      <a:lvl6pPr marL="457200" algn="ctr" rtl="0" fontAlgn="base">
        <a:spcBef>
          <a:spcPct val="0"/>
        </a:spcBef>
        <a:spcAft>
          <a:spcPct val="0"/>
        </a:spcAft>
        <a:defRPr sz="4400">
          <a:solidFill>
            <a:schemeClr val="tx2"/>
          </a:solidFill>
          <a:latin typeface="Arial" pitchFamily="-112" charset="0"/>
          <a:ea typeface="ヒラギノ角ゴ Pro W3" pitchFamily="-112" charset="-128"/>
          <a:cs typeface="ヒラギノ角ゴ Pro W3" pitchFamily="-112" charset="-128"/>
        </a:defRPr>
      </a:lvl6pPr>
      <a:lvl7pPr marL="914400" algn="ctr" rtl="0" fontAlgn="base">
        <a:spcBef>
          <a:spcPct val="0"/>
        </a:spcBef>
        <a:spcAft>
          <a:spcPct val="0"/>
        </a:spcAft>
        <a:defRPr sz="4400">
          <a:solidFill>
            <a:schemeClr val="tx2"/>
          </a:solidFill>
          <a:latin typeface="Arial" pitchFamily="-112" charset="0"/>
          <a:ea typeface="ヒラギノ角ゴ Pro W3" pitchFamily="-112" charset="-128"/>
          <a:cs typeface="ヒラギノ角ゴ Pro W3" pitchFamily="-112" charset="-128"/>
        </a:defRPr>
      </a:lvl7pPr>
      <a:lvl8pPr marL="1371600" algn="ctr" rtl="0" fontAlgn="base">
        <a:spcBef>
          <a:spcPct val="0"/>
        </a:spcBef>
        <a:spcAft>
          <a:spcPct val="0"/>
        </a:spcAft>
        <a:defRPr sz="4400">
          <a:solidFill>
            <a:schemeClr val="tx2"/>
          </a:solidFill>
          <a:latin typeface="Arial" pitchFamily="-112" charset="0"/>
          <a:ea typeface="ヒラギノ角ゴ Pro W3" pitchFamily="-112" charset="-128"/>
          <a:cs typeface="ヒラギノ角ゴ Pro W3" pitchFamily="-112" charset="-128"/>
        </a:defRPr>
      </a:lvl8pPr>
      <a:lvl9pPr marL="1828800" algn="ctr" rtl="0" fontAlgn="base">
        <a:spcBef>
          <a:spcPct val="0"/>
        </a:spcBef>
        <a:spcAft>
          <a:spcPct val="0"/>
        </a:spcAft>
        <a:defRPr sz="4400">
          <a:solidFill>
            <a:schemeClr val="tx2"/>
          </a:solidFill>
          <a:latin typeface="Arial" pitchFamily="-112" charset="0"/>
          <a:ea typeface="ヒラギノ角ゴ Pro W3" pitchFamily="-112" charset="-128"/>
          <a:cs typeface="ヒラギノ角ゴ Pro W3" pitchFamily="-112"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gradFill rotWithShape="0">
          <a:gsLst>
            <a:gs pos="0">
              <a:srgbClr val="101624"/>
            </a:gs>
            <a:gs pos="99001">
              <a:srgbClr val="222F49"/>
            </a:gs>
            <a:gs pos="100000">
              <a:srgbClr val="222F49"/>
            </a:gs>
          </a:gsLst>
          <a:lin ang="5400000" scaled="1"/>
        </a:gradFill>
        <a:effectLst/>
      </p:bgPr>
    </p:bg>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bwMode="auto">
          <a:xfrm>
            <a:off x="457200" y="76200"/>
            <a:ext cx="8229600" cy="838200"/>
          </a:xfrm>
          <a:prstGeom prst="rect">
            <a:avLst/>
          </a:prstGeom>
          <a:noFill/>
          <a:ln w="9525">
            <a:noFill/>
            <a:miter lim="800000"/>
            <a:headEnd/>
            <a:tailEnd/>
          </a:ln>
          <a:effectLst>
            <a:outerShdw blurRad="63500" dist="35907" dir="16979964" algn="ctr" rotWithShape="0">
              <a:srgbClr val="000000">
                <a:alpha val="75000"/>
              </a:srgbClr>
            </a:outerShdw>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38243" name="Rectangle 3"/>
          <p:cNvSpPr>
            <a:spLocks noGrp="1" noChangeArrowheads="1"/>
          </p:cNvSpPr>
          <p:nvPr>
            <p:ph type="body" idx="1"/>
          </p:nvPr>
        </p:nvSpPr>
        <p:spPr bwMode="auto">
          <a:xfrm>
            <a:off x="457200" y="990600"/>
            <a:ext cx="8229600" cy="5029200"/>
          </a:xfrm>
          <a:prstGeom prst="rect">
            <a:avLst/>
          </a:prstGeom>
          <a:noFill/>
          <a:ln w="9525">
            <a:noFill/>
            <a:miter lim="800000"/>
            <a:headEnd/>
            <a:tailEnd/>
          </a:ln>
          <a:effectLst>
            <a:outerShdw blurRad="63500" dist="25400" dir="16979900" algn="ctr" rotWithShape="0">
              <a:srgbClr val="000000">
                <a:alpha val="75000"/>
              </a:srgbClr>
            </a:outerShdw>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824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baseline="0"/>
            </a:lvl1pPr>
          </a:lstStyle>
          <a:p>
            <a:pPr>
              <a:defRPr/>
            </a:pPr>
            <a:endParaRPr lang="en-US"/>
          </a:p>
        </p:txBody>
      </p:sp>
      <p:sp>
        <p:nvSpPr>
          <p:cNvPr id="13824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baseline="0"/>
            </a:lvl1pPr>
          </a:lstStyle>
          <a:p>
            <a:pPr>
              <a:defRPr/>
            </a:pPr>
            <a:endParaRPr lang="en-US"/>
          </a:p>
        </p:txBody>
      </p:sp>
      <p:sp>
        <p:nvSpPr>
          <p:cNvPr id="13824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baseline="0"/>
            </a:lvl1pPr>
          </a:lstStyle>
          <a:p>
            <a:pPr>
              <a:defRPr/>
            </a:pPr>
            <a:fld id="{2E05261D-7537-7747-828F-A95F94F44B23}"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Lst>
  <p:transition spd="slow"/>
  <p:txStyles>
    <p:titleStyle>
      <a:lvl1pPr algn="ctr" rtl="0" eaLnBrk="0" fontAlgn="base" hangingPunct="0">
        <a:spcBef>
          <a:spcPct val="0"/>
        </a:spcBef>
        <a:spcAft>
          <a:spcPct val="0"/>
        </a:spcAft>
        <a:defRPr sz="4000">
          <a:solidFill>
            <a:srgbClr val="9DC7FF"/>
          </a:solidFill>
          <a:latin typeface="Arial"/>
          <a:ea typeface="ＭＳ Ｐゴシック" pitchFamily="-107" charset="-128"/>
          <a:cs typeface="ＭＳ Ｐゴシック" pitchFamily="-112" charset="-128"/>
        </a:defRPr>
      </a:lvl1pPr>
      <a:lvl2pPr algn="ctr" rtl="0" eaLnBrk="0" fontAlgn="base" hangingPunct="0">
        <a:spcBef>
          <a:spcPct val="0"/>
        </a:spcBef>
        <a:spcAft>
          <a:spcPct val="0"/>
        </a:spcAft>
        <a:defRPr sz="4000">
          <a:solidFill>
            <a:srgbClr val="9DC7FF"/>
          </a:solidFill>
          <a:latin typeface="Arial" charset="0"/>
          <a:ea typeface="ＭＳ Ｐゴシック" pitchFamily="-107" charset="-128"/>
          <a:cs typeface="ＭＳ Ｐゴシック" pitchFamily="-107" charset="-128"/>
        </a:defRPr>
      </a:lvl2pPr>
      <a:lvl3pPr algn="ctr" rtl="0" eaLnBrk="0" fontAlgn="base" hangingPunct="0">
        <a:spcBef>
          <a:spcPct val="0"/>
        </a:spcBef>
        <a:spcAft>
          <a:spcPct val="0"/>
        </a:spcAft>
        <a:defRPr sz="4000">
          <a:solidFill>
            <a:srgbClr val="9DC7FF"/>
          </a:solidFill>
          <a:latin typeface="Arial" charset="0"/>
          <a:ea typeface="ＭＳ Ｐゴシック" pitchFamily="-107" charset="-128"/>
          <a:cs typeface="ＭＳ Ｐゴシック" pitchFamily="-107" charset="-128"/>
        </a:defRPr>
      </a:lvl3pPr>
      <a:lvl4pPr algn="ctr" rtl="0" eaLnBrk="0" fontAlgn="base" hangingPunct="0">
        <a:spcBef>
          <a:spcPct val="0"/>
        </a:spcBef>
        <a:spcAft>
          <a:spcPct val="0"/>
        </a:spcAft>
        <a:defRPr sz="4000">
          <a:solidFill>
            <a:srgbClr val="9DC7FF"/>
          </a:solidFill>
          <a:latin typeface="Arial" charset="0"/>
          <a:ea typeface="ＭＳ Ｐゴシック" pitchFamily="-107" charset="-128"/>
          <a:cs typeface="ＭＳ Ｐゴシック" pitchFamily="-107" charset="-128"/>
        </a:defRPr>
      </a:lvl4pPr>
      <a:lvl5pPr algn="ctr" rtl="0" eaLnBrk="0" fontAlgn="base" hangingPunct="0">
        <a:spcBef>
          <a:spcPct val="0"/>
        </a:spcBef>
        <a:spcAft>
          <a:spcPct val="0"/>
        </a:spcAft>
        <a:defRPr sz="4000">
          <a:solidFill>
            <a:srgbClr val="9DC7FF"/>
          </a:solidFill>
          <a:latin typeface="Arial" charset="0"/>
          <a:ea typeface="ＭＳ Ｐゴシック" pitchFamily="-107" charset="-128"/>
          <a:cs typeface="ＭＳ Ｐゴシック" pitchFamily="-107" charset="-128"/>
        </a:defRPr>
      </a:lvl5pPr>
      <a:lvl6pPr marL="457200" algn="ctr" rtl="0" eaLnBrk="1" fontAlgn="base" hangingPunct="1">
        <a:spcBef>
          <a:spcPct val="0"/>
        </a:spcBef>
        <a:spcAft>
          <a:spcPct val="0"/>
        </a:spcAft>
        <a:defRPr sz="4400">
          <a:solidFill>
            <a:schemeClr val="tx2"/>
          </a:solidFill>
          <a:latin typeface="Arial" pitchFamily="-107" charset="0"/>
        </a:defRPr>
      </a:lvl6pPr>
      <a:lvl7pPr marL="914400" algn="ctr" rtl="0" eaLnBrk="1" fontAlgn="base" hangingPunct="1">
        <a:spcBef>
          <a:spcPct val="0"/>
        </a:spcBef>
        <a:spcAft>
          <a:spcPct val="0"/>
        </a:spcAft>
        <a:defRPr sz="4400">
          <a:solidFill>
            <a:schemeClr val="tx2"/>
          </a:solidFill>
          <a:latin typeface="Arial" pitchFamily="-107" charset="0"/>
        </a:defRPr>
      </a:lvl7pPr>
      <a:lvl8pPr marL="1371600" algn="ctr" rtl="0" eaLnBrk="1" fontAlgn="base" hangingPunct="1">
        <a:spcBef>
          <a:spcPct val="0"/>
        </a:spcBef>
        <a:spcAft>
          <a:spcPct val="0"/>
        </a:spcAft>
        <a:defRPr sz="4400">
          <a:solidFill>
            <a:schemeClr val="tx2"/>
          </a:solidFill>
          <a:latin typeface="Arial" pitchFamily="-107" charset="0"/>
        </a:defRPr>
      </a:lvl8pPr>
      <a:lvl9pPr marL="1828800" algn="ctr" rtl="0" eaLnBrk="1" fontAlgn="base" hangingPunct="1">
        <a:spcBef>
          <a:spcPct val="0"/>
        </a:spcBef>
        <a:spcAft>
          <a:spcPct val="0"/>
        </a:spcAft>
        <a:defRPr sz="4400">
          <a:solidFill>
            <a:schemeClr val="tx2"/>
          </a:solidFill>
          <a:latin typeface="Arial" pitchFamily="-107" charset="0"/>
        </a:defRPr>
      </a:lvl9pPr>
    </p:titleStyle>
    <p:bodyStyle>
      <a:lvl1pPr marL="342900" indent="-342900" algn="l" rtl="0" eaLnBrk="0" fontAlgn="base" hangingPunct="0">
        <a:spcBef>
          <a:spcPct val="20000"/>
        </a:spcBef>
        <a:spcAft>
          <a:spcPct val="0"/>
        </a:spcAft>
        <a:buClr>
          <a:srgbClr val="9DC7FF"/>
        </a:buClr>
        <a:buSzPct val="65000"/>
        <a:buFont typeface="Wingdings" pitchFamily="-112" charset="2"/>
        <a:buChar char="n"/>
        <a:defRPr sz="3200">
          <a:solidFill>
            <a:srgbClr val="EBEBEB"/>
          </a:solidFill>
          <a:latin typeface="Arial"/>
          <a:ea typeface="ＭＳ Ｐゴシック" pitchFamily="-107" charset="-128"/>
          <a:cs typeface="ＭＳ Ｐゴシック" pitchFamily="-112" charset="-128"/>
        </a:defRPr>
      </a:lvl1pPr>
      <a:lvl2pPr marL="742950" indent="-285750" algn="l" rtl="0" eaLnBrk="0" fontAlgn="base" hangingPunct="0">
        <a:spcBef>
          <a:spcPct val="20000"/>
        </a:spcBef>
        <a:spcAft>
          <a:spcPct val="0"/>
        </a:spcAft>
        <a:buClr>
          <a:srgbClr val="FBA23A"/>
        </a:buClr>
        <a:buSzPct val="65000"/>
        <a:buFont typeface="Wingdings" pitchFamily="-112" charset="2"/>
        <a:buChar char="n"/>
        <a:defRPr sz="2800">
          <a:solidFill>
            <a:srgbClr val="EBEBEB"/>
          </a:solidFill>
          <a:latin typeface="Arial"/>
          <a:ea typeface="ＭＳ Ｐゴシック" pitchFamily="-107" charset="-128"/>
          <a:cs typeface="ＭＳ Ｐゴシック" pitchFamily="-112" charset="-128"/>
        </a:defRPr>
      </a:lvl2pPr>
      <a:lvl3pPr marL="1143000" indent="-228600" algn="l" rtl="0" eaLnBrk="0" fontAlgn="base" hangingPunct="0">
        <a:spcBef>
          <a:spcPct val="20000"/>
        </a:spcBef>
        <a:spcAft>
          <a:spcPct val="0"/>
        </a:spcAft>
        <a:buClr>
          <a:srgbClr val="9DC7FF"/>
        </a:buClr>
        <a:buSzPct val="65000"/>
        <a:buFont typeface="Wingdings" pitchFamily="-112" charset="2"/>
        <a:buChar char="n"/>
        <a:defRPr sz="2400">
          <a:solidFill>
            <a:srgbClr val="EBEBEB"/>
          </a:solidFill>
          <a:latin typeface="Arial"/>
          <a:ea typeface="ＭＳ Ｐゴシック" pitchFamily="-107" charset="-128"/>
          <a:cs typeface="ＭＳ Ｐゴシック" pitchFamily="-112" charset="-128"/>
        </a:defRPr>
      </a:lvl3pPr>
      <a:lvl4pPr marL="1600200" indent="-228600" algn="l" rtl="0" eaLnBrk="0" fontAlgn="base" hangingPunct="0">
        <a:spcBef>
          <a:spcPct val="20000"/>
        </a:spcBef>
        <a:spcAft>
          <a:spcPct val="0"/>
        </a:spcAft>
        <a:buClr>
          <a:srgbClr val="9DC7FF"/>
        </a:buClr>
        <a:buSzPct val="65000"/>
        <a:buFont typeface="Wingdings" pitchFamily="-112" charset="2"/>
        <a:buChar char="n"/>
        <a:defRPr sz="2000">
          <a:solidFill>
            <a:srgbClr val="EBEBEB"/>
          </a:solidFill>
          <a:latin typeface="Arial"/>
          <a:ea typeface="ＭＳ Ｐゴシック" pitchFamily="-107" charset="-128"/>
          <a:cs typeface="ＭＳ Ｐゴシック" pitchFamily="-112" charset="-128"/>
        </a:defRPr>
      </a:lvl4pPr>
      <a:lvl5pPr marL="2057400" indent="-228600" algn="l" rtl="0" eaLnBrk="0" fontAlgn="base" hangingPunct="0">
        <a:spcBef>
          <a:spcPct val="20000"/>
        </a:spcBef>
        <a:spcAft>
          <a:spcPct val="0"/>
        </a:spcAft>
        <a:buClr>
          <a:srgbClr val="9DC7FF"/>
        </a:buClr>
        <a:buSzPct val="65000"/>
        <a:buFont typeface="Wingdings" pitchFamily="-112" charset="2"/>
        <a:buChar char="n"/>
        <a:defRPr sz="2000">
          <a:solidFill>
            <a:srgbClr val="EBEBEB"/>
          </a:solidFill>
          <a:latin typeface="Arial"/>
          <a:ea typeface="ＭＳ Ｐゴシック" pitchFamily="-107" charset="-128"/>
          <a:cs typeface="ＭＳ Ｐゴシック" pitchFamily="-112" charset="-128"/>
        </a:defRPr>
      </a:lvl5pPr>
      <a:lvl6pPr marL="2514600" indent="-228600" algn="l" rtl="0" eaLnBrk="1" fontAlgn="base" hangingPunct="1">
        <a:spcBef>
          <a:spcPct val="20000"/>
        </a:spcBef>
        <a:spcAft>
          <a:spcPct val="0"/>
        </a:spcAft>
        <a:buClr>
          <a:schemeClr val="hlink"/>
        </a:buClr>
        <a:buSzPct val="65000"/>
        <a:buFont typeface="Wingdings" pitchFamily="-107" charset="2"/>
        <a:buChar char="n"/>
        <a:defRPr sz="2000">
          <a:solidFill>
            <a:schemeClr val="tx1"/>
          </a:solidFill>
          <a:latin typeface="+mn-lt"/>
          <a:ea typeface="ＭＳ Ｐゴシック" pitchFamily="-107" charset="-128"/>
        </a:defRPr>
      </a:lvl6pPr>
      <a:lvl7pPr marL="2971800" indent="-228600" algn="l" rtl="0" eaLnBrk="1" fontAlgn="base" hangingPunct="1">
        <a:spcBef>
          <a:spcPct val="20000"/>
        </a:spcBef>
        <a:spcAft>
          <a:spcPct val="0"/>
        </a:spcAft>
        <a:buClr>
          <a:schemeClr val="hlink"/>
        </a:buClr>
        <a:buSzPct val="65000"/>
        <a:buFont typeface="Wingdings" pitchFamily="-107" charset="2"/>
        <a:buChar char="n"/>
        <a:defRPr sz="2000">
          <a:solidFill>
            <a:schemeClr val="tx1"/>
          </a:solidFill>
          <a:latin typeface="+mn-lt"/>
          <a:ea typeface="ＭＳ Ｐゴシック" pitchFamily="-107" charset="-128"/>
        </a:defRPr>
      </a:lvl7pPr>
      <a:lvl8pPr marL="3429000" indent="-228600" algn="l" rtl="0" eaLnBrk="1" fontAlgn="base" hangingPunct="1">
        <a:spcBef>
          <a:spcPct val="20000"/>
        </a:spcBef>
        <a:spcAft>
          <a:spcPct val="0"/>
        </a:spcAft>
        <a:buClr>
          <a:schemeClr val="hlink"/>
        </a:buClr>
        <a:buSzPct val="65000"/>
        <a:buFont typeface="Wingdings" pitchFamily="-107" charset="2"/>
        <a:buChar char="n"/>
        <a:defRPr sz="2000">
          <a:solidFill>
            <a:schemeClr val="tx1"/>
          </a:solidFill>
          <a:latin typeface="+mn-lt"/>
          <a:ea typeface="ＭＳ Ｐゴシック" pitchFamily="-107" charset="-128"/>
        </a:defRPr>
      </a:lvl8pPr>
      <a:lvl9pPr marL="3886200" indent="-228600" algn="l" rtl="0" eaLnBrk="1" fontAlgn="base" hangingPunct="1">
        <a:spcBef>
          <a:spcPct val="20000"/>
        </a:spcBef>
        <a:spcAft>
          <a:spcPct val="0"/>
        </a:spcAft>
        <a:buClr>
          <a:schemeClr val="hlink"/>
        </a:buClr>
        <a:buSzPct val="65000"/>
        <a:buFont typeface="Wingdings" pitchFamily="-107" charset="2"/>
        <a:buChar char="n"/>
        <a:defRPr sz="2000">
          <a:solidFill>
            <a:schemeClr val="tx1"/>
          </a:solidFill>
          <a:latin typeface="+mn-lt"/>
          <a:ea typeface="ＭＳ Ｐゴシック" pitchFamily="-107"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gradFill flip="none" rotWithShape="1">
          <a:gsLst>
            <a:gs pos="21000">
              <a:schemeClr val="tx2">
                <a:lumMod val="40000"/>
                <a:lumOff val="60000"/>
              </a:schemeClr>
            </a:gs>
            <a:gs pos="73000">
              <a:schemeClr val="bg1"/>
            </a:gs>
          </a:gsLst>
          <a:path path="rect">
            <a:fillToRect l="100000" t="100000"/>
          </a:path>
          <a:tileRect r="-100000" b="-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429504" y="274638"/>
            <a:ext cx="6257296"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523F3D-D8A4-B642-B2C4-D8210EFAD0F4}" type="datetimeFigureOut">
              <a:rPr lang="en-US" smtClean="0"/>
              <a:pPr/>
              <a:t>10/12/10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67AD16-DB5B-6A45-B9AF-C0B1CBE31034}" type="slidenum">
              <a:rPr lang="en-US" smtClean="0"/>
              <a:pPr/>
              <a:t>‹#›</a:t>
            </a:fld>
            <a:endParaRPr lang="en-US"/>
          </a:p>
        </p:txBody>
      </p:sp>
      <p:pic>
        <p:nvPicPr>
          <p:cNvPr id="9" name="Picture 8" descr="CLASHwhite_small.jpg"/>
          <p:cNvPicPr>
            <a:picLocks noChangeAspect="1"/>
          </p:cNvPicPr>
          <p:nvPr userDrawn="1"/>
        </p:nvPicPr>
        <p:blipFill>
          <a:blip r:embed="rId13"/>
          <a:stretch>
            <a:fillRect/>
          </a:stretch>
        </p:blipFill>
        <p:spPr>
          <a:xfrm>
            <a:off x="211890" y="274638"/>
            <a:ext cx="2189933" cy="1022884"/>
          </a:xfrm>
          <a:prstGeom prst="rect">
            <a:avLst/>
          </a:prstGeom>
        </p:spPr>
      </p:pic>
    </p:spTree>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l"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rgbClr val="000000"/>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rgbClr val="000000"/>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rgbClr val="000000"/>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0000"/>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0000"/>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3"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4" Type="http://schemas.openxmlformats.org/officeDocument/2006/relationships/image" Target="../media/image4.png"/><Relationship Id="rId5" Type="http://schemas.openxmlformats.org/officeDocument/2006/relationships/image" Target="../media/image5.png"/><Relationship Id="rId7"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 Id="rId6" Type="http://schemas.openxmlformats.org/officeDocument/2006/relationships/image" Target="../media/image6.png"/></Relationships>
</file>

<file path=ppt/slides/_rels/slide3.xml.rels><?xml version="1.0" encoding="UTF-8" standalone="yes"?>
<Relationships xmlns="http://schemas.openxmlformats.org/package/2006/relationships"><Relationship Id="rId31" Type="http://schemas.openxmlformats.org/officeDocument/2006/relationships/image" Target="../media/image36.jpeg"/><Relationship Id="rId34" Type="http://schemas.openxmlformats.org/officeDocument/2006/relationships/image" Target="../media/image39.jpeg"/><Relationship Id="rId7" Type="http://schemas.openxmlformats.org/officeDocument/2006/relationships/image" Target="../media/image12.jpeg"/><Relationship Id="rId1" Type="http://schemas.openxmlformats.org/officeDocument/2006/relationships/slideLayout" Target="../slideLayouts/slideLayout2.xml"/><Relationship Id="rId24" Type="http://schemas.openxmlformats.org/officeDocument/2006/relationships/image" Target="../media/image29.jpeg"/><Relationship Id="rId25" Type="http://schemas.openxmlformats.org/officeDocument/2006/relationships/image" Target="../media/image30.jpeg"/><Relationship Id="rId8" Type="http://schemas.openxmlformats.org/officeDocument/2006/relationships/image" Target="../media/image13.jpeg"/><Relationship Id="rId13" Type="http://schemas.openxmlformats.org/officeDocument/2006/relationships/image" Target="../media/image18.jpeg"/><Relationship Id="rId10" Type="http://schemas.openxmlformats.org/officeDocument/2006/relationships/image" Target="../media/image15.jpeg"/><Relationship Id="rId32" Type="http://schemas.openxmlformats.org/officeDocument/2006/relationships/image" Target="../media/image37.jpeg"/><Relationship Id="rId12" Type="http://schemas.openxmlformats.org/officeDocument/2006/relationships/image" Target="../media/image17.jpeg"/><Relationship Id="rId17" Type="http://schemas.openxmlformats.org/officeDocument/2006/relationships/image" Target="../media/image22.jpeg"/><Relationship Id="rId9" Type="http://schemas.openxmlformats.org/officeDocument/2006/relationships/image" Target="../media/image14.jpeg"/><Relationship Id="rId18" Type="http://schemas.openxmlformats.org/officeDocument/2006/relationships/image" Target="../media/image23.jpeg"/><Relationship Id="rId3" Type="http://schemas.openxmlformats.org/officeDocument/2006/relationships/image" Target="../media/image8.jpeg"/><Relationship Id="rId27" Type="http://schemas.openxmlformats.org/officeDocument/2006/relationships/image" Target="../media/image32.jpeg"/><Relationship Id="rId14" Type="http://schemas.openxmlformats.org/officeDocument/2006/relationships/image" Target="../media/image19.jpeg"/><Relationship Id="rId23" Type="http://schemas.openxmlformats.org/officeDocument/2006/relationships/image" Target="../media/image28.jpeg"/><Relationship Id="rId4" Type="http://schemas.openxmlformats.org/officeDocument/2006/relationships/image" Target="../media/image9.jpeg"/><Relationship Id="rId28" Type="http://schemas.openxmlformats.org/officeDocument/2006/relationships/image" Target="../media/image33.jpeg"/><Relationship Id="rId26" Type="http://schemas.openxmlformats.org/officeDocument/2006/relationships/image" Target="../media/image31.jpeg"/><Relationship Id="rId30" Type="http://schemas.openxmlformats.org/officeDocument/2006/relationships/image" Target="../media/image35.jpeg"/><Relationship Id="rId11" Type="http://schemas.openxmlformats.org/officeDocument/2006/relationships/image" Target="../media/image16.jpeg"/><Relationship Id="rId29" Type="http://schemas.openxmlformats.org/officeDocument/2006/relationships/image" Target="../media/image34.jpeg"/><Relationship Id="rId6" Type="http://schemas.openxmlformats.org/officeDocument/2006/relationships/image" Target="../media/image11.jpeg"/><Relationship Id="rId16" Type="http://schemas.openxmlformats.org/officeDocument/2006/relationships/image" Target="../media/image21.jpeg"/><Relationship Id="rId33" Type="http://schemas.openxmlformats.org/officeDocument/2006/relationships/image" Target="../media/image38.jpeg"/><Relationship Id="rId5" Type="http://schemas.openxmlformats.org/officeDocument/2006/relationships/image" Target="../media/image10.jpeg"/><Relationship Id="rId15" Type="http://schemas.openxmlformats.org/officeDocument/2006/relationships/image" Target="../media/image20.jpeg"/><Relationship Id="rId19" Type="http://schemas.openxmlformats.org/officeDocument/2006/relationships/image" Target="../media/image24.jpeg"/><Relationship Id="rId20" Type="http://schemas.openxmlformats.org/officeDocument/2006/relationships/image" Target="../media/image25.jpeg"/><Relationship Id="rId22" Type="http://schemas.openxmlformats.org/officeDocument/2006/relationships/image" Target="../media/image27.jpeg"/><Relationship Id="rId21" Type="http://schemas.openxmlformats.org/officeDocument/2006/relationships/image" Target="../media/image26.jpeg"/><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4" Type="http://schemas.openxmlformats.org/officeDocument/2006/relationships/image" Target="../media/image41.jpeg"/><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0.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3" Type="http://schemas.openxmlformats.org/officeDocument/2006/relationships/image" Target="../media/image4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7" Type="http://schemas.openxmlformats.org/officeDocument/2006/relationships/image" Target="../media/image47.jpeg"/><Relationship Id="rId1" Type="http://schemas.openxmlformats.org/officeDocument/2006/relationships/slideLayout" Target="../slideLayouts/slideLayout2.xml"/><Relationship Id="rId24" Type="http://schemas.openxmlformats.org/officeDocument/2006/relationships/image" Target="../media/image64.jpeg"/><Relationship Id="rId25" Type="http://schemas.openxmlformats.org/officeDocument/2006/relationships/image" Target="../media/image65.jpeg"/><Relationship Id="rId8" Type="http://schemas.openxmlformats.org/officeDocument/2006/relationships/image" Target="../media/image48.jpeg"/><Relationship Id="rId13" Type="http://schemas.openxmlformats.org/officeDocument/2006/relationships/image" Target="../media/image53.jpeg"/><Relationship Id="rId10" Type="http://schemas.openxmlformats.org/officeDocument/2006/relationships/image" Target="../media/image50.jpeg"/><Relationship Id="rId12" Type="http://schemas.openxmlformats.org/officeDocument/2006/relationships/image" Target="../media/image52.jpeg"/><Relationship Id="rId17" Type="http://schemas.openxmlformats.org/officeDocument/2006/relationships/image" Target="../media/image57.jpeg"/><Relationship Id="rId9" Type="http://schemas.openxmlformats.org/officeDocument/2006/relationships/image" Target="../media/image49.jpeg"/><Relationship Id="rId18" Type="http://schemas.openxmlformats.org/officeDocument/2006/relationships/image" Target="../media/image58.jpeg"/><Relationship Id="rId3" Type="http://schemas.openxmlformats.org/officeDocument/2006/relationships/image" Target="../media/image43.jpeg"/><Relationship Id="rId14" Type="http://schemas.openxmlformats.org/officeDocument/2006/relationships/image" Target="../media/image54.jpeg"/><Relationship Id="rId23" Type="http://schemas.openxmlformats.org/officeDocument/2006/relationships/image" Target="../media/image63.jpeg"/><Relationship Id="rId4" Type="http://schemas.openxmlformats.org/officeDocument/2006/relationships/image" Target="../media/image44.jpeg"/><Relationship Id="rId11" Type="http://schemas.openxmlformats.org/officeDocument/2006/relationships/image" Target="../media/image51.jpeg"/><Relationship Id="rId6" Type="http://schemas.openxmlformats.org/officeDocument/2006/relationships/image" Target="../media/image46.jpeg"/><Relationship Id="rId16" Type="http://schemas.openxmlformats.org/officeDocument/2006/relationships/image" Target="../media/image56.jpeg"/><Relationship Id="rId5" Type="http://schemas.openxmlformats.org/officeDocument/2006/relationships/image" Target="../media/image45.jpeg"/><Relationship Id="rId15" Type="http://schemas.openxmlformats.org/officeDocument/2006/relationships/image" Target="../media/image55.jpeg"/><Relationship Id="rId19" Type="http://schemas.openxmlformats.org/officeDocument/2006/relationships/image" Target="../media/image59.jpeg"/><Relationship Id="rId20" Type="http://schemas.openxmlformats.org/officeDocument/2006/relationships/image" Target="../media/image60.jpeg"/><Relationship Id="rId22" Type="http://schemas.openxmlformats.org/officeDocument/2006/relationships/image" Target="../media/image62.jpeg"/><Relationship Id="rId21" Type="http://schemas.openxmlformats.org/officeDocument/2006/relationships/image" Target="../media/image61.jpeg"/><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5" Type="http://schemas.openxmlformats.org/officeDocument/2006/relationships/image" Target="../media/image67.png"/><Relationship Id="rId7" Type="http://schemas.openxmlformats.org/officeDocument/2006/relationships/oleObject" Target="../embeddings/Microsoft_Excel_97_-_2004_Worksheet1.xls"/><Relationship Id="rId1" Type="http://schemas.openxmlformats.org/officeDocument/2006/relationships/themeOverride" Target="../theme/themeOverride1.xml"/><Relationship Id="rId2" Type="http://schemas.openxmlformats.org/officeDocument/2006/relationships/vmlDrawing" Target="../drawings/vmlDrawing1.vml"/><Relationship Id="rId3" Type="http://schemas.openxmlformats.org/officeDocument/2006/relationships/slideLayout" Target="../slideLayouts/slideLayout7.xml"/><Relationship Id="rId6" Type="http://schemas.openxmlformats.org/officeDocument/2006/relationships/image" Target="../media/image68.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3" Type="http://schemas.openxmlformats.org/officeDocument/2006/relationships/image" Target="../media/image69.jpe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8" Type="http://schemas.openxmlformats.org/officeDocument/2006/relationships/image" Target="../media/image75.jpeg"/><Relationship Id="rId4" Type="http://schemas.openxmlformats.org/officeDocument/2006/relationships/image" Target="../media/image72.jpeg"/><Relationship Id="rId10" Type="http://schemas.openxmlformats.org/officeDocument/2006/relationships/image" Target="../media/image77.jpeg"/><Relationship Id="rId5" Type="http://schemas.openxmlformats.org/officeDocument/2006/relationships/image" Target="../media/image73.jpeg"/><Relationship Id="rId7" Type="http://schemas.openxmlformats.org/officeDocument/2006/relationships/image" Target="../media/image58.jpeg"/><Relationship Id="rId11" Type="http://schemas.openxmlformats.org/officeDocument/2006/relationships/image" Target="../media/image78.jpeg"/><Relationship Id="rId1" Type="http://schemas.openxmlformats.org/officeDocument/2006/relationships/slideLayout" Target="../slideLayouts/slideLayout14.xml"/><Relationship Id="rId2" Type="http://schemas.openxmlformats.org/officeDocument/2006/relationships/image" Target="../media/image70.gif"/><Relationship Id="rId9" Type="http://schemas.openxmlformats.org/officeDocument/2006/relationships/image" Target="../media/image76.jpeg"/><Relationship Id="rId3" Type="http://schemas.openxmlformats.org/officeDocument/2006/relationships/image" Target="../media/image71.jpeg"/><Relationship Id="rId6" Type="http://schemas.openxmlformats.org/officeDocument/2006/relationships/image" Target="../media/image74.jpeg"/></Relationships>
</file>

<file path=ppt/slides/_rels/slide11.xml.rels><?xml version="1.0" encoding="UTF-8" standalone="yes"?>
<Relationships xmlns="http://schemas.openxmlformats.org/package/2006/relationships"><Relationship Id="rId4" Type="http://schemas.openxmlformats.org/officeDocument/2006/relationships/image" Target="../media/image80.png"/><Relationship Id="rId1" Type="http://schemas.openxmlformats.org/officeDocument/2006/relationships/slideLayout" Target="../slideLayouts/slideLayout14.xml"/><Relationship Id="rId2" Type="http://schemas.openxmlformats.org/officeDocument/2006/relationships/notesSlide" Target="../notesSlides/notesSlide10.xml"/><Relationship Id="rId3" Type="http://schemas.openxmlformats.org/officeDocument/2006/relationships/image" Target="../media/image79.jpeg"/></Relationships>
</file>

<file path=ppt/slides/_rels/slide12.xml.rels><?xml version="1.0" encoding="UTF-8" standalone="yes"?>
<Relationships xmlns="http://schemas.openxmlformats.org/package/2006/relationships"><Relationship Id="rId4" Type="http://schemas.openxmlformats.org/officeDocument/2006/relationships/image" Target="../media/image82.jpeg"/><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81.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3" Type="http://schemas.openxmlformats.org/officeDocument/2006/relationships/image" Target="../media/image8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4" Type="http://schemas.openxmlformats.org/officeDocument/2006/relationships/image" Target="../media/image85.jpeg"/><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84.jpeg"/><Relationship Id="rId5" Type="http://schemas.openxmlformats.org/officeDocument/2006/relationships/image" Target="../media/image86.jpeg"/></Relationships>
</file>

<file path=ppt/slides/_rels/slide15.xml.rels><?xml version="1.0" encoding="UTF-8" standalone="yes"?>
<Relationships xmlns="http://schemas.openxmlformats.org/package/2006/relationships"><Relationship Id="rId4" Type="http://schemas.openxmlformats.org/officeDocument/2006/relationships/image" Target="../media/image88.png"/><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87.jpeg"/><Relationship Id="rId5" Type="http://schemas.openxmlformats.org/officeDocument/2006/relationships/image" Target="../media/image89.png"/></Relationships>
</file>

<file path=ppt/slides/_rels/slide16.xml.rels><?xml version="1.0" encoding="UTF-8" standalone="yes"?>
<Relationships xmlns="http://schemas.openxmlformats.org/package/2006/relationships"><Relationship Id="rId4" Type="http://schemas.openxmlformats.org/officeDocument/2006/relationships/image" Target="../media/image91.jpeg"/><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90.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3" Type="http://schemas.openxmlformats.org/officeDocument/2006/relationships/image" Target="../media/image9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4" Type="http://schemas.openxmlformats.org/officeDocument/2006/relationships/image" Target="../media/image94.jpeg"/><Relationship Id="rId1" Type="http://schemas.openxmlformats.org/officeDocument/2006/relationships/slideLayout" Target="../slideLayouts/slideLayout14.xml"/><Relationship Id="rId2" Type="http://schemas.openxmlformats.org/officeDocument/2006/relationships/notesSlide" Target="../notesSlides/notesSlide17.xml"/><Relationship Id="rId3" Type="http://schemas.openxmlformats.org/officeDocument/2006/relationships/image" Target="../media/image93.jpeg"/><Relationship Id="rId5" Type="http://schemas.openxmlformats.org/officeDocument/2006/relationships/image" Target="../media/image95.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3" Type="http://schemas.openxmlformats.org/officeDocument/2006/relationships/image" Target="../media/image96.png"/><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8" Type="http://schemas.openxmlformats.org/officeDocument/2006/relationships/diagramColors" Target="../diagrams/colors1.xml"/><Relationship Id="rId4" Type="http://schemas.openxmlformats.org/officeDocument/2006/relationships/image" Target="../media/image98.jpeg"/><Relationship Id="rId5" Type="http://schemas.openxmlformats.org/officeDocument/2006/relationships/diagramData" Target="../diagrams/data1.xml"/><Relationship Id="rId7" Type="http://schemas.openxmlformats.org/officeDocument/2006/relationships/diagramQuickStyle" Target="../diagrams/quickStyle1.xml"/><Relationship Id="rId1" Type="http://schemas.openxmlformats.org/officeDocument/2006/relationships/slideLayout" Target="../slideLayouts/slideLayout20.xml"/><Relationship Id="rId2" Type="http://schemas.openxmlformats.org/officeDocument/2006/relationships/notesSlide" Target="../notesSlides/notesSlide19.xml"/><Relationship Id="rId9" Type="http://schemas.microsoft.com/office/2007/relationships/diagramDrawing" Target="../diagrams/drawing1.xml"/><Relationship Id="rId3" Type="http://schemas.openxmlformats.org/officeDocument/2006/relationships/image" Target="../media/image97.png"/><Relationship Id="rId6" Type="http://schemas.openxmlformats.org/officeDocument/2006/relationships/diagramLayout" Target="../diagrams/layout1.xml"/></Relationships>
</file>

<file path=ppt/slides/_rels/slide21.xml.rels><?xml version="1.0" encoding="UTF-8" standalone="yes"?>
<Relationships xmlns="http://schemas.openxmlformats.org/package/2006/relationships"><Relationship Id="rId2" Type="http://schemas.openxmlformats.org/officeDocument/2006/relationships/hyperlink" Target="http://www.stsci.edu/~postman/CLASH" TargetMode="Externa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image" Target="../media/image99.png"/><Relationship Id="rId3" Type="http://schemas.openxmlformats.org/officeDocument/2006/relationships/image" Target="../media/image100.tiff"/><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55298" name="Rectangle 2"/>
          <p:cNvSpPr>
            <a:spLocks noGrp="1" noChangeArrowheads="1"/>
          </p:cNvSpPr>
          <p:nvPr>
            <p:ph type="ctrTitle"/>
          </p:nvPr>
        </p:nvSpPr>
        <p:spPr>
          <a:xfrm>
            <a:off x="609600" y="838200"/>
            <a:ext cx="8077200" cy="1676400"/>
          </a:xfrm>
        </p:spPr>
        <p:txBody>
          <a:bodyPr/>
          <a:lstStyle/>
          <a:p>
            <a:pPr eaLnBrk="1" hangingPunct="1">
              <a:defRPr/>
            </a:pPr>
            <a:r>
              <a:rPr lang="en-US" sz="4000" dirty="0">
                <a:solidFill>
                  <a:schemeClr val="folHlink"/>
                </a:solidFill>
                <a:effectLst>
                  <a:outerShdw blurRad="38100" dist="38100" dir="2700000" algn="tl">
                    <a:srgbClr val="000000"/>
                  </a:outerShdw>
                </a:effectLst>
              </a:rPr>
              <a:t>Through a Lens, Darkly: </a:t>
            </a:r>
            <a:br>
              <a:rPr lang="en-US" sz="4000" dirty="0">
                <a:solidFill>
                  <a:schemeClr val="folHlink"/>
                </a:solidFill>
                <a:effectLst>
                  <a:outerShdw blurRad="38100" dist="38100" dir="2700000" algn="tl">
                    <a:srgbClr val="000000"/>
                  </a:outerShdw>
                </a:effectLst>
              </a:rPr>
            </a:br>
            <a:r>
              <a:rPr lang="en-US" sz="4000" dirty="0">
                <a:solidFill>
                  <a:schemeClr val="tx1"/>
                </a:solidFill>
                <a:effectLst>
                  <a:outerShdw blurRad="38100" dist="38100" dir="2700000" algn="tl">
                    <a:srgbClr val="000000"/>
                  </a:outerShdw>
                </a:effectLst>
              </a:rPr>
              <a:t>An Innovative</a:t>
            </a:r>
            <a:r>
              <a:rPr lang="en-US" sz="4000" dirty="0" smtClean="0">
                <a:solidFill>
                  <a:schemeClr val="tx1"/>
                </a:solidFill>
                <a:effectLst>
                  <a:outerShdw blurRad="38100" dist="38100" dir="2700000" algn="tl">
                    <a:srgbClr val="000000"/>
                  </a:outerShdw>
                </a:effectLst>
              </a:rPr>
              <a:t> Multi-cycle Hubble Treasury Program to </a:t>
            </a:r>
            <a:r>
              <a:rPr lang="en-US" sz="4000" dirty="0">
                <a:solidFill>
                  <a:schemeClr val="tx1"/>
                </a:solidFill>
                <a:effectLst>
                  <a:outerShdw blurRad="38100" dist="38100" dir="2700000" algn="tl">
                    <a:srgbClr val="000000"/>
                  </a:outerShdw>
                </a:effectLst>
              </a:rPr>
              <a:t>Study the Dark Universe</a:t>
            </a:r>
            <a:endParaRPr lang="en-US" dirty="0">
              <a:latin typeface="Verdana" pitchFamily="-112" charset="0"/>
            </a:endParaRPr>
          </a:p>
        </p:txBody>
      </p:sp>
      <p:sp>
        <p:nvSpPr>
          <p:cNvPr id="55299" name="Rectangle 3"/>
          <p:cNvSpPr>
            <a:spLocks noGrp="1" noChangeArrowheads="1"/>
          </p:cNvSpPr>
          <p:nvPr>
            <p:ph type="subTitle" idx="1"/>
          </p:nvPr>
        </p:nvSpPr>
        <p:spPr>
          <a:xfrm>
            <a:off x="1371600" y="4648200"/>
            <a:ext cx="6400800" cy="1905000"/>
          </a:xfrm>
        </p:spPr>
        <p:txBody>
          <a:bodyPr/>
          <a:lstStyle/>
          <a:p>
            <a:pPr eaLnBrk="1" hangingPunct="1">
              <a:defRPr/>
            </a:pPr>
            <a:r>
              <a:rPr lang="en-US" sz="2400" dirty="0" smtClean="0">
                <a:effectLst>
                  <a:outerShdw blurRad="38100" dist="38100" dir="2700000" algn="tl">
                    <a:srgbClr val="000000"/>
                  </a:outerShdw>
                </a:effectLst>
              </a:rPr>
              <a:t>Marc </a:t>
            </a:r>
            <a:r>
              <a:rPr lang="en-US" sz="2400" dirty="0">
                <a:effectLst>
                  <a:outerShdw blurRad="38100" dist="38100" dir="2700000" algn="tl">
                    <a:srgbClr val="000000"/>
                  </a:outerShdw>
                </a:effectLst>
              </a:rPr>
              <a:t>Postman</a:t>
            </a:r>
          </a:p>
          <a:p>
            <a:pPr eaLnBrk="1" hangingPunct="1">
              <a:defRPr/>
            </a:pPr>
            <a:r>
              <a:rPr lang="en-US" sz="2400" dirty="0">
                <a:effectLst>
                  <a:outerShdw blurRad="38100" dist="38100" dir="2700000" algn="tl">
                    <a:srgbClr val="000000"/>
                  </a:outerShdw>
                </a:effectLst>
              </a:rPr>
              <a:t>Space Telescope Science </a:t>
            </a:r>
            <a:r>
              <a:rPr lang="en-US" sz="2400" dirty="0" smtClean="0">
                <a:effectLst>
                  <a:outerShdw blurRad="38100" dist="38100" dir="2700000" algn="tl">
                    <a:srgbClr val="000000"/>
                  </a:outerShdw>
                </a:effectLst>
              </a:rPr>
              <a:t>Institute</a:t>
            </a:r>
          </a:p>
          <a:p>
            <a:pPr eaLnBrk="1" hangingPunct="1">
              <a:defRPr/>
            </a:pPr>
            <a:r>
              <a:rPr lang="en-US" sz="2400" dirty="0" smtClean="0">
                <a:effectLst>
                  <a:outerShdw blurRad="38100" dist="38100" dir="2700000" algn="tl">
                    <a:srgbClr val="000000"/>
                  </a:outerShdw>
                </a:effectLst>
              </a:rPr>
              <a:t>Science with HST III, Venice, Italy</a:t>
            </a:r>
          </a:p>
          <a:p>
            <a:pPr eaLnBrk="1" hangingPunct="1">
              <a:defRPr/>
            </a:pPr>
            <a:r>
              <a:rPr lang="en-US" sz="2400" dirty="0" smtClean="0">
                <a:effectLst>
                  <a:outerShdw blurRad="38100" dist="38100" dir="2700000" algn="tl">
                    <a:srgbClr val="000000"/>
                  </a:outerShdw>
                </a:effectLst>
              </a:rPr>
              <a:t>October 2010</a:t>
            </a:r>
            <a:endParaRPr lang="en-US" sz="2000" dirty="0">
              <a:effectLst>
                <a:outerShdw blurRad="38100" dist="38100" dir="2700000" algn="tl">
                  <a:srgbClr val="000000"/>
                </a:outerShdw>
              </a:effectLst>
            </a:endParaRPr>
          </a:p>
        </p:txBody>
      </p:sp>
      <p:sp>
        <p:nvSpPr>
          <p:cNvPr id="4" name="TextBox 3"/>
          <p:cNvSpPr txBox="1"/>
          <p:nvPr/>
        </p:nvSpPr>
        <p:spPr>
          <a:xfrm>
            <a:off x="14288" y="6550025"/>
            <a:ext cx="4379912" cy="277813"/>
          </a:xfrm>
          <a:prstGeom prst="rect">
            <a:avLst/>
          </a:prstGeom>
          <a:solidFill>
            <a:srgbClr val="000000"/>
          </a:solidFill>
        </p:spPr>
        <p:txBody>
          <a:bodyPr wrap="none">
            <a:spAutoFit/>
          </a:bodyPr>
          <a:lstStyle/>
          <a:p>
            <a:pPr>
              <a:defRPr/>
            </a:pPr>
            <a:r>
              <a:rPr lang="en-US" sz="1200" dirty="0">
                <a:solidFill>
                  <a:schemeClr val="tx1">
                    <a:lumMod val="85000"/>
                  </a:schemeClr>
                </a:solidFill>
              </a:rPr>
              <a:t>MACS 2129-0741   z = 0.57   HST/ACS image (</a:t>
            </a:r>
            <a:r>
              <a:rPr lang="en-US" sz="1200" dirty="0" err="1">
                <a:solidFill>
                  <a:schemeClr val="tx1">
                    <a:lumMod val="85000"/>
                  </a:schemeClr>
                </a:solidFill>
              </a:rPr>
              <a:t>Ebeling</a:t>
            </a:r>
            <a:r>
              <a:rPr lang="en-US" sz="1200" dirty="0">
                <a:solidFill>
                  <a:schemeClr val="tx1">
                    <a:lumMod val="85000"/>
                  </a:schemeClr>
                </a:solidFill>
              </a:rPr>
              <a:t> et al.)</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2067" name="Text Box 19"/>
          <p:cNvSpPr txBox="1">
            <a:spLocks noChangeArrowheads="1"/>
          </p:cNvSpPr>
          <p:nvPr/>
        </p:nvSpPr>
        <p:spPr bwMode="auto">
          <a:xfrm>
            <a:off x="609600" y="1295400"/>
            <a:ext cx="7924800" cy="5324535"/>
          </a:xfrm>
          <a:prstGeom prst="rect">
            <a:avLst/>
          </a:prstGeom>
          <a:noFill/>
          <a:ln w="9525">
            <a:noFill/>
            <a:miter lim="800000"/>
            <a:headEnd/>
            <a:tailEnd/>
          </a:ln>
        </p:spPr>
        <p:txBody>
          <a:bodyPr wrap="square">
            <a:prstTxWarp prst="textNoShape">
              <a:avLst/>
            </a:prstTxWarp>
            <a:spAutoFit/>
          </a:bodyPr>
          <a:lstStyle/>
          <a:p>
            <a:pPr algn="ctr">
              <a:defRPr/>
            </a:pPr>
            <a:r>
              <a:rPr lang="en-US" dirty="0" smtClean="0">
                <a:solidFill>
                  <a:schemeClr val="folHlink"/>
                </a:solidFill>
                <a:effectLst>
                  <a:outerShdw blurRad="38100" dist="38100" dir="2700000" algn="tl">
                    <a:srgbClr val="000000"/>
                  </a:outerShdw>
                </a:effectLst>
              </a:rPr>
              <a:t>An HST Multi</a:t>
            </a:r>
            <a:r>
              <a:rPr lang="en-US" dirty="0">
                <a:solidFill>
                  <a:schemeClr val="folHlink"/>
                </a:solidFill>
                <a:effectLst>
                  <a:outerShdw blurRad="38100" dist="38100" dir="2700000" algn="tl">
                    <a:srgbClr val="000000"/>
                  </a:outerShdw>
                </a:effectLst>
              </a:rPr>
              <a:t>-Cycle Treasury Program designed to place new constraints on the fundamental components of the cosmos: dark matter, dark energy, and baryons</a:t>
            </a:r>
            <a:r>
              <a:rPr lang="en-US" dirty="0" smtClean="0">
                <a:solidFill>
                  <a:schemeClr val="folHlink"/>
                </a:solidFill>
                <a:effectLst>
                  <a:outerShdw blurRad="38100" dist="38100" dir="2700000" algn="tl">
                    <a:srgbClr val="000000"/>
                  </a:outerShdw>
                </a:effectLst>
              </a:rPr>
              <a:t>.</a:t>
            </a:r>
          </a:p>
          <a:p>
            <a:pPr algn="ctr">
              <a:defRPr/>
            </a:pPr>
            <a:endParaRPr lang="en-US" dirty="0" smtClean="0">
              <a:solidFill>
                <a:schemeClr val="folHlink"/>
              </a:solidFill>
              <a:effectLst>
                <a:outerShdw blurRad="38100" dist="38100" dir="2700000" algn="tl">
                  <a:srgbClr val="000000"/>
                </a:outerShdw>
              </a:effectLst>
            </a:endParaRPr>
          </a:p>
          <a:p>
            <a:pPr algn="ctr">
              <a:defRPr/>
            </a:pPr>
            <a:endParaRPr lang="en-US" dirty="0" smtClean="0">
              <a:solidFill>
                <a:schemeClr val="folHlink"/>
              </a:solidFill>
              <a:effectLst>
                <a:outerShdw blurRad="38100" dist="38100" dir="2700000" algn="tl">
                  <a:srgbClr val="000000"/>
                </a:outerShdw>
              </a:effectLst>
            </a:endParaRPr>
          </a:p>
          <a:p>
            <a:pPr algn="ctr">
              <a:defRPr/>
            </a:pPr>
            <a:endParaRPr lang="en-US" dirty="0" smtClean="0">
              <a:solidFill>
                <a:schemeClr val="folHlink"/>
              </a:solidFill>
              <a:effectLst>
                <a:outerShdw blurRad="38100" dist="38100" dir="2700000" algn="tl">
                  <a:srgbClr val="000000"/>
                </a:outerShdw>
              </a:effectLst>
            </a:endParaRPr>
          </a:p>
          <a:p>
            <a:pPr algn="ctr">
              <a:defRPr/>
            </a:pPr>
            <a:endParaRPr lang="en-US" dirty="0" smtClean="0">
              <a:solidFill>
                <a:schemeClr val="folHlink"/>
              </a:solidFill>
              <a:effectLst>
                <a:outerShdw blurRad="38100" dist="38100" dir="2700000" algn="tl">
                  <a:srgbClr val="000000"/>
                </a:outerShdw>
              </a:effectLst>
            </a:endParaRPr>
          </a:p>
          <a:p>
            <a:pPr algn="ctr">
              <a:defRPr/>
            </a:pPr>
            <a:endParaRPr lang="en-US" dirty="0" smtClean="0">
              <a:solidFill>
                <a:schemeClr val="folHlink"/>
              </a:solidFill>
              <a:effectLst>
                <a:outerShdw blurRad="38100" dist="38100" dir="2700000" algn="tl">
                  <a:srgbClr val="000000"/>
                </a:outerShdw>
              </a:effectLst>
            </a:endParaRPr>
          </a:p>
          <a:p>
            <a:pPr algn="ctr">
              <a:defRPr/>
            </a:pPr>
            <a:endParaRPr lang="en-US" dirty="0">
              <a:solidFill>
                <a:schemeClr val="folHlink"/>
              </a:solidFill>
              <a:effectLst>
                <a:outerShdw blurRad="38100" dist="38100" dir="2700000" algn="tl">
                  <a:srgbClr val="000000"/>
                </a:outerShdw>
              </a:effectLst>
            </a:endParaRPr>
          </a:p>
          <a:p>
            <a:pPr algn="ctr">
              <a:defRPr/>
            </a:pPr>
            <a:r>
              <a:rPr lang="en-US" dirty="0">
                <a:solidFill>
                  <a:srgbClr val="00FFFF"/>
                </a:solidFill>
                <a:effectLst>
                  <a:outerShdw blurRad="38100" dist="38100" dir="2700000" algn="tl">
                    <a:srgbClr val="000000"/>
                  </a:outerShdw>
                </a:effectLst>
              </a:rPr>
              <a:t>To accomplish this, we will use galaxy clusters as cosmic lenses to reveal dark matter and magnify distant galaxies.</a:t>
            </a:r>
            <a:endParaRPr lang="en-US" dirty="0" smtClean="0">
              <a:solidFill>
                <a:srgbClr val="00FFFF"/>
              </a:solidFill>
              <a:effectLst>
                <a:outerShdw blurRad="38100" dist="38100" dir="2700000" algn="tl">
                  <a:srgbClr val="000000"/>
                </a:outerShdw>
              </a:effectLst>
            </a:endParaRPr>
          </a:p>
          <a:p>
            <a:pPr marL="114300" lvl="1" algn="ctr">
              <a:defRPr/>
            </a:pPr>
            <a:endParaRPr lang="en-US" dirty="0" smtClean="0">
              <a:solidFill>
                <a:schemeClr val="folHlink"/>
              </a:solidFill>
              <a:effectLst>
                <a:outerShdw blurRad="38100" dist="38100" dir="2700000" algn="tl">
                  <a:srgbClr val="000000"/>
                </a:outerShdw>
              </a:effectLst>
            </a:endParaRPr>
          </a:p>
          <a:p>
            <a:pPr marL="0" lvl="1" algn="ctr">
              <a:defRPr/>
            </a:pPr>
            <a:r>
              <a:rPr lang="en-US" dirty="0" smtClean="0">
                <a:effectLst>
                  <a:outerShdw blurRad="38100" dist="38100" dir="2700000" algn="tl">
                    <a:srgbClr val="000000"/>
                  </a:outerShdw>
                </a:effectLst>
              </a:rPr>
              <a:t>Multiple observation epochs enable a z &gt; 1 SN search in the surrounding field (where lensing magnification is low). This allows us to improve the constraints on both the time dependence of the dark energy equation of state and on the amplitude of systematic errors in cosmological parameters. </a:t>
            </a:r>
            <a:endParaRPr lang="en-US" dirty="0">
              <a:solidFill>
                <a:schemeClr val="folHlink"/>
              </a:solidFill>
              <a:effectLst>
                <a:outerShdw blurRad="38100" dist="38100" dir="2700000" algn="tl">
                  <a:srgbClr val="000000"/>
                </a:outerShdw>
              </a:effectLst>
            </a:endParaRPr>
          </a:p>
        </p:txBody>
      </p:sp>
      <p:sp>
        <p:nvSpPr>
          <p:cNvPr id="2050" name="Rectangle 2"/>
          <p:cNvSpPr>
            <a:spLocks noGrp="1" noChangeArrowheads="1"/>
          </p:cNvSpPr>
          <p:nvPr>
            <p:ph type="title"/>
          </p:nvPr>
        </p:nvSpPr>
        <p:spPr>
          <a:xfrm>
            <a:off x="304800" y="152400"/>
            <a:ext cx="8534400" cy="1143000"/>
          </a:xfrm>
        </p:spPr>
        <p:txBody>
          <a:bodyPr/>
          <a:lstStyle/>
          <a:p>
            <a:pPr eaLnBrk="1" hangingPunct="1">
              <a:defRPr/>
            </a:pPr>
            <a:r>
              <a:rPr lang="en-US" sz="3600" dirty="0">
                <a:solidFill>
                  <a:schemeClr val="tx1"/>
                </a:solidFill>
                <a:effectLst>
                  <a:outerShdw blurRad="38100" dist="38100" dir="2700000" algn="tl">
                    <a:srgbClr val="000000"/>
                  </a:outerShdw>
                </a:effectLst>
              </a:rPr>
              <a:t>CLASH: </a:t>
            </a:r>
            <a:br>
              <a:rPr lang="en-US" sz="3600" dirty="0">
                <a:solidFill>
                  <a:schemeClr val="tx1"/>
                </a:solidFill>
                <a:effectLst>
                  <a:outerShdw blurRad="38100" dist="38100" dir="2700000" algn="tl">
                    <a:srgbClr val="000000"/>
                  </a:outerShdw>
                </a:effectLst>
              </a:rPr>
            </a:br>
            <a:r>
              <a:rPr lang="en-US" sz="2800" dirty="0">
                <a:solidFill>
                  <a:schemeClr val="folHlink"/>
                </a:solidFill>
                <a:effectLst>
                  <a:outerShdw blurRad="38100" dist="38100" dir="2700000" algn="tl">
                    <a:srgbClr val="000000"/>
                  </a:outerShdw>
                </a:effectLst>
              </a:rPr>
              <a:t>C</a:t>
            </a:r>
            <a:r>
              <a:rPr lang="en-US" sz="2800" dirty="0">
                <a:solidFill>
                  <a:schemeClr val="tx1"/>
                </a:solidFill>
                <a:effectLst>
                  <a:outerShdw blurRad="38100" dist="38100" dir="2700000" algn="tl">
                    <a:srgbClr val="000000"/>
                  </a:outerShdw>
                </a:effectLst>
              </a:rPr>
              <a:t>luster </a:t>
            </a:r>
            <a:r>
              <a:rPr lang="en-US" sz="2800" dirty="0">
                <a:solidFill>
                  <a:schemeClr val="folHlink"/>
                </a:solidFill>
                <a:effectLst>
                  <a:outerShdw blurRad="38100" dist="38100" dir="2700000" algn="tl">
                    <a:srgbClr val="000000"/>
                  </a:outerShdw>
                </a:effectLst>
              </a:rPr>
              <a:t>L</a:t>
            </a:r>
            <a:r>
              <a:rPr lang="en-US" sz="2800" dirty="0">
                <a:solidFill>
                  <a:schemeClr val="tx1"/>
                </a:solidFill>
                <a:effectLst>
                  <a:outerShdw blurRad="38100" dist="38100" dir="2700000" algn="tl">
                    <a:srgbClr val="000000"/>
                  </a:outerShdw>
                </a:effectLst>
              </a:rPr>
              <a:t>ensing </a:t>
            </a:r>
            <a:r>
              <a:rPr lang="en-US" sz="2800" dirty="0">
                <a:solidFill>
                  <a:schemeClr val="folHlink"/>
                </a:solidFill>
                <a:effectLst>
                  <a:outerShdw blurRad="38100" dist="38100" dir="2700000" algn="tl">
                    <a:srgbClr val="000000"/>
                  </a:outerShdw>
                </a:effectLst>
              </a:rPr>
              <a:t>A</a:t>
            </a:r>
            <a:r>
              <a:rPr lang="en-US" sz="2800" dirty="0">
                <a:solidFill>
                  <a:schemeClr val="tx1"/>
                </a:solidFill>
                <a:effectLst>
                  <a:outerShdw blurRad="38100" dist="38100" dir="2700000" algn="tl">
                    <a:srgbClr val="000000"/>
                  </a:outerShdw>
                </a:effectLst>
              </a:rPr>
              <a:t>nd </a:t>
            </a:r>
            <a:r>
              <a:rPr lang="en-US" sz="2800" dirty="0">
                <a:solidFill>
                  <a:schemeClr val="folHlink"/>
                </a:solidFill>
                <a:effectLst>
                  <a:outerShdw blurRad="38100" dist="38100" dir="2700000" algn="tl">
                    <a:srgbClr val="000000"/>
                  </a:outerShdw>
                </a:effectLst>
              </a:rPr>
              <a:t>S</a:t>
            </a:r>
            <a:r>
              <a:rPr lang="en-US" sz="2800" dirty="0">
                <a:solidFill>
                  <a:schemeClr val="tx1"/>
                </a:solidFill>
                <a:effectLst>
                  <a:outerShdw blurRad="38100" dist="38100" dir="2700000" algn="tl">
                    <a:srgbClr val="000000"/>
                  </a:outerShdw>
                </a:effectLst>
              </a:rPr>
              <a:t>upernova survey with </a:t>
            </a:r>
            <a:r>
              <a:rPr lang="en-US" sz="2800" dirty="0">
                <a:solidFill>
                  <a:schemeClr val="folHlink"/>
                </a:solidFill>
                <a:effectLst>
                  <a:outerShdw blurRad="38100" dist="38100" dir="2700000" algn="tl">
                    <a:srgbClr val="000000"/>
                  </a:outerShdw>
                </a:effectLst>
              </a:rPr>
              <a:t>H</a:t>
            </a:r>
            <a:r>
              <a:rPr lang="en-US" sz="2800" dirty="0">
                <a:solidFill>
                  <a:schemeClr val="tx1"/>
                </a:solidFill>
                <a:effectLst>
                  <a:outerShdw blurRad="38100" dist="38100" dir="2700000" algn="tl">
                    <a:srgbClr val="000000"/>
                  </a:outerShdw>
                </a:effectLst>
              </a:rPr>
              <a:t>ubble</a:t>
            </a:r>
            <a:endParaRPr lang="en-US" dirty="0"/>
          </a:p>
        </p:txBody>
      </p:sp>
      <p:grpSp>
        <p:nvGrpSpPr>
          <p:cNvPr id="14" name="Group 13"/>
          <p:cNvGrpSpPr/>
          <p:nvPr/>
        </p:nvGrpSpPr>
        <p:grpSpPr>
          <a:xfrm>
            <a:off x="533400" y="2536583"/>
            <a:ext cx="7991421" cy="1349617"/>
            <a:chOff x="533400" y="1295400"/>
            <a:chExt cx="7991421" cy="1349617"/>
          </a:xfrm>
        </p:grpSpPr>
        <p:pic>
          <p:nvPicPr>
            <p:cNvPr id="4" name="Picture 3" descr="A2218core.png"/>
            <p:cNvPicPr>
              <a:picLocks noChangeAspect="1"/>
            </p:cNvPicPr>
            <p:nvPr/>
          </p:nvPicPr>
          <p:blipFill>
            <a:blip r:embed="rId3"/>
            <a:stretch>
              <a:fillRect/>
            </a:stretch>
          </p:blipFill>
          <p:spPr>
            <a:xfrm>
              <a:off x="3733800" y="1295400"/>
              <a:ext cx="1752600" cy="1348634"/>
            </a:xfrm>
            <a:prstGeom prst="rect">
              <a:avLst/>
            </a:prstGeom>
          </p:spPr>
        </p:pic>
        <p:pic>
          <p:nvPicPr>
            <p:cNvPr id="5" name="Picture 4" descr="MS1358coresmall.png"/>
            <p:cNvPicPr>
              <a:picLocks noChangeAspect="1"/>
            </p:cNvPicPr>
            <p:nvPr/>
          </p:nvPicPr>
          <p:blipFill>
            <a:blip r:embed="rId4"/>
            <a:stretch>
              <a:fillRect/>
            </a:stretch>
          </p:blipFill>
          <p:spPr>
            <a:xfrm>
              <a:off x="5562600" y="1295400"/>
              <a:ext cx="1262489" cy="1341946"/>
            </a:xfrm>
            <a:prstGeom prst="rect">
              <a:avLst/>
            </a:prstGeom>
          </p:spPr>
        </p:pic>
        <p:pic>
          <p:nvPicPr>
            <p:cNvPr id="6" name="Picture 5" descr="core.png"/>
            <p:cNvPicPr>
              <a:picLocks noChangeAspect="1"/>
            </p:cNvPicPr>
            <p:nvPr/>
          </p:nvPicPr>
          <p:blipFill>
            <a:blip r:embed="rId5"/>
            <a:stretch>
              <a:fillRect/>
            </a:stretch>
          </p:blipFill>
          <p:spPr>
            <a:xfrm>
              <a:off x="6934201" y="1295400"/>
              <a:ext cx="1590620" cy="1349617"/>
            </a:xfrm>
            <a:prstGeom prst="rect">
              <a:avLst/>
            </a:prstGeom>
          </p:spPr>
        </p:pic>
        <p:pic>
          <p:nvPicPr>
            <p:cNvPr id="7" name="Picture 6" descr="A1689corerect3b.png"/>
            <p:cNvPicPr>
              <a:picLocks noChangeAspect="1"/>
            </p:cNvPicPr>
            <p:nvPr/>
          </p:nvPicPr>
          <p:blipFill>
            <a:blip r:embed="rId6"/>
            <a:stretch>
              <a:fillRect/>
            </a:stretch>
          </p:blipFill>
          <p:spPr>
            <a:xfrm>
              <a:off x="1948912" y="1295400"/>
              <a:ext cx="1708688" cy="1344168"/>
            </a:xfrm>
            <a:prstGeom prst="rect">
              <a:avLst/>
            </a:prstGeom>
          </p:spPr>
        </p:pic>
        <p:pic>
          <p:nvPicPr>
            <p:cNvPr id="8" name="Picture 7" descr="CL0024coresat2.png"/>
            <p:cNvPicPr>
              <a:picLocks noChangeAspect="1"/>
            </p:cNvPicPr>
            <p:nvPr/>
          </p:nvPicPr>
          <p:blipFill>
            <a:blip r:embed="rId7"/>
            <a:stretch>
              <a:fillRect/>
            </a:stretch>
          </p:blipFill>
          <p:spPr>
            <a:xfrm>
              <a:off x="533400" y="1295400"/>
              <a:ext cx="1341678" cy="1344168"/>
            </a:xfrm>
            <a:prstGeom prst="rect">
              <a:avLst/>
            </a:prstGeom>
          </p:spPr>
        </p:pic>
        <p:sp>
          <p:nvSpPr>
            <p:cNvPr id="9" name="TextBox 8"/>
            <p:cNvSpPr txBox="1"/>
            <p:nvPr/>
          </p:nvSpPr>
          <p:spPr>
            <a:xfrm>
              <a:off x="1981200" y="2362200"/>
              <a:ext cx="555486" cy="246221"/>
            </a:xfrm>
            <a:prstGeom prst="rect">
              <a:avLst/>
            </a:prstGeom>
            <a:noFill/>
          </p:spPr>
          <p:txBody>
            <a:bodyPr wrap="none" rtlCol="0">
              <a:spAutoFit/>
            </a:bodyPr>
            <a:lstStyle/>
            <a:p>
              <a:r>
                <a:rPr lang="en-US" sz="1000" dirty="0" smtClean="0"/>
                <a:t>A1689</a:t>
              </a:r>
              <a:endParaRPr lang="en-US" sz="1000" dirty="0"/>
            </a:p>
          </p:txBody>
        </p:sp>
        <p:sp>
          <p:nvSpPr>
            <p:cNvPr id="10" name="TextBox 9"/>
            <p:cNvSpPr txBox="1"/>
            <p:nvPr/>
          </p:nvSpPr>
          <p:spPr>
            <a:xfrm>
              <a:off x="609600" y="2362200"/>
              <a:ext cx="633882" cy="246221"/>
            </a:xfrm>
            <a:prstGeom prst="rect">
              <a:avLst/>
            </a:prstGeom>
            <a:noFill/>
          </p:spPr>
          <p:txBody>
            <a:bodyPr wrap="none" rtlCol="0">
              <a:spAutoFit/>
            </a:bodyPr>
            <a:lstStyle/>
            <a:p>
              <a:r>
                <a:rPr lang="en-US" sz="1000" dirty="0" smtClean="0">
                  <a:solidFill>
                    <a:srgbClr val="FFFFFF"/>
                  </a:solidFill>
                </a:rPr>
                <a:t>CL0024</a:t>
              </a:r>
              <a:endParaRPr lang="en-US" sz="1000" dirty="0">
                <a:solidFill>
                  <a:srgbClr val="FFFFFF"/>
                </a:solidFill>
              </a:endParaRPr>
            </a:p>
          </p:txBody>
        </p:sp>
        <p:sp>
          <p:nvSpPr>
            <p:cNvPr id="11" name="TextBox 10"/>
            <p:cNvSpPr txBox="1"/>
            <p:nvPr/>
          </p:nvSpPr>
          <p:spPr>
            <a:xfrm>
              <a:off x="3810000" y="2362200"/>
              <a:ext cx="555486" cy="246221"/>
            </a:xfrm>
            <a:prstGeom prst="rect">
              <a:avLst/>
            </a:prstGeom>
            <a:noFill/>
          </p:spPr>
          <p:txBody>
            <a:bodyPr wrap="none" rtlCol="0">
              <a:spAutoFit/>
            </a:bodyPr>
            <a:lstStyle/>
            <a:p>
              <a:r>
                <a:rPr lang="en-US" sz="1000" dirty="0" smtClean="0">
                  <a:solidFill>
                    <a:srgbClr val="FFFFFF"/>
                  </a:solidFill>
                </a:rPr>
                <a:t>A2218</a:t>
              </a:r>
              <a:endParaRPr lang="en-US" sz="1000" dirty="0">
                <a:solidFill>
                  <a:srgbClr val="FFFFFF"/>
                </a:solidFill>
              </a:endParaRPr>
            </a:p>
          </p:txBody>
        </p:sp>
        <p:sp>
          <p:nvSpPr>
            <p:cNvPr id="12" name="TextBox 11"/>
            <p:cNvSpPr txBox="1"/>
            <p:nvPr/>
          </p:nvSpPr>
          <p:spPr>
            <a:xfrm>
              <a:off x="5562600" y="2362200"/>
              <a:ext cx="662311" cy="246221"/>
            </a:xfrm>
            <a:prstGeom prst="rect">
              <a:avLst/>
            </a:prstGeom>
            <a:noFill/>
          </p:spPr>
          <p:txBody>
            <a:bodyPr wrap="none" rtlCol="0">
              <a:spAutoFit/>
            </a:bodyPr>
            <a:lstStyle/>
            <a:p>
              <a:r>
                <a:rPr lang="en-US" sz="1000" dirty="0" smtClean="0">
                  <a:solidFill>
                    <a:srgbClr val="FFFFFF"/>
                  </a:solidFill>
                </a:rPr>
                <a:t>MS1358</a:t>
              </a:r>
              <a:endParaRPr lang="en-US" sz="1000" dirty="0">
                <a:solidFill>
                  <a:srgbClr val="FFFFFF"/>
                </a:solidFill>
              </a:endParaRPr>
            </a:p>
          </p:txBody>
        </p:sp>
        <p:sp>
          <p:nvSpPr>
            <p:cNvPr id="13" name="TextBox 12"/>
            <p:cNvSpPr txBox="1"/>
            <p:nvPr/>
          </p:nvSpPr>
          <p:spPr>
            <a:xfrm>
              <a:off x="7010400" y="2362200"/>
              <a:ext cx="555486" cy="246221"/>
            </a:xfrm>
            <a:prstGeom prst="rect">
              <a:avLst/>
            </a:prstGeom>
            <a:noFill/>
          </p:spPr>
          <p:txBody>
            <a:bodyPr wrap="none" rtlCol="0">
              <a:spAutoFit/>
            </a:bodyPr>
            <a:lstStyle/>
            <a:p>
              <a:r>
                <a:rPr lang="en-US" sz="1000" dirty="0" smtClean="0">
                  <a:solidFill>
                    <a:srgbClr val="FFFFFF"/>
                  </a:solidFill>
                </a:rPr>
                <a:t>A1703</a:t>
              </a:r>
              <a:endParaRPr lang="en-US" sz="1000" dirty="0">
                <a:solidFill>
                  <a:srgbClr val="FFFFFF"/>
                </a:solidFill>
              </a:endParaRPr>
            </a:p>
          </p:txBody>
        </p:sp>
      </p:gr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grpSp>
        <p:nvGrpSpPr>
          <p:cNvPr id="2" name="Group 5"/>
          <p:cNvGrpSpPr>
            <a:grpSpLocks/>
          </p:cNvGrpSpPr>
          <p:nvPr/>
        </p:nvGrpSpPr>
        <p:grpSpPr bwMode="auto">
          <a:xfrm>
            <a:off x="1219200" y="342858"/>
            <a:ext cx="7162800" cy="6438942"/>
            <a:chOff x="914400" y="152400"/>
            <a:chExt cx="7162800" cy="6439510"/>
          </a:xfrm>
        </p:grpSpPr>
        <p:sp>
          <p:nvSpPr>
            <p:cNvPr id="39941" name="TextBox 3"/>
            <p:cNvSpPr txBox="1">
              <a:spLocks noChangeArrowheads="1"/>
            </p:cNvSpPr>
            <p:nvPr/>
          </p:nvSpPr>
          <p:spPr bwMode="auto">
            <a:xfrm>
              <a:off x="914400" y="152400"/>
              <a:ext cx="2743200" cy="6247133"/>
            </a:xfrm>
            <a:prstGeom prst="rect">
              <a:avLst/>
            </a:prstGeom>
            <a:noFill/>
            <a:ln w="9525">
              <a:noFill/>
              <a:miter lim="800000"/>
              <a:headEnd/>
              <a:tailEnd/>
            </a:ln>
          </p:spPr>
          <p:txBody>
            <a:bodyPr>
              <a:prstTxWarp prst="textNoShape">
                <a:avLst/>
              </a:prstTxWarp>
              <a:spAutoFit/>
            </a:bodyPr>
            <a:lstStyle/>
            <a:p>
              <a:pPr algn="r">
                <a:lnSpc>
                  <a:spcPts val="1500"/>
                </a:lnSpc>
              </a:pPr>
              <a:r>
                <a:rPr lang="en-US" sz="1400" dirty="0">
                  <a:latin typeface="Times New Roman" pitchFamily="-112" charset="0"/>
                  <a:ea typeface="Times New Roman" pitchFamily="-112" charset="0"/>
                  <a:cs typeface="Times New Roman" pitchFamily="-112" charset="0"/>
                </a:rPr>
                <a:t>Marc Postman, P.I.</a:t>
              </a:r>
            </a:p>
            <a:p>
              <a:pPr algn="r">
                <a:lnSpc>
                  <a:spcPts val="1500"/>
                </a:lnSpc>
              </a:pPr>
              <a:r>
                <a:rPr lang="en-US" sz="1400" dirty="0">
                  <a:latin typeface="Times New Roman" pitchFamily="-112" charset="0"/>
                  <a:ea typeface="Times New Roman" pitchFamily="-112" charset="0"/>
                  <a:cs typeface="Times New Roman" pitchFamily="-112" charset="0"/>
                </a:rPr>
                <a:t>Matthias </a:t>
              </a:r>
              <a:r>
                <a:rPr lang="en-US" sz="1400" dirty="0" err="1">
                  <a:latin typeface="Times New Roman" pitchFamily="-112" charset="0"/>
                  <a:ea typeface="Times New Roman" pitchFamily="-112" charset="0"/>
                  <a:cs typeface="Times New Roman" pitchFamily="-112" charset="0"/>
                </a:rPr>
                <a:t>Bartelmann</a:t>
              </a:r>
              <a:endParaRPr lang="en-US" sz="1400" dirty="0">
                <a:latin typeface="Times New Roman" pitchFamily="-112" charset="0"/>
                <a:ea typeface="Times New Roman" pitchFamily="-112" charset="0"/>
                <a:cs typeface="Times New Roman" pitchFamily="-112" charset="0"/>
              </a:endParaRPr>
            </a:p>
            <a:p>
              <a:pPr algn="r">
                <a:lnSpc>
                  <a:spcPts val="1500"/>
                </a:lnSpc>
              </a:pPr>
              <a:r>
                <a:rPr lang="en-US" sz="1400" dirty="0" err="1">
                  <a:latin typeface="Times New Roman" pitchFamily="-112" charset="0"/>
                  <a:ea typeface="Times New Roman" pitchFamily="-112" charset="0"/>
                  <a:cs typeface="Times New Roman" pitchFamily="-112" charset="0"/>
                </a:rPr>
                <a:t>Narciso</a:t>
              </a:r>
              <a:r>
                <a:rPr lang="en-US" sz="1400" dirty="0">
                  <a:latin typeface="Times New Roman" pitchFamily="-112" charset="0"/>
                  <a:ea typeface="Times New Roman" pitchFamily="-112" charset="0"/>
                  <a:cs typeface="Times New Roman" pitchFamily="-112" charset="0"/>
                </a:rPr>
                <a:t> “</a:t>
              </a:r>
              <a:r>
                <a:rPr lang="en-US" sz="1400" dirty="0" err="1">
                  <a:latin typeface="Times New Roman" pitchFamily="-112" charset="0"/>
                  <a:ea typeface="Times New Roman" pitchFamily="-112" charset="0"/>
                  <a:cs typeface="Times New Roman" pitchFamily="-112" charset="0"/>
                </a:rPr>
                <a:t>Txitxo</a:t>
              </a:r>
              <a:r>
                <a:rPr lang="en-US" sz="1400" dirty="0">
                  <a:latin typeface="Times New Roman" pitchFamily="-112" charset="0"/>
                  <a:ea typeface="Times New Roman" pitchFamily="-112" charset="0"/>
                  <a:cs typeface="Times New Roman" pitchFamily="-112" charset="0"/>
                </a:rPr>
                <a:t>” Benitez</a:t>
              </a:r>
            </a:p>
            <a:p>
              <a:pPr algn="r">
                <a:lnSpc>
                  <a:spcPts val="1500"/>
                </a:lnSpc>
              </a:pPr>
              <a:r>
                <a:rPr lang="en-US" sz="1400" dirty="0" err="1">
                  <a:latin typeface="Times New Roman" pitchFamily="-112" charset="0"/>
                  <a:ea typeface="Times New Roman" pitchFamily="-112" charset="0"/>
                  <a:cs typeface="Times New Roman" pitchFamily="-112" charset="0"/>
                </a:rPr>
                <a:t>Rychard</a:t>
              </a:r>
              <a:r>
                <a:rPr lang="en-US" sz="1400" dirty="0">
                  <a:latin typeface="Times New Roman" pitchFamily="-112" charset="0"/>
                  <a:ea typeface="Times New Roman" pitchFamily="-112" charset="0"/>
                  <a:cs typeface="Times New Roman" pitchFamily="-112" charset="0"/>
                </a:rPr>
                <a:t> Bouwens</a:t>
              </a:r>
            </a:p>
            <a:p>
              <a:pPr algn="r">
                <a:lnSpc>
                  <a:spcPts val="1500"/>
                </a:lnSpc>
              </a:pPr>
              <a:r>
                <a:rPr lang="en-US" sz="1400" dirty="0">
                  <a:solidFill>
                    <a:srgbClr val="2CFF2C"/>
                  </a:solidFill>
                  <a:latin typeface="Times New Roman" pitchFamily="-112" charset="0"/>
                  <a:ea typeface="Times New Roman" pitchFamily="-112" charset="0"/>
                  <a:cs typeface="Times New Roman" pitchFamily="-112" charset="0"/>
                </a:rPr>
                <a:t>Larry  Bradley</a:t>
              </a:r>
            </a:p>
            <a:p>
              <a:pPr algn="r">
                <a:lnSpc>
                  <a:spcPts val="1500"/>
                </a:lnSpc>
              </a:pPr>
              <a:r>
                <a:rPr lang="en-US" sz="1400" dirty="0">
                  <a:latin typeface="Times New Roman" pitchFamily="-112" charset="0"/>
                  <a:ea typeface="Times New Roman" pitchFamily="-112" charset="0"/>
                  <a:cs typeface="Times New Roman" pitchFamily="-112" charset="0"/>
                </a:rPr>
                <a:t>Thomas </a:t>
              </a:r>
              <a:r>
                <a:rPr lang="en-US" sz="1400" dirty="0" err="1">
                  <a:latin typeface="Times New Roman" pitchFamily="-112" charset="0"/>
                  <a:ea typeface="Times New Roman" pitchFamily="-112" charset="0"/>
                  <a:cs typeface="Times New Roman" pitchFamily="-112" charset="0"/>
                </a:rPr>
                <a:t>Broadhurst</a:t>
              </a:r>
              <a:endParaRPr lang="en-US" sz="1400" dirty="0">
                <a:latin typeface="Times New Roman" pitchFamily="-112" charset="0"/>
                <a:ea typeface="Times New Roman" pitchFamily="-112" charset="0"/>
                <a:cs typeface="Times New Roman" pitchFamily="-112" charset="0"/>
              </a:endParaRPr>
            </a:p>
            <a:p>
              <a:pPr algn="r">
                <a:lnSpc>
                  <a:spcPts val="1500"/>
                </a:lnSpc>
              </a:pPr>
              <a:r>
                <a:rPr lang="en-US" sz="1400" dirty="0">
                  <a:solidFill>
                    <a:srgbClr val="2CFF2C"/>
                  </a:solidFill>
                  <a:latin typeface="Times New Roman" pitchFamily="-112" charset="0"/>
                  <a:ea typeface="Times New Roman" pitchFamily="-112" charset="0"/>
                  <a:cs typeface="Times New Roman" pitchFamily="-112" charset="0"/>
                </a:rPr>
                <a:t>Dan Coe</a:t>
              </a:r>
            </a:p>
            <a:p>
              <a:pPr algn="r">
                <a:lnSpc>
                  <a:spcPts val="1500"/>
                </a:lnSpc>
              </a:pPr>
              <a:r>
                <a:rPr lang="en-US" sz="1400" dirty="0">
                  <a:latin typeface="Times New Roman" pitchFamily="-112" charset="0"/>
                  <a:ea typeface="Times New Roman" pitchFamily="-112" charset="0"/>
                  <a:cs typeface="Times New Roman" pitchFamily="-112" charset="0"/>
                </a:rPr>
                <a:t>Megan Donahue</a:t>
              </a:r>
            </a:p>
            <a:p>
              <a:pPr algn="r">
                <a:lnSpc>
                  <a:spcPts val="1500"/>
                </a:lnSpc>
              </a:pPr>
              <a:r>
                <a:rPr lang="en-US" sz="1400" dirty="0">
                  <a:solidFill>
                    <a:srgbClr val="FFFF00"/>
                  </a:solidFill>
                  <a:latin typeface="Times New Roman" pitchFamily="-112" charset="0"/>
                  <a:ea typeface="Times New Roman" pitchFamily="-112" charset="0"/>
                  <a:cs typeface="Times New Roman" pitchFamily="-112" charset="0"/>
                </a:rPr>
                <a:t>Rosa </a:t>
              </a:r>
              <a:r>
                <a:rPr lang="en-US" sz="1400" dirty="0" err="1" smtClean="0">
                  <a:solidFill>
                    <a:srgbClr val="FFFF00"/>
                  </a:solidFill>
                  <a:latin typeface="Times New Roman" pitchFamily="-112" charset="0"/>
                  <a:ea typeface="Times New Roman" pitchFamily="-112" charset="0"/>
                  <a:cs typeface="Times New Roman" pitchFamily="-112" charset="0"/>
                </a:rPr>
                <a:t>González</a:t>
              </a:r>
              <a:r>
                <a:rPr lang="en-US" sz="1400" dirty="0" smtClean="0">
                  <a:solidFill>
                    <a:srgbClr val="FFFF00"/>
                  </a:solidFill>
                  <a:latin typeface="Times New Roman" pitchFamily="-112" charset="0"/>
                  <a:ea typeface="Times New Roman" pitchFamily="-112" charset="0"/>
                  <a:cs typeface="Times New Roman" pitchFamily="-112" charset="0"/>
                </a:rPr>
                <a:t>-</a:t>
              </a:r>
              <a:r>
                <a:rPr lang="en-US" sz="1400" dirty="0">
                  <a:solidFill>
                    <a:srgbClr val="FFFF00"/>
                  </a:solidFill>
                  <a:latin typeface="Times New Roman" pitchFamily="-112" charset="0"/>
                  <a:ea typeface="Times New Roman" pitchFamily="-112" charset="0"/>
                  <a:cs typeface="Times New Roman" pitchFamily="-112" charset="0"/>
                </a:rPr>
                <a:t>Delgado</a:t>
              </a:r>
            </a:p>
            <a:p>
              <a:pPr algn="r">
                <a:lnSpc>
                  <a:spcPts val="1500"/>
                </a:lnSpc>
              </a:pPr>
              <a:r>
                <a:rPr lang="en-US" sz="1400" dirty="0">
                  <a:latin typeface="Times New Roman" pitchFamily="-112" charset="0"/>
                  <a:ea typeface="Times New Roman" pitchFamily="-112" charset="0"/>
                  <a:cs typeface="Times New Roman" pitchFamily="-112" charset="0"/>
                </a:rPr>
                <a:t>Holland Ford, co-P.</a:t>
              </a:r>
              <a:r>
                <a:rPr lang="en-US" sz="1400" dirty="0" smtClean="0">
                  <a:latin typeface="Times New Roman" pitchFamily="-112" charset="0"/>
                  <a:ea typeface="Times New Roman" pitchFamily="-112" charset="0"/>
                  <a:cs typeface="Times New Roman" pitchFamily="-112" charset="0"/>
                </a:rPr>
                <a:t>I.</a:t>
              </a:r>
            </a:p>
            <a:p>
              <a:pPr algn="r">
                <a:lnSpc>
                  <a:spcPts val="1500"/>
                </a:lnSpc>
              </a:pPr>
              <a:r>
                <a:rPr lang="en-US" sz="1400" dirty="0" smtClean="0">
                  <a:solidFill>
                    <a:srgbClr val="00FF00"/>
                  </a:solidFill>
                  <a:latin typeface="Times New Roman" pitchFamily="-112" charset="0"/>
                  <a:ea typeface="Times New Roman" pitchFamily="-112" charset="0"/>
                  <a:cs typeface="Times New Roman" pitchFamily="-112" charset="0"/>
                </a:rPr>
                <a:t>Genevieve Graves</a:t>
              </a:r>
            </a:p>
            <a:p>
              <a:pPr algn="r">
                <a:lnSpc>
                  <a:spcPts val="1500"/>
                </a:lnSpc>
              </a:pPr>
              <a:r>
                <a:rPr lang="en-US" sz="1400" dirty="0" err="1" smtClean="0">
                  <a:solidFill>
                    <a:srgbClr val="2CFF2C"/>
                  </a:solidFill>
                  <a:latin typeface="Times New Roman" pitchFamily="-112" charset="0"/>
                  <a:ea typeface="Times New Roman" pitchFamily="-112" charset="0"/>
                  <a:cs typeface="Times New Roman" pitchFamily="-112" charset="0"/>
                </a:rPr>
                <a:t>Øle</a:t>
              </a:r>
              <a:r>
                <a:rPr lang="en-US" sz="1400" dirty="0" smtClean="0">
                  <a:solidFill>
                    <a:srgbClr val="2CFF2C"/>
                  </a:solidFill>
                  <a:latin typeface="Times New Roman" pitchFamily="-112" charset="0"/>
                  <a:ea typeface="Times New Roman" pitchFamily="-112" charset="0"/>
                  <a:cs typeface="Times New Roman" pitchFamily="-112" charset="0"/>
                </a:rPr>
                <a:t> </a:t>
              </a:r>
              <a:r>
                <a:rPr lang="en-US" sz="1400" dirty="0">
                  <a:solidFill>
                    <a:srgbClr val="2CFF2C"/>
                  </a:solidFill>
                  <a:latin typeface="Times New Roman" pitchFamily="-112" charset="0"/>
                  <a:ea typeface="Times New Roman" pitchFamily="-112" charset="0"/>
                  <a:cs typeface="Times New Roman" pitchFamily="-112" charset="0"/>
                </a:rPr>
                <a:t>Host</a:t>
              </a:r>
            </a:p>
            <a:p>
              <a:pPr algn="r">
                <a:lnSpc>
                  <a:spcPts val="1500"/>
                </a:lnSpc>
              </a:pPr>
              <a:r>
                <a:rPr lang="en-US" sz="1400" dirty="0" err="1">
                  <a:latin typeface="Times New Roman" pitchFamily="-112" charset="0"/>
                  <a:ea typeface="Times New Roman" pitchFamily="-112" charset="0"/>
                  <a:cs typeface="Times New Roman" pitchFamily="-112" charset="0"/>
                </a:rPr>
                <a:t>Leopoldo</a:t>
              </a:r>
              <a:r>
                <a:rPr lang="en-US" sz="1400" dirty="0">
                  <a:latin typeface="Times New Roman" pitchFamily="-112" charset="0"/>
                  <a:ea typeface="Times New Roman" pitchFamily="-112" charset="0"/>
                  <a:cs typeface="Times New Roman" pitchFamily="-112" charset="0"/>
                </a:rPr>
                <a:t> </a:t>
              </a:r>
              <a:r>
                <a:rPr lang="en-US" sz="1400" dirty="0" err="1">
                  <a:latin typeface="Times New Roman" pitchFamily="-112" charset="0"/>
                  <a:ea typeface="Times New Roman" pitchFamily="-112" charset="0"/>
                  <a:cs typeface="Times New Roman" pitchFamily="-112" charset="0"/>
                </a:rPr>
                <a:t>Infante</a:t>
              </a:r>
              <a:endParaRPr lang="en-US" sz="1400" dirty="0">
                <a:latin typeface="Times New Roman" pitchFamily="-112" charset="0"/>
                <a:ea typeface="Times New Roman" pitchFamily="-112" charset="0"/>
                <a:cs typeface="Times New Roman" pitchFamily="-112" charset="0"/>
              </a:endParaRPr>
            </a:p>
            <a:p>
              <a:pPr algn="r">
                <a:lnSpc>
                  <a:spcPts val="1500"/>
                </a:lnSpc>
              </a:pPr>
              <a:r>
                <a:rPr lang="en-US" sz="1400" dirty="0" err="1" smtClean="0">
                  <a:solidFill>
                    <a:srgbClr val="2CFF2C"/>
                  </a:solidFill>
                  <a:latin typeface="Times New Roman" pitchFamily="-112" charset="0"/>
                  <a:ea typeface="Times New Roman" pitchFamily="-112" charset="0"/>
                  <a:cs typeface="Times New Roman" pitchFamily="-112" charset="0"/>
                </a:rPr>
                <a:t>Stéphanie</a:t>
              </a:r>
              <a:r>
                <a:rPr lang="en-US" sz="1400" dirty="0" smtClean="0">
                  <a:solidFill>
                    <a:srgbClr val="2CFF2C"/>
                  </a:solidFill>
                  <a:latin typeface="Times New Roman" pitchFamily="-112" charset="0"/>
                  <a:ea typeface="Times New Roman" pitchFamily="-112" charset="0"/>
                  <a:cs typeface="Times New Roman" pitchFamily="-112" charset="0"/>
                </a:rPr>
                <a:t> </a:t>
              </a:r>
              <a:r>
                <a:rPr lang="en-US" sz="1400" dirty="0" err="1">
                  <a:solidFill>
                    <a:srgbClr val="2CFF2C"/>
                  </a:solidFill>
                  <a:latin typeface="Times New Roman" pitchFamily="-112" charset="0"/>
                  <a:ea typeface="Times New Roman" pitchFamily="-112" charset="0"/>
                  <a:cs typeface="Times New Roman" pitchFamily="-112" charset="0"/>
                </a:rPr>
                <a:t>Jouvel</a:t>
              </a:r>
              <a:endParaRPr lang="en-US" sz="1400" dirty="0">
                <a:solidFill>
                  <a:srgbClr val="2CFF2C"/>
                </a:solidFill>
                <a:latin typeface="Times New Roman" pitchFamily="-112" charset="0"/>
                <a:ea typeface="Times New Roman" pitchFamily="-112" charset="0"/>
                <a:cs typeface="Times New Roman" pitchFamily="-112" charset="0"/>
              </a:endParaRPr>
            </a:p>
            <a:p>
              <a:pPr algn="r">
                <a:lnSpc>
                  <a:spcPts val="1500"/>
                </a:lnSpc>
              </a:pPr>
              <a:r>
                <a:rPr lang="en-US" sz="1400" dirty="0">
                  <a:latin typeface="Times New Roman" pitchFamily="-112" charset="0"/>
                  <a:ea typeface="Times New Roman" pitchFamily="-112" charset="0"/>
                  <a:cs typeface="Times New Roman" pitchFamily="-112" charset="0"/>
                </a:rPr>
                <a:t>Daniel </a:t>
              </a:r>
              <a:r>
                <a:rPr lang="en-US" sz="1400" dirty="0" err="1">
                  <a:latin typeface="Times New Roman" pitchFamily="-112" charset="0"/>
                  <a:ea typeface="Times New Roman" pitchFamily="-112" charset="0"/>
                  <a:cs typeface="Times New Roman" pitchFamily="-112" charset="0"/>
                </a:rPr>
                <a:t>Kelson</a:t>
              </a:r>
              <a:endParaRPr lang="en-US" sz="1400" dirty="0">
                <a:latin typeface="Times New Roman" pitchFamily="-112" charset="0"/>
                <a:ea typeface="Times New Roman" pitchFamily="-112" charset="0"/>
                <a:cs typeface="Times New Roman" pitchFamily="-112" charset="0"/>
              </a:endParaRPr>
            </a:p>
            <a:p>
              <a:pPr algn="r">
                <a:lnSpc>
                  <a:spcPts val="1500"/>
                </a:lnSpc>
              </a:pPr>
              <a:r>
                <a:rPr lang="en-US" sz="1400" dirty="0" err="1">
                  <a:latin typeface="Times New Roman" pitchFamily="-112" charset="0"/>
                  <a:ea typeface="Times New Roman" pitchFamily="-112" charset="0"/>
                  <a:cs typeface="Times New Roman" pitchFamily="-112" charset="0"/>
                </a:rPr>
                <a:t>Ofer</a:t>
              </a:r>
              <a:r>
                <a:rPr lang="en-US" sz="1400" dirty="0">
                  <a:latin typeface="Times New Roman" pitchFamily="-112" charset="0"/>
                  <a:ea typeface="Times New Roman" pitchFamily="-112" charset="0"/>
                  <a:cs typeface="Times New Roman" pitchFamily="-112" charset="0"/>
                </a:rPr>
                <a:t> </a:t>
              </a:r>
              <a:r>
                <a:rPr lang="en-US" sz="1400" dirty="0" err="1" smtClean="0">
                  <a:latin typeface="Times New Roman" pitchFamily="-112" charset="0"/>
                  <a:ea typeface="Times New Roman" pitchFamily="-112" charset="0"/>
                  <a:cs typeface="Times New Roman" pitchFamily="-112" charset="0"/>
                </a:rPr>
                <a:t>Lahav</a:t>
              </a:r>
              <a:endParaRPr lang="en-US" sz="1400" dirty="0" smtClean="0">
                <a:latin typeface="Times New Roman" pitchFamily="-112" charset="0"/>
                <a:ea typeface="Times New Roman" pitchFamily="-112" charset="0"/>
                <a:cs typeface="Times New Roman" pitchFamily="-112" charset="0"/>
              </a:endParaRPr>
            </a:p>
            <a:p>
              <a:pPr algn="r">
                <a:lnSpc>
                  <a:spcPts val="1500"/>
                </a:lnSpc>
              </a:pPr>
              <a:r>
                <a:rPr lang="en-US" sz="1400" dirty="0" smtClean="0">
                  <a:latin typeface="Times New Roman" pitchFamily="-112" charset="0"/>
                  <a:ea typeface="Times New Roman" pitchFamily="-112" charset="0"/>
                  <a:cs typeface="Times New Roman" pitchFamily="-112" charset="0"/>
                </a:rPr>
                <a:t>Ruth </a:t>
              </a:r>
              <a:r>
                <a:rPr lang="en-US" sz="1400" dirty="0" err="1" smtClean="0">
                  <a:latin typeface="Times New Roman" pitchFamily="-112" charset="0"/>
                  <a:ea typeface="Times New Roman" pitchFamily="-112" charset="0"/>
                  <a:cs typeface="Times New Roman" pitchFamily="-112" charset="0"/>
                </a:rPr>
                <a:t>Lazkoz</a:t>
              </a:r>
              <a:endParaRPr lang="en-US" sz="1400" dirty="0" smtClean="0">
                <a:latin typeface="Times New Roman" pitchFamily="-112" charset="0"/>
                <a:ea typeface="Times New Roman" pitchFamily="-112" charset="0"/>
                <a:cs typeface="Times New Roman" pitchFamily="-112" charset="0"/>
              </a:endParaRPr>
            </a:p>
            <a:p>
              <a:pPr algn="r">
                <a:lnSpc>
                  <a:spcPts val="1500"/>
                </a:lnSpc>
              </a:pPr>
              <a:r>
                <a:rPr lang="en-US" sz="1400" dirty="0" err="1">
                  <a:solidFill>
                    <a:srgbClr val="00FF00"/>
                  </a:solidFill>
                  <a:latin typeface="Times New Roman" pitchFamily="-112" charset="0"/>
                  <a:ea typeface="Times New Roman" pitchFamily="-112" charset="0"/>
                  <a:cs typeface="Times New Roman" pitchFamily="-112" charset="0"/>
                </a:rPr>
                <a:t>Doron</a:t>
              </a:r>
              <a:r>
                <a:rPr lang="en-US" sz="1400" dirty="0">
                  <a:solidFill>
                    <a:srgbClr val="00FF00"/>
                  </a:solidFill>
                  <a:latin typeface="Times New Roman" pitchFamily="-112" charset="0"/>
                  <a:ea typeface="Times New Roman" pitchFamily="-112" charset="0"/>
                  <a:cs typeface="Times New Roman" pitchFamily="-112" charset="0"/>
                </a:rPr>
                <a:t> </a:t>
              </a:r>
              <a:r>
                <a:rPr lang="en-US" sz="1400" dirty="0" err="1">
                  <a:solidFill>
                    <a:srgbClr val="00FF00"/>
                  </a:solidFill>
                  <a:latin typeface="Times New Roman" pitchFamily="-112" charset="0"/>
                  <a:ea typeface="Times New Roman" pitchFamily="-112" charset="0"/>
                  <a:cs typeface="Times New Roman" pitchFamily="-112" charset="0"/>
                </a:rPr>
                <a:t>Lemze</a:t>
              </a:r>
              <a:endParaRPr lang="en-US" sz="1400" dirty="0">
                <a:solidFill>
                  <a:srgbClr val="00FF00"/>
                </a:solidFill>
                <a:latin typeface="Times New Roman" pitchFamily="-112" charset="0"/>
                <a:ea typeface="Times New Roman" pitchFamily="-112" charset="0"/>
                <a:cs typeface="Times New Roman" pitchFamily="-112" charset="0"/>
              </a:endParaRPr>
            </a:p>
            <a:p>
              <a:pPr algn="r">
                <a:lnSpc>
                  <a:spcPts val="1500"/>
                </a:lnSpc>
              </a:pPr>
              <a:r>
                <a:rPr lang="en-US" sz="1400" dirty="0" smtClean="0">
                  <a:latin typeface="Times New Roman" pitchFamily="-112" charset="0"/>
                  <a:ea typeface="Times New Roman" pitchFamily="-112" charset="0"/>
                  <a:cs typeface="Times New Roman" pitchFamily="-112" charset="0"/>
                </a:rPr>
                <a:t>Dan </a:t>
              </a:r>
              <a:r>
                <a:rPr lang="en-US" sz="1400" dirty="0" err="1">
                  <a:latin typeface="Times New Roman" pitchFamily="-112" charset="0"/>
                  <a:ea typeface="Times New Roman" pitchFamily="-112" charset="0"/>
                  <a:cs typeface="Times New Roman" pitchFamily="-112" charset="0"/>
                </a:rPr>
                <a:t>Maoz</a:t>
              </a:r>
              <a:endParaRPr lang="en-US" sz="1400" dirty="0">
                <a:latin typeface="Times New Roman" pitchFamily="-112" charset="0"/>
                <a:ea typeface="Times New Roman" pitchFamily="-112" charset="0"/>
                <a:cs typeface="Times New Roman" pitchFamily="-112" charset="0"/>
              </a:endParaRPr>
            </a:p>
            <a:p>
              <a:pPr algn="r">
                <a:lnSpc>
                  <a:spcPts val="1500"/>
                </a:lnSpc>
              </a:pPr>
              <a:r>
                <a:rPr lang="en-US" sz="1400" dirty="0" err="1">
                  <a:solidFill>
                    <a:srgbClr val="00FF00"/>
                  </a:solidFill>
                  <a:latin typeface="Times New Roman" pitchFamily="-112" charset="0"/>
                  <a:ea typeface="Times New Roman" pitchFamily="-112" charset="0"/>
                  <a:cs typeface="Times New Roman" pitchFamily="-112" charset="0"/>
                </a:rPr>
                <a:t>Elinor</a:t>
              </a:r>
              <a:r>
                <a:rPr lang="en-US" sz="1400" dirty="0">
                  <a:solidFill>
                    <a:srgbClr val="00FF00"/>
                  </a:solidFill>
                  <a:latin typeface="Times New Roman" pitchFamily="-112" charset="0"/>
                  <a:ea typeface="Times New Roman" pitchFamily="-112" charset="0"/>
                  <a:cs typeface="Times New Roman" pitchFamily="-112" charset="0"/>
                </a:rPr>
                <a:t> </a:t>
              </a:r>
              <a:r>
                <a:rPr lang="en-US" sz="1400" dirty="0" err="1" smtClean="0">
                  <a:solidFill>
                    <a:srgbClr val="00FF00"/>
                  </a:solidFill>
                  <a:latin typeface="Times New Roman" pitchFamily="-112" charset="0"/>
                  <a:ea typeface="Times New Roman" pitchFamily="-112" charset="0"/>
                  <a:cs typeface="Times New Roman" pitchFamily="-112" charset="0"/>
                </a:rPr>
                <a:t>Medezinski</a:t>
              </a:r>
              <a:endParaRPr lang="en-US" sz="1400" dirty="0" smtClean="0">
                <a:solidFill>
                  <a:srgbClr val="00FF00"/>
                </a:solidFill>
                <a:latin typeface="Times New Roman" pitchFamily="-112" charset="0"/>
                <a:ea typeface="Times New Roman" pitchFamily="-112" charset="0"/>
                <a:cs typeface="Times New Roman" pitchFamily="-112" charset="0"/>
              </a:endParaRPr>
            </a:p>
            <a:p>
              <a:pPr algn="r">
                <a:lnSpc>
                  <a:spcPts val="1500"/>
                </a:lnSpc>
              </a:pPr>
              <a:r>
                <a:rPr lang="en-US" sz="1400" dirty="0" smtClean="0">
                  <a:solidFill>
                    <a:srgbClr val="00FF00"/>
                  </a:solidFill>
                  <a:latin typeface="Times New Roman" pitchFamily="-112" charset="0"/>
                  <a:ea typeface="Times New Roman" pitchFamily="-112" charset="0"/>
                  <a:cs typeface="Times New Roman" pitchFamily="-112" charset="0"/>
                </a:rPr>
                <a:t>Peter Melchior</a:t>
              </a:r>
            </a:p>
            <a:p>
              <a:pPr algn="r">
                <a:lnSpc>
                  <a:spcPts val="1500"/>
                </a:lnSpc>
              </a:pPr>
              <a:r>
                <a:rPr lang="en-US" sz="1400" dirty="0" smtClean="0">
                  <a:solidFill>
                    <a:srgbClr val="00FF00"/>
                  </a:solidFill>
                  <a:latin typeface="Times New Roman" pitchFamily="-112" charset="0"/>
                  <a:ea typeface="Times New Roman" pitchFamily="-112" charset="0"/>
                  <a:cs typeface="Times New Roman" pitchFamily="-112" charset="0"/>
                </a:rPr>
                <a:t>Massimo </a:t>
              </a:r>
              <a:r>
                <a:rPr lang="en-US" sz="1400" dirty="0" err="1" smtClean="0">
                  <a:solidFill>
                    <a:srgbClr val="00FF00"/>
                  </a:solidFill>
                  <a:latin typeface="Times New Roman" pitchFamily="-112" charset="0"/>
                  <a:ea typeface="Times New Roman" pitchFamily="-112" charset="0"/>
                  <a:cs typeface="Times New Roman" pitchFamily="-112" charset="0"/>
                </a:rPr>
                <a:t>Meneghetti</a:t>
              </a:r>
              <a:endParaRPr lang="en-US" sz="1400" dirty="0" smtClean="0">
                <a:solidFill>
                  <a:srgbClr val="00FF00"/>
                </a:solidFill>
                <a:latin typeface="Times New Roman" pitchFamily="-112" charset="0"/>
                <a:ea typeface="Times New Roman" pitchFamily="-112" charset="0"/>
                <a:cs typeface="Times New Roman" pitchFamily="-112" charset="0"/>
              </a:endParaRPr>
            </a:p>
            <a:p>
              <a:pPr algn="r">
                <a:lnSpc>
                  <a:spcPts val="1500"/>
                </a:lnSpc>
              </a:pPr>
              <a:r>
                <a:rPr lang="en-US" sz="1400" dirty="0" smtClean="0">
                  <a:solidFill>
                    <a:srgbClr val="00FF00"/>
                  </a:solidFill>
                  <a:latin typeface="Times New Roman" pitchFamily="-112" charset="0"/>
                  <a:ea typeface="Times New Roman" pitchFamily="-112" charset="0"/>
                  <a:cs typeface="Times New Roman" pitchFamily="-112" charset="0"/>
                </a:rPr>
                <a:t>Julian </a:t>
              </a:r>
              <a:r>
                <a:rPr lang="en-US" sz="1400" dirty="0" err="1" smtClean="0">
                  <a:solidFill>
                    <a:srgbClr val="00FF00"/>
                  </a:solidFill>
                  <a:latin typeface="Times New Roman" pitchFamily="-112" charset="0"/>
                  <a:ea typeface="Times New Roman" pitchFamily="-112" charset="0"/>
                  <a:cs typeface="Times New Roman" pitchFamily="-112" charset="0"/>
                </a:rPr>
                <a:t>Merten</a:t>
              </a:r>
              <a:endParaRPr lang="en-US" sz="1400" dirty="0" smtClean="0">
                <a:solidFill>
                  <a:srgbClr val="00FF00"/>
                </a:solidFill>
                <a:latin typeface="Times New Roman" pitchFamily="-112" charset="0"/>
                <a:ea typeface="Times New Roman" pitchFamily="-112" charset="0"/>
                <a:cs typeface="Times New Roman" pitchFamily="-112" charset="0"/>
              </a:endParaRPr>
            </a:p>
            <a:p>
              <a:pPr algn="r">
                <a:lnSpc>
                  <a:spcPts val="1500"/>
                </a:lnSpc>
              </a:pPr>
              <a:r>
                <a:rPr lang="en-US" sz="1400" dirty="0" err="1">
                  <a:latin typeface="Times New Roman" pitchFamily="-112" charset="0"/>
                  <a:ea typeface="Times New Roman" pitchFamily="-112" charset="0"/>
                  <a:cs typeface="Times New Roman" pitchFamily="-112" charset="0"/>
                </a:rPr>
                <a:t>Leonidas</a:t>
              </a:r>
              <a:r>
                <a:rPr lang="en-US" sz="1400" dirty="0">
                  <a:latin typeface="Times New Roman" pitchFamily="-112" charset="0"/>
                  <a:ea typeface="Times New Roman" pitchFamily="-112" charset="0"/>
                  <a:cs typeface="Times New Roman" pitchFamily="-112" charset="0"/>
                </a:rPr>
                <a:t> </a:t>
              </a:r>
              <a:r>
                <a:rPr lang="en-US" sz="1400" dirty="0" err="1">
                  <a:latin typeface="Times New Roman" pitchFamily="-112" charset="0"/>
                  <a:ea typeface="Times New Roman" pitchFamily="-112" charset="0"/>
                  <a:cs typeface="Times New Roman" pitchFamily="-112" charset="0"/>
                </a:rPr>
                <a:t>Moustakas</a:t>
              </a:r>
              <a:endParaRPr lang="en-US" sz="1400" dirty="0">
                <a:latin typeface="Times New Roman" pitchFamily="-112" charset="0"/>
                <a:ea typeface="Times New Roman" pitchFamily="-112" charset="0"/>
                <a:cs typeface="Times New Roman" pitchFamily="-112" charset="0"/>
              </a:endParaRPr>
            </a:p>
            <a:p>
              <a:pPr algn="r">
                <a:lnSpc>
                  <a:spcPts val="1500"/>
                </a:lnSpc>
              </a:pPr>
              <a:r>
                <a:rPr lang="en-US" sz="1400" dirty="0" err="1">
                  <a:latin typeface="Times New Roman" pitchFamily="-112" charset="0"/>
                  <a:ea typeface="Times New Roman" pitchFamily="-112" charset="0"/>
                  <a:cs typeface="Times New Roman" pitchFamily="-112" charset="0"/>
                </a:rPr>
                <a:t>Enikö</a:t>
              </a:r>
              <a:r>
                <a:rPr lang="en-US" sz="1400" dirty="0">
                  <a:latin typeface="Times New Roman" pitchFamily="-112" charset="0"/>
                  <a:ea typeface="Times New Roman" pitchFamily="-112" charset="0"/>
                  <a:cs typeface="Times New Roman" pitchFamily="-112" charset="0"/>
                </a:rPr>
                <a:t> </a:t>
              </a:r>
              <a:r>
                <a:rPr lang="en-US" sz="1400" dirty="0" err="1">
                  <a:latin typeface="Times New Roman" pitchFamily="-112" charset="0"/>
                  <a:ea typeface="Times New Roman" pitchFamily="-112" charset="0"/>
                  <a:cs typeface="Times New Roman" pitchFamily="-112" charset="0"/>
                </a:rPr>
                <a:t>Regös</a:t>
              </a:r>
              <a:endParaRPr lang="en-US" sz="1400" dirty="0">
                <a:latin typeface="Times New Roman" pitchFamily="-112" charset="0"/>
                <a:ea typeface="Times New Roman" pitchFamily="-112" charset="0"/>
                <a:cs typeface="Times New Roman" pitchFamily="-112" charset="0"/>
              </a:endParaRPr>
            </a:p>
            <a:p>
              <a:pPr algn="r">
                <a:lnSpc>
                  <a:spcPts val="1500"/>
                </a:lnSpc>
              </a:pPr>
              <a:r>
                <a:rPr lang="en-US" sz="1400" dirty="0">
                  <a:latin typeface="Times New Roman" pitchFamily="-112" charset="0"/>
                  <a:ea typeface="Times New Roman" pitchFamily="-112" charset="0"/>
                  <a:cs typeface="Times New Roman" pitchFamily="-112" charset="0"/>
                </a:rPr>
                <a:t>Adam Riess</a:t>
              </a:r>
            </a:p>
            <a:p>
              <a:pPr algn="r">
                <a:lnSpc>
                  <a:spcPts val="1500"/>
                </a:lnSpc>
              </a:pPr>
              <a:r>
                <a:rPr lang="en-US" sz="1400" dirty="0">
                  <a:latin typeface="Times New Roman" pitchFamily="-112" charset="0"/>
                  <a:ea typeface="Times New Roman" pitchFamily="-112" charset="0"/>
                  <a:cs typeface="Times New Roman" pitchFamily="-112" charset="0"/>
                </a:rPr>
                <a:t>Piero Rosati</a:t>
              </a:r>
            </a:p>
            <a:p>
              <a:pPr algn="r">
                <a:lnSpc>
                  <a:spcPts val="1500"/>
                </a:lnSpc>
              </a:pPr>
              <a:r>
                <a:rPr lang="en-US" sz="1400" dirty="0">
                  <a:latin typeface="Times New Roman" pitchFamily="-112" charset="0"/>
                  <a:ea typeface="Times New Roman" pitchFamily="-112" charset="0"/>
                  <a:cs typeface="Times New Roman" pitchFamily="-112" charset="0"/>
                </a:rPr>
                <a:t>Stella Seitz</a:t>
              </a:r>
            </a:p>
            <a:p>
              <a:pPr algn="r">
                <a:lnSpc>
                  <a:spcPts val="1500"/>
                </a:lnSpc>
              </a:pPr>
              <a:r>
                <a:rPr lang="en-US" sz="1400" dirty="0">
                  <a:latin typeface="Times New Roman" pitchFamily="-112" charset="0"/>
                  <a:ea typeface="Times New Roman" pitchFamily="-112" charset="0"/>
                  <a:cs typeface="Times New Roman" pitchFamily="-112" charset="0"/>
                </a:rPr>
                <a:t>Keiichi </a:t>
              </a:r>
              <a:r>
                <a:rPr lang="en-US" sz="1400" dirty="0" err="1">
                  <a:latin typeface="Times New Roman" pitchFamily="-112" charset="0"/>
                  <a:ea typeface="Times New Roman" pitchFamily="-112" charset="0"/>
                  <a:cs typeface="Times New Roman" pitchFamily="-112" charset="0"/>
                </a:rPr>
                <a:t>Umetsu</a:t>
              </a:r>
              <a:endParaRPr lang="en-US" sz="1400" dirty="0">
                <a:latin typeface="Times New Roman" pitchFamily="-112" charset="0"/>
                <a:ea typeface="Times New Roman" pitchFamily="-112" charset="0"/>
                <a:cs typeface="Times New Roman" pitchFamily="-112" charset="0"/>
              </a:endParaRPr>
            </a:p>
            <a:p>
              <a:pPr algn="r">
                <a:lnSpc>
                  <a:spcPts val="1500"/>
                </a:lnSpc>
              </a:pPr>
              <a:r>
                <a:rPr lang="en-US" sz="1400" dirty="0" err="1">
                  <a:solidFill>
                    <a:srgbClr val="2CFF2C"/>
                  </a:solidFill>
                  <a:latin typeface="Times New Roman" pitchFamily="-112" charset="0"/>
                  <a:ea typeface="Times New Roman" pitchFamily="-112" charset="0"/>
                  <a:cs typeface="Times New Roman" pitchFamily="-112" charset="0"/>
                </a:rPr>
                <a:t>Arjen</a:t>
              </a:r>
              <a:r>
                <a:rPr lang="en-US" sz="1400" dirty="0">
                  <a:solidFill>
                    <a:srgbClr val="2CFF2C"/>
                  </a:solidFill>
                  <a:latin typeface="Times New Roman" pitchFamily="-112" charset="0"/>
                  <a:ea typeface="Times New Roman" pitchFamily="-112" charset="0"/>
                  <a:cs typeface="Times New Roman" pitchFamily="-112" charset="0"/>
                </a:rPr>
                <a:t> van </a:t>
              </a:r>
              <a:r>
                <a:rPr lang="en-US" sz="1400" dirty="0" err="1">
                  <a:solidFill>
                    <a:srgbClr val="2CFF2C"/>
                  </a:solidFill>
                  <a:latin typeface="Times New Roman" pitchFamily="-112" charset="0"/>
                  <a:ea typeface="Times New Roman" pitchFamily="-112" charset="0"/>
                  <a:cs typeface="Times New Roman" pitchFamily="-112" charset="0"/>
                </a:rPr>
                <a:t>der</a:t>
              </a:r>
              <a:r>
                <a:rPr lang="en-US" sz="1400" dirty="0">
                  <a:solidFill>
                    <a:srgbClr val="2CFF2C"/>
                  </a:solidFill>
                  <a:latin typeface="Times New Roman" pitchFamily="-112" charset="0"/>
                  <a:ea typeface="Times New Roman" pitchFamily="-112" charset="0"/>
                  <a:cs typeface="Times New Roman" pitchFamily="-112" charset="0"/>
                </a:rPr>
                <a:t> </a:t>
              </a:r>
              <a:r>
                <a:rPr lang="en-US" sz="1400" dirty="0" err="1">
                  <a:solidFill>
                    <a:srgbClr val="2CFF2C"/>
                  </a:solidFill>
                  <a:latin typeface="Times New Roman" pitchFamily="-112" charset="0"/>
                  <a:ea typeface="Times New Roman" pitchFamily="-112" charset="0"/>
                  <a:cs typeface="Times New Roman" pitchFamily="-112" charset="0"/>
                </a:rPr>
                <a:t>Wel</a:t>
              </a:r>
              <a:endParaRPr lang="en-US" sz="1400" dirty="0">
                <a:solidFill>
                  <a:srgbClr val="2CFF2C"/>
                </a:solidFill>
                <a:latin typeface="Times New Roman" pitchFamily="-112" charset="0"/>
                <a:ea typeface="Times New Roman" pitchFamily="-112" charset="0"/>
                <a:cs typeface="Times New Roman" pitchFamily="-112" charset="0"/>
              </a:endParaRPr>
            </a:p>
            <a:p>
              <a:pPr algn="r">
                <a:lnSpc>
                  <a:spcPts val="1500"/>
                </a:lnSpc>
              </a:pPr>
              <a:r>
                <a:rPr lang="en-US" sz="1400" dirty="0">
                  <a:latin typeface="Times New Roman" pitchFamily="-112" charset="0"/>
                  <a:ea typeface="Times New Roman" pitchFamily="-112" charset="0"/>
                  <a:cs typeface="Times New Roman" pitchFamily="-112" charset="0"/>
                </a:rPr>
                <a:t>Wei Zheng</a:t>
              </a:r>
            </a:p>
            <a:p>
              <a:pPr algn="r">
                <a:lnSpc>
                  <a:spcPts val="1500"/>
                </a:lnSpc>
              </a:pPr>
              <a:r>
                <a:rPr lang="en-US" sz="1400" dirty="0" err="1">
                  <a:solidFill>
                    <a:srgbClr val="FFFF00"/>
                  </a:solidFill>
                  <a:latin typeface="Times New Roman" pitchFamily="-112" charset="0"/>
                  <a:ea typeface="Times New Roman" pitchFamily="-112" charset="0"/>
                  <a:cs typeface="Times New Roman" pitchFamily="-112" charset="0"/>
                </a:rPr>
                <a:t>Adi</a:t>
              </a:r>
              <a:r>
                <a:rPr lang="en-US" sz="1400" dirty="0">
                  <a:solidFill>
                    <a:srgbClr val="FFFF00"/>
                  </a:solidFill>
                  <a:latin typeface="Times New Roman" pitchFamily="-112" charset="0"/>
                  <a:ea typeface="Times New Roman" pitchFamily="-112" charset="0"/>
                  <a:cs typeface="Times New Roman" pitchFamily="-112" charset="0"/>
                </a:rPr>
                <a:t> Zitrin</a:t>
              </a:r>
            </a:p>
          </p:txBody>
        </p:sp>
        <p:sp>
          <p:nvSpPr>
            <p:cNvPr id="39942" name="TextBox 4"/>
            <p:cNvSpPr txBox="1">
              <a:spLocks noChangeArrowheads="1"/>
            </p:cNvSpPr>
            <p:nvPr/>
          </p:nvSpPr>
          <p:spPr bwMode="auto">
            <a:xfrm>
              <a:off x="3810000" y="152400"/>
              <a:ext cx="4267200" cy="6439510"/>
            </a:xfrm>
            <a:prstGeom prst="rect">
              <a:avLst/>
            </a:prstGeom>
            <a:noFill/>
            <a:ln w="9525">
              <a:noFill/>
              <a:miter lim="800000"/>
              <a:headEnd/>
              <a:tailEnd/>
            </a:ln>
          </p:spPr>
          <p:txBody>
            <a:bodyPr wrap="square">
              <a:prstTxWarp prst="textNoShape">
                <a:avLst/>
              </a:prstTxWarp>
              <a:spAutoFit/>
            </a:bodyPr>
            <a:lstStyle/>
            <a:p>
              <a:pPr>
                <a:lnSpc>
                  <a:spcPts val="1500"/>
                </a:lnSpc>
              </a:pPr>
              <a:r>
                <a:rPr lang="en-US" sz="1400" dirty="0">
                  <a:latin typeface="Times New Roman" pitchFamily="-112" charset="0"/>
                  <a:ea typeface="Times New Roman" pitchFamily="-112" charset="0"/>
                  <a:cs typeface="Times New Roman" pitchFamily="-112" charset="0"/>
                </a:rPr>
                <a:t>Space Telescope Science Institute (STScI)</a:t>
              </a:r>
            </a:p>
            <a:p>
              <a:pPr>
                <a:lnSpc>
                  <a:spcPts val="1500"/>
                </a:lnSpc>
              </a:pPr>
              <a:r>
                <a:rPr lang="en-US" sz="1400" dirty="0" err="1">
                  <a:latin typeface="Times New Roman" pitchFamily="-112" charset="0"/>
                  <a:ea typeface="Times New Roman" pitchFamily="-112" charset="0"/>
                  <a:cs typeface="Times New Roman" pitchFamily="-112" charset="0"/>
                </a:rPr>
                <a:t>Universität</a:t>
              </a:r>
              <a:r>
                <a:rPr lang="en-US" sz="1400" dirty="0">
                  <a:latin typeface="Times New Roman" pitchFamily="-112" charset="0"/>
                  <a:ea typeface="Times New Roman" pitchFamily="-112" charset="0"/>
                  <a:cs typeface="Times New Roman" pitchFamily="-112" charset="0"/>
                </a:rPr>
                <a:t> Heidelberg</a:t>
              </a:r>
            </a:p>
            <a:p>
              <a:pPr>
                <a:lnSpc>
                  <a:spcPts val="1500"/>
                </a:lnSpc>
              </a:pPr>
              <a:r>
                <a:rPr lang="en-US" sz="1400" dirty="0" err="1">
                  <a:latin typeface="Times New Roman" pitchFamily="-112" charset="0"/>
                  <a:ea typeface="Times New Roman" pitchFamily="-112" charset="0"/>
                  <a:cs typeface="Times New Roman" pitchFamily="-112" charset="0"/>
                </a:rPr>
                <a:t>Instituto</a:t>
              </a:r>
              <a:r>
                <a:rPr lang="en-US" sz="1400" dirty="0">
                  <a:latin typeface="Times New Roman" pitchFamily="-112" charset="0"/>
                  <a:ea typeface="Times New Roman" pitchFamily="-112" charset="0"/>
                  <a:cs typeface="Times New Roman" pitchFamily="-112" charset="0"/>
                </a:rPr>
                <a:t> de </a:t>
              </a:r>
              <a:r>
                <a:rPr lang="en-US" sz="1400" dirty="0" err="1">
                  <a:latin typeface="Times New Roman" pitchFamily="-112" charset="0"/>
                  <a:ea typeface="Times New Roman" pitchFamily="-112" charset="0"/>
                  <a:cs typeface="Times New Roman" pitchFamily="-112" charset="0"/>
                </a:rPr>
                <a:t>Astrofisica</a:t>
              </a:r>
              <a:r>
                <a:rPr lang="en-US" sz="1400" dirty="0">
                  <a:latin typeface="Times New Roman" pitchFamily="-112" charset="0"/>
                  <a:ea typeface="Times New Roman" pitchFamily="-112" charset="0"/>
                  <a:cs typeface="Times New Roman" pitchFamily="-112" charset="0"/>
                </a:rPr>
                <a:t> de </a:t>
              </a:r>
              <a:r>
                <a:rPr lang="en-US" sz="1400" dirty="0" err="1">
                  <a:latin typeface="Times New Roman" pitchFamily="-112" charset="0"/>
                  <a:ea typeface="Times New Roman" pitchFamily="-112" charset="0"/>
                  <a:cs typeface="Times New Roman" pitchFamily="-112" charset="0"/>
                </a:rPr>
                <a:t>Andalucia</a:t>
              </a:r>
              <a:r>
                <a:rPr lang="en-US" sz="1400" dirty="0">
                  <a:latin typeface="Times New Roman" pitchFamily="-112" charset="0"/>
                  <a:ea typeface="Times New Roman" pitchFamily="-112" charset="0"/>
                  <a:cs typeface="Times New Roman" pitchFamily="-112" charset="0"/>
                </a:rPr>
                <a:t> (IAA)</a:t>
              </a:r>
            </a:p>
            <a:p>
              <a:pPr>
                <a:lnSpc>
                  <a:spcPts val="1500"/>
                </a:lnSpc>
              </a:pPr>
              <a:r>
                <a:rPr lang="en-US" sz="1400" dirty="0">
                  <a:latin typeface="Times New Roman" pitchFamily="-112" charset="0"/>
                  <a:ea typeface="Times New Roman" pitchFamily="-112" charset="0"/>
                  <a:cs typeface="Times New Roman" pitchFamily="-112" charset="0"/>
                </a:rPr>
                <a:t>Leiden University</a:t>
              </a:r>
            </a:p>
            <a:p>
              <a:pPr>
                <a:lnSpc>
                  <a:spcPts val="1500"/>
                </a:lnSpc>
              </a:pPr>
              <a:r>
                <a:rPr lang="en-US" sz="1400" dirty="0">
                  <a:latin typeface="Times New Roman" pitchFamily="-112" charset="0"/>
                  <a:ea typeface="Times New Roman" pitchFamily="-112" charset="0"/>
                  <a:cs typeface="Times New Roman" pitchFamily="-112" charset="0"/>
                </a:rPr>
                <a:t>STScI</a:t>
              </a:r>
              <a:endParaRPr lang="en-US" sz="1400" dirty="0" smtClean="0">
                <a:latin typeface="Times New Roman" pitchFamily="-112" charset="0"/>
                <a:ea typeface="Times New Roman" pitchFamily="-112" charset="0"/>
                <a:cs typeface="Times New Roman" pitchFamily="-112" charset="0"/>
              </a:endParaRPr>
            </a:p>
            <a:p>
              <a:pPr>
                <a:lnSpc>
                  <a:spcPts val="1500"/>
                </a:lnSpc>
              </a:pPr>
              <a:r>
                <a:rPr lang="en-US" sz="1400" dirty="0" smtClean="0">
                  <a:latin typeface="Times New Roman" pitchFamily="-112" charset="0"/>
                  <a:ea typeface="Times New Roman" pitchFamily="-112" charset="0"/>
                  <a:cs typeface="Times New Roman" pitchFamily="-112" charset="0"/>
                </a:rPr>
                <a:t>University of the Basque Country</a:t>
              </a:r>
            </a:p>
            <a:p>
              <a:pPr>
                <a:lnSpc>
                  <a:spcPts val="1500"/>
                </a:lnSpc>
              </a:pPr>
              <a:r>
                <a:rPr lang="en-US" sz="1400" dirty="0" smtClean="0">
                  <a:latin typeface="Times New Roman" pitchFamily="-112" charset="0"/>
                  <a:ea typeface="Times New Roman" pitchFamily="-112" charset="0"/>
                  <a:cs typeface="Times New Roman" pitchFamily="-112" charset="0"/>
                </a:rPr>
                <a:t>Jet </a:t>
              </a:r>
              <a:r>
                <a:rPr lang="en-US" sz="1400" dirty="0">
                  <a:latin typeface="Times New Roman" pitchFamily="-112" charset="0"/>
                  <a:ea typeface="Times New Roman" pitchFamily="-112" charset="0"/>
                  <a:cs typeface="Times New Roman" pitchFamily="-112" charset="0"/>
                </a:rPr>
                <a:t>Propulsion Laboratory (JPL) / Caltech</a:t>
              </a:r>
            </a:p>
            <a:p>
              <a:pPr>
                <a:lnSpc>
                  <a:spcPts val="1500"/>
                </a:lnSpc>
              </a:pPr>
              <a:r>
                <a:rPr lang="en-US" sz="1400" dirty="0">
                  <a:latin typeface="Times New Roman" pitchFamily="-112" charset="0"/>
                  <a:ea typeface="Times New Roman" pitchFamily="-112" charset="0"/>
                  <a:cs typeface="Times New Roman" pitchFamily="-112" charset="0"/>
                </a:rPr>
                <a:t>Michigan State University</a:t>
              </a:r>
            </a:p>
            <a:p>
              <a:pPr>
                <a:lnSpc>
                  <a:spcPts val="1500"/>
                </a:lnSpc>
              </a:pPr>
              <a:r>
                <a:rPr lang="en-US" sz="1400" dirty="0">
                  <a:latin typeface="Times New Roman" pitchFamily="-112" charset="0"/>
                  <a:ea typeface="Times New Roman" pitchFamily="-112" charset="0"/>
                  <a:cs typeface="Times New Roman" pitchFamily="-112" charset="0"/>
                </a:rPr>
                <a:t>IAA</a:t>
              </a:r>
            </a:p>
            <a:p>
              <a:pPr>
                <a:lnSpc>
                  <a:spcPts val="1500"/>
                </a:lnSpc>
              </a:pPr>
              <a:r>
                <a:rPr lang="en-US" sz="1400" dirty="0">
                  <a:latin typeface="Times New Roman" pitchFamily="-112" charset="0"/>
                  <a:ea typeface="Times New Roman" pitchFamily="-112" charset="0"/>
                  <a:cs typeface="Times New Roman" pitchFamily="-112" charset="0"/>
                </a:rPr>
                <a:t>The Johns Hopkins University (JHU</a:t>
              </a:r>
              <a:r>
                <a:rPr lang="en-US" sz="1400" dirty="0" smtClean="0">
                  <a:latin typeface="Times New Roman" pitchFamily="-112" charset="0"/>
                  <a:ea typeface="Times New Roman" pitchFamily="-112" charset="0"/>
                  <a:cs typeface="Times New Roman" pitchFamily="-112" charset="0"/>
                </a:rPr>
                <a:t>)</a:t>
              </a:r>
            </a:p>
            <a:p>
              <a:pPr>
                <a:lnSpc>
                  <a:spcPts val="1500"/>
                </a:lnSpc>
              </a:pPr>
              <a:r>
                <a:rPr lang="en-US" sz="1400" dirty="0" smtClean="0">
                  <a:latin typeface="Times New Roman" pitchFamily="-112" charset="0"/>
                  <a:ea typeface="Times New Roman" pitchFamily="-112" charset="0"/>
                  <a:cs typeface="Times New Roman" pitchFamily="-112" charset="0"/>
                </a:rPr>
                <a:t>University of California, Berkeley</a:t>
              </a:r>
            </a:p>
            <a:p>
              <a:pPr>
                <a:lnSpc>
                  <a:spcPts val="1500"/>
                </a:lnSpc>
              </a:pPr>
              <a:r>
                <a:rPr lang="en-US" sz="1400" dirty="0">
                  <a:latin typeface="Times New Roman" pitchFamily="-112" charset="0"/>
                  <a:ea typeface="Times New Roman" pitchFamily="-112" charset="0"/>
                  <a:cs typeface="Times New Roman" pitchFamily="-112" charset="0"/>
                </a:rPr>
                <a:t>University College London (UCL)</a:t>
              </a:r>
            </a:p>
            <a:p>
              <a:pPr>
                <a:lnSpc>
                  <a:spcPts val="1500"/>
                </a:lnSpc>
              </a:pPr>
              <a:r>
                <a:rPr lang="en-US" sz="1400" dirty="0">
                  <a:latin typeface="Times New Roman" pitchFamily="-112" charset="0"/>
                  <a:ea typeface="Times New Roman" pitchFamily="-112" charset="0"/>
                  <a:cs typeface="Times New Roman" pitchFamily="-112" charset="0"/>
                </a:rPr>
                <a:t>Universidad </a:t>
              </a:r>
              <a:r>
                <a:rPr lang="en-US" sz="1400" dirty="0" err="1">
                  <a:latin typeface="Times New Roman" pitchFamily="-112" charset="0"/>
                  <a:ea typeface="Times New Roman" pitchFamily="-112" charset="0"/>
                  <a:cs typeface="Times New Roman" pitchFamily="-112" charset="0"/>
                </a:rPr>
                <a:t>Católica</a:t>
              </a:r>
              <a:r>
                <a:rPr lang="en-US" sz="1400" dirty="0">
                  <a:latin typeface="Times New Roman" pitchFamily="-112" charset="0"/>
                  <a:ea typeface="Times New Roman" pitchFamily="-112" charset="0"/>
                  <a:cs typeface="Times New Roman" pitchFamily="-112" charset="0"/>
                </a:rPr>
                <a:t> de Chile</a:t>
              </a:r>
            </a:p>
            <a:p>
              <a:pPr>
                <a:lnSpc>
                  <a:spcPts val="1500"/>
                </a:lnSpc>
              </a:pPr>
              <a:r>
                <a:rPr lang="en-US" sz="1400" dirty="0">
                  <a:latin typeface="Times New Roman" pitchFamily="-112" charset="0"/>
                  <a:ea typeface="Times New Roman" pitchFamily="-112" charset="0"/>
                  <a:cs typeface="Times New Roman" pitchFamily="-112" charset="0"/>
                </a:rPr>
                <a:t>UCL</a:t>
              </a:r>
            </a:p>
            <a:p>
              <a:pPr>
                <a:lnSpc>
                  <a:spcPts val="1500"/>
                </a:lnSpc>
              </a:pPr>
              <a:r>
                <a:rPr lang="en-US" sz="1400" dirty="0">
                  <a:latin typeface="Times New Roman" pitchFamily="-112" charset="0"/>
                  <a:ea typeface="Times New Roman" pitchFamily="-112" charset="0"/>
                  <a:cs typeface="Times New Roman" pitchFamily="-112" charset="0"/>
                </a:rPr>
                <a:t>Carnegie Institute of Washington</a:t>
              </a:r>
            </a:p>
            <a:p>
              <a:pPr>
                <a:lnSpc>
                  <a:spcPts val="1500"/>
                </a:lnSpc>
              </a:pPr>
              <a:r>
                <a:rPr lang="en-US" sz="1400" dirty="0">
                  <a:latin typeface="Times New Roman" pitchFamily="-112" charset="0"/>
                  <a:ea typeface="Times New Roman" pitchFamily="-112" charset="0"/>
                  <a:cs typeface="Times New Roman" pitchFamily="-112" charset="0"/>
                </a:rPr>
                <a:t>UCL</a:t>
              </a:r>
              <a:endParaRPr lang="en-US" sz="1400" dirty="0" smtClean="0">
                <a:latin typeface="Times New Roman" pitchFamily="-112" charset="0"/>
                <a:ea typeface="Times New Roman" pitchFamily="-112" charset="0"/>
                <a:cs typeface="Times New Roman" pitchFamily="-112" charset="0"/>
              </a:endParaRPr>
            </a:p>
            <a:p>
              <a:pPr>
                <a:lnSpc>
                  <a:spcPts val="1500"/>
                </a:lnSpc>
              </a:pPr>
              <a:r>
                <a:rPr lang="en-US" sz="1400" dirty="0" smtClean="0">
                  <a:latin typeface="Times New Roman" pitchFamily="-112" charset="0"/>
                  <a:ea typeface="Times New Roman" pitchFamily="-112" charset="0"/>
                  <a:cs typeface="Times New Roman" pitchFamily="-112" charset="0"/>
                </a:rPr>
                <a:t>University of the Basque Country</a:t>
              </a:r>
            </a:p>
            <a:p>
              <a:pPr>
                <a:lnSpc>
                  <a:spcPts val="1500"/>
                </a:lnSpc>
              </a:pPr>
              <a:r>
                <a:rPr lang="en-US" sz="1400" dirty="0" smtClean="0">
                  <a:latin typeface="Times New Roman" pitchFamily="-112" charset="0"/>
                  <a:ea typeface="Times New Roman" pitchFamily="-112" charset="0"/>
                  <a:cs typeface="Times New Roman" pitchFamily="-112" charset="0"/>
                </a:rPr>
                <a:t>JHU</a:t>
              </a:r>
            </a:p>
            <a:p>
              <a:pPr>
                <a:lnSpc>
                  <a:spcPts val="1500"/>
                </a:lnSpc>
              </a:pPr>
              <a:r>
                <a:rPr lang="en-US" sz="1400" dirty="0" smtClean="0">
                  <a:latin typeface="Times New Roman" pitchFamily="-112" charset="0"/>
                  <a:ea typeface="Times New Roman" pitchFamily="-112" charset="0"/>
                  <a:cs typeface="Times New Roman" pitchFamily="-112" charset="0"/>
                </a:rPr>
                <a:t>Tel Aviv University (TAU)</a:t>
              </a:r>
            </a:p>
            <a:p>
              <a:pPr>
                <a:lnSpc>
                  <a:spcPts val="1500"/>
                </a:lnSpc>
              </a:pPr>
              <a:r>
                <a:rPr lang="en-US" sz="1400" dirty="0" smtClean="0">
                  <a:latin typeface="Times New Roman" pitchFamily="-112" charset="0"/>
                  <a:ea typeface="Times New Roman" pitchFamily="-112" charset="0"/>
                  <a:cs typeface="Times New Roman" pitchFamily="-112" charset="0"/>
                </a:rPr>
                <a:t>JHU</a:t>
              </a:r>
            </a:p>
            <a:p>
              <a:pPr>
                <a:lnSpc>
                  <a:spcPts val="1500"/>
                </a:lnSpc>
              </a:pPr>
              <a:r>
                <a:rPr lang="en-US" sz="1400" dirty="0" err="1" smtClean="0">
                  <a:latin typeface="Times New Roman" pitchFamily="-112" charset="0"/>
                  <a:ea typeface="Times New Roman" pitchFamily="-112" charset="0"/>
                  <a:cs typeface="Times New Roman" pitchFamily="-112" charset="0"/>
                </a:rPr>
                <a:t>Universität</a:t>
              </a:r>
              <a:r>
                <a:rPr lang="en-US" sz="1400" dirty="0" smtClean="0">
                  <a:latin typeface="Times New Roman" pitchFamily="-112" charset="0"/>
                  <a:ea typeface="Times New Roman" pitchFamily="-112" charset="0"/>
                  <a:cs typeface="Times New Roman" pitchFamily="-112" charset="0"/>
                </a:rPr>
                <a:t> Heidelberg</a:t>
              </a:r>
            </a:p>
            <a:p>
              <a:pPr>
                <a:lnSpc>
                  <a:spcPts val="1500"/>
                </a:lnSpc>
              </a:pPr>
              <a:r>
                <a:rPr lang="en-US" sz="1400" dirty="0" smtClean="0">
                  <a:latin typeface="Times New Roman"/>
                  <a:cs typeface="Times New Roman"/>
                </a:rPr>
                <a:t>INAF / </a:t>
              </a:r>
              <a:r>
                <a:rPr lang="en-US" sz="1400" dirty="0" err="1" smtClean="0">
                  <a:latin typeface="Times New Roman"/>
                  <a:cs typeface="Times New Roman"/>
                </a:rPr>
                <a:t>Osservatorio</a:t>
              </a:r>
              <a:r>
                <a:rPr lang="en-US" sz="1400" dirty="0" smtClean="0">
                  <a:latin typeface="Times New Roman"/>
                  <a:cs typeface="Times New Roman"/>
                </a:rPr>
                <a:t> </a:t>
              </a:r>
              <a:r>
                <a:rPr lang="en-US" sz="1400" dirty="0" err="1" smtClean="0">
                  <a:latin typeface="Times New Roman"/>
                  <a:cs typeface="Times New Roman"/>
                </a:rPr>
                <a:t>Astronomico</a:t>
              </a:r>
              <a:r>
                <a:rPr lang="en-US" sz="1400" dirty="0" smtClean="0">
                  <a:latin typeface="Times New Roman"/>
                  <a:cs typeface="Times New Roman"/>
                </a:rPr>
                <a:t> </a:t>
              </a:r>
              <a:r>
                <a:rPr lang="en-US" sz="1400" dirty="0" err="1" smtClean="0">
                  <a:latin typeface="Times New Roman"/>
                  <a:cs typeface="Times New Roman"/>
                </a:rPr>
                <a:t>di</a:t>
              </a:r>
              <a:r>
                <a:rPr lang="en-US" sz="1400" dirty="0" smtClean="0">
                  <a:latin typeface="Times New Roman"/>
                  <a:cs typeface="Times New Roman"/>
                </a:rPr>
                <a:t> Bologna</a:t>
              </a:r>
              <a:endParaRPr lang="en-US" sz="1400" dirty="0" smtClean="0">
                <a:latin typeface="Times New Roman"/>
                <a:ea typeface="Times New Roman" pitchFamily="-112" charset="0"/>
                <a:cs typeface="Times New Roman"/>
              </a:endParaRPr>
            </a:p>
            <a:p>
              <a:pPr>
                <a:lnSpc>
                  <a:spcPts val="1500"/>
                </a:lnSpc>
              </a:pPr>
              <a:r>
                <a:rPr lang="en-US" sz="1400" dirty="0" err="1" smtClean="0">
                  <a:latin typeface="Times New Roman" pitchFamily="-112" charset="0"/>
                  <a:ea typeface="Times New Roman" pitchFamily="-112" charset="0"/>
                  <a:cs typeface="Times New Roman" pitchFamily="-112" charset="0"/>
                </a:rPr>
                <a:t>Universität</a:t>
              </a:r>
              <a:r>
                <a:rPr lang="en-US" sz="1400" dirty="0" smtClean="0">
                  <a:latin typeface="Times New Roman" pitchFamily="-112" charset="0"/>
                  <a:ea typeface="Times New Roman" pitchFamily="-112" charset="0"/>
                  <a:cs typeface="Times New Roman" pitchFamily="-112" charset="0"/>
                </a:rPr>
                <a:t> Heidelberg</a:t>
              </a:r>
            </a:p>
            <a:p>
              <a:pPr>
                <a:lnSpc>
                  <a:spcPts val="1500"/>
                </a:lnSpc>
              </a:pPr>
              <a:r>
                <a:rPr lang="en-US" sz="1400" dirty="0" smtClean="0">
                  <a:latin typeface="Times New Roman" pitchFamily="-112" charset="0"/>
                  <a:ea typeface="Times New Roman" pitchFamily="-112" charset="0"/>
                  <a:cs typeface="Times New Roman" pitchFamily="-112" charset="0"/>
                </a:rPr>
                <a:t>JPL/Caltech</a:t>
              </a:r>
            </a:p>
            <a:p>
              <a:pPr>
                <a:lnSpc>
                  <a:spcPts val="1500"/>
                </a:lnSpc>
              </a:pPr>
              <a:r>
                <a:rPr lang="en-US" sz="1400" dirty="0" smtClean="0">
                  <a:latin typeface="Times New Roman" pitchFamily="-112" charset="0"/>
                  <a:ea typeface="Times New Roman" pitchFamily="-112" charset="0"/>
                  <a:cs typeface="Times New Roman" pitchFamily="-112" charset="0"/>
                </a:rPr>
                <a:t>European </a:t>
              </a:r>
              <a:r>
                <a:rPr lang="en-US" sz="1400" dirty="0">
                  <a:latin typeface="Times New Roman" pitchFamily="-112" charset="0"/>
                  <a:ea typeface="Times New Roman" pitchFamily="-112" charset="0"/>
                  <a:cs typeface="Times New Roman" pitchFamily="-112" charset="0"/>
                </a:rPr>
                <a:t>Laboratory for Particle Physics (CERN)</a:t>
              </a:r>
            </a:p>
            <a:p>
              <a:pPr>
                <a:lnSpc>
                  <a:spcPts val="1500"/>
                </a:lnSpc>
              </a:pPr>
              <a:r>
                <a:rPr lang="en-US" sz="1400" dirty="0">
                  <a:latin typeface="Times New Roman" pitchFamily="-112" charset="0"/>
                  <a:ea typeface="Times New Roman" pitchFamily="-112" charset="0"/>
                  <a:cs typeface="Times New Roman" pitchFamily="-112" charset="0"/>
                </a:rPr>
                <a:t>STScI / JHU</a:t>
              </a:r>
            </a:p>
            <a:p>
              <a:pPr>
                <a:lnSpc>
                  <a:spcPts val="1500"/>
                </a:lnSpc>
              </a:pPr>
              <a:r>
                <a:rPr lang="en-US" sz="1400" dirty="0">
                  <a:latin typeface="Times New Roman" pitchFamily="-112" charset="0"/>
                  <a:ea typeface="Times New Roman" pitchFamily="-112" charset="0"/>
                  <a:cs typeface="Times New Roman" pitchFamily="-112" charset="0"/>
                </a:rPr>
                <a:t>European Southern Observatory</a:t>
              </a:r>
            </a:p>
            <a:p>
              <a:pPr>
                <a:lnSpc>
                  <a:spcPts val="1500"/>
                </a:lnSpc>
              </a:pPr>
              <a:r>
                <a:rPr lang="en-US" sz="1400" dirty="0" err="1">
                  <a:latin typeface="Times New Roman" pitchFamily="-112" charset="0"/>
                  <a:ea typeface="Times New Roman" pitchFamily="-112" charset="0"/>
                  <a:cs typeface="Times New Roman" pitchFamily="-112" charset="0"/>
                </a:rPr>
                <a:t>Universitas</a:t>
              </a:r>
              <a:r>
                <a:rPr lang="en-US" sz="1400" dirty="0">
                  <a:latin typeface="Times New Roman" pitchFamily="-112" charset="0"/>
                  <a:ea typeface="Times New Roman" pitchFamily="-112" charset="0"/>
                  <a:cs typeface="Times New Roman" pitchFamily="-112" charset="0"/>
                </a:rPr>
                <a:t> </a:t>
              </a:r>
              <a:r>
                <a:rPr lang="en-US" sz="1400" dirty="0" err="1">
                  <a:latin typeface="Times New Roman" pitchFamily="-112" charset="0"/>
                  <a:ea typeface="Times New Roman" pitchFamily="-112" charset="0"/>
                  <a:cs typeface="Times New Roman" pitchFamily="-112" charset="0"/>
                </a:rPr>
                <a:t>Sternwarte</a:t>
              </a:r>
              <a:r>
                <a:rPr lang="en-US" sz="1400" dirty="0">
                  <a:latin typeface="Times New Roman" pitchFamily="-112" charset="0"/>
                  <a:ea typeface="Times New Roman" pitchFamily="-112" charset="0"/>
                  <a:cs typeface="Times New Roman" pitchFamily="-112" charset="0"/>
                </a:rPr>
                <a:t> </a:t>
              </a:r>
              <a:r>
                <a:rPr lang="en-US" sz="1400" dirty="0" err="1">
                  <a:latin typeface="Times New Roman" pitchFamily="-112" charset="0"/>
                  <a:ea typeface="Times New Roman" pitchFamily="-112" charset="0"/>
                  <a:cs typeface="Times New Roman" pitchFamily="-112" charset="0"/>
                </a:rPr>
                <a:t>München</a:t>
              </a:r>
              <a:endParaRPr lang="en-US" sz="1400" dirty="0">
                <a:latin typeface="Times New Roman" pitchFamily="-112" charset="0"/>
                <a:ea typeface="Times New Roman" pitchFamily="-112" charset="0"/>
                <a:cs typeface="Times New Roman" pitchFamily="-112" charset="0"/>
              </a:endParaRPr>
            </a:p>
            <a:p>
              <a:pPr>
                <a:lnSpc>
                  <a:spcPts val="1500"/>
                </a:lnSpc>
              </a:pPr>
              <a:r>
                <a:rPr lang="en-US" sz="1400" dirty="0">
                  <a:latin typeface="Times New Roman" pitchFamily="-112" charset="0"/>
                  <a:ea typeface="Times New Roman" pitchFamily="-112" charset="0"/>
                  <a:cs typeface="Times New Roman" pitchFamily="-112" charset="0"/>
                </a:rPr>
                <a:t>Academia </a:t>
              </a:r>
              <a:r>
                <a:rPr lang="en-US" sz="1400" dirty="0" err="1">
                  <a:latin typeface="Times New Roman" pitchFamily="-112" charset="0"/>
                  <a:ea typeface="Times New Roman" pitchFamily="-112" charset="0"/>
                  <a:cs typeface="Times New Roman" pitchFamily="-112" charset="0"/>
                </a:rPr>
                <a:t>Sinica</a:t>
              </a:r>
              <a:r>
                <a:rPr lang="en-US" sz="1400" dirty="0">
                  <a:latin typeface="Times New Roman" pitchFamily="-112" charset="0"/>
                  <a:ea typeface="Times New Roman" pitchFamily="-112" charset="0"/>
                  <a:cs typeface="Times New Roman" pitchFamily="-112" charset="0"/>
                </a:rPr>
                <a:t>, Institute of Astronomy &amp; Astrophysics</a:t>
              </a:r>
            </a:p>
            <a:p>
              <a:pPr>
                <a:lnSpc>
                  <a:spcPts val="1500"/>
                </a:lnSpc>
              </a:pPr>
              <a:r>
                <a:rPr lang="en-US" sz="1400" dirty="0">
                  <a:latin typeface="Times New Roman" pitchFamily="-112" charset="0"/>
                  <a:ea typeface="Times New Roman" pitchFamily="-112" charset="0"/>
                  <a:cs typeface="Times New Roman" pitchFamily="-112" charset="0"/>
                </a:rPr>
                <a:t>Max Planck </a:t>
              </a:r>
              <a:r>
                <a:rPr lang="en-US" sz="1400" dirty="0" err="1">
                  <a:latin typeface="Times New Roman" pitchFamily="-112" charset="0"/>
                  <a:ea typeface="Times New Roman" pitchFamily="-112" charset="0"/>
                  <a:cs typeface="Times New Roman" pitchFamily="-112" charset="0"/>
                </a:rPr>
                <a:t>Institüt</a:t>
              </a:r>
              <a:r>
                <a:rPr lang="en-US" sz="1400" dirty="0">
                  <a:latin typeface="Times New Roman" pitchFamily="-112" charset="0"/>
                  <a:ea typeface="Times New Roman" pitchFamily="-112" charset="0"/>
                  <a:cs typeface="Times New Roman" pitchFamily="-112" charset="0"/>
                </a:rPr>
                <a:t> </a:t>
              </a:r>
              <a:r>
                <a:rPr lang="en-US" sz="1400" dirty="0" err="1">
                  <a:latin typeface="Times New Roman" pitchFamily="-112" charset="0"/>
                  <a:ea typeface="Times New Roman" pitchFamily="-112" charset="0"/>
                  <a:cs typeface="Times New Roman" pitchFamily="-112" charset="0"/>
                </a:rPr>
                <a:t>für</a:t>
              </a:r>
              <a:r>
                <a:rPr lang="en-US" sz="1400" dirty="0">
                  <a:latin typeface="Times New Roman" pitchFamily="-112" charset="0"/>
                  <a:ea typeface="Times New Roman" pitchFamily="-112" charset="0"/>
                  <a:cs typeface="Times New Roman" pitchFamily="-112" charset="0"/>
                </a:rPr>
                <a:t> </a:t>
              </a:r>
              <a:r>
                <a:rPr lang="en-US" sz="1400" dirty="0" err="1" smtClean="0">
                  <a:latin typeface="Times New Roman" pitchFamily="-112" charset="0"/>
                  <a:ea typeface="Times New Roman" pitchFamily="-112" charset="0"/>
                  <a:cs typeface="Times New Roman" pitchFamily="-112" charset="0"/>
                </a:rPr>
                <a:t>Astronomie</a:t>
              </a:r>
              <a:endParaRPr lang="en-US" sz="1400" dirty="0" smtClean="0">
                <a:latin typeface="Times New Roman" pitchFamily="-112" charset="0"/>
                <a:ea typeface="Times New Roman" pitchFamily="-112" charset="0"/>
                <a:cs typeface="Times New Roman" pitchFamily="-112" charset="0"/>
              </a:endParaRPr>
            </a:p>
            <a:p>
              <a:pPr>
                <a:lnSpc>
                  <a:spcPts val="1500"/>
                </a:lnSpc>
              </a:pPr>
              <a:r>
                <a:rPr lang="en-US" sz="1400" dirty="0">
                  <a:latin typeface="Times New Roman" pitchFamily="-112" charset="0"/>
                  <a:ea typeface="Times New Roman" pitchFamily="-112" charset="0"/>
                  <a:cs typeface="Times New Roman" pitchFamily="-112" charset="0"/>
                </a:rPr>
                <a:t>JHU</a:t>
              </a:r>
            </a:p>
            <a:p>
              <a:pPr>
                <a:lnSpc>
                  <a:spcPts val="1500"/>
                </a:lnSpc>
              </a:pPr>
              <a:r>
                <a:rPr lang="en-US" sz="1400" dirty="0">
                  <a:latin typeface="Times New Roman" pitchFamily="-112" charset="0"/>
                  <a:ea typeface="Times New Roman" pitchFamily="-112" charset="0"/>
                  <a:cs typeface="Times New Roman" pitchFamily="-112" charset="0"/>
                </a:rPr>
                <a:t>TAU</a:t>
              </a:r>
            </a:p>
          </p:txBody>
        </p:sp>
      </p:grpSp>
      <p:sp>
        <p:nvSpPr>
          <p:cNvPr id="39940" name="TextBox 5"/>
          <p:cNvSpPr txBox="1">
            <a:spLocks noChangeArrowheads="1"/>
          </p:cNvSpPr>
          <p:nvPr/>
        </p:nvSpPr>
        <p:spPr bwMode="auto">
          <a:xfrm>
            <a:off x="7315200" y="6248400"/>
            <a:ext cx="1659429" cy="523220"/>
          </a:xfrm>
          <a:prstGeom prst="rect">
            <a:avLst/>
          </a:prstGeom>
          <a:noFill/>
          <a:ln w="9525">
            <a:solidFill>
              <a:schemeClr val="tx1"/>
            </a:solidFill>
            <a:miter lim="800000"/>
            <a:headEnd/>
            <a:tailEnd/>
          </a:ln>
        </p:spPr>
        <p:txBody>
          <a:bodyPr wrap="none">
            <a:prstTxWarp prst="textNoShape">
              <a:avLst/>
            </a:prstTxWarp>
            <a:spAutoFit/>
          </a:bodyPr>
          <a:lstStyle/>
          <a:p>
            <a:r>
              <a:rPr lang="en-US" sz="1400" dirty="0">
                <a:solidFill>
                  <a:srgbClr val="2CFF2C"/>
                </a:solidFill>
                <a:latin typeface="Times New Roman" pitchFamily="-112" charset="0"/>
                <a:ea typeface="Times New Roman" pitchFamily="-112" charset="0"/>
                <a:cs typeface="Times New Roman" pitchFamily="-112" charset="0"/>
              </a:rPr>
              <a:t>Post-</a:t>
            </a:r>
            <a:r>
              <a:rPr lang="en-US" sz="1400" dirty="0" smtClean="0">
                <a:solidFill>
                  <a:srgbClr val="2CFF2C"/>
                </a:solidFill>
                <a:latin typeface="Times New Roman" pitchFamily="-112" charset="0"/>
                <a:ea typeface="Times New Roman" pitchFamily="-112" charset="0"/>
                <a:cs typeface="Times New Roman" pitchFamily="-112" charset="0"/>
              </a:rPr>
              <a:t>doctoral fellow</a:t>
            </a:r>
          </a:p>
          <a:p>
            <a:r>
              <a:rPr lang="en-US" sz="1400" dirty="0" smtClean="0">
                <a:solidFill>
                  <a:srgbClr val="FFFF00"/>
                </a:solidFill>
                <a:latin typeface="Times New Roman" pitchFamily="-112" charset="0"/>
                <a:ea typeface="Times New Roman" pitchFamily="-112" charset="0"/>
                <a:cs typeface="Times New Roman" pitchFamily="-112" charset="0"/>
              </a:rPr>
              <a:t>Graduate </a:t>
            </a:r>
            <a:r>
              <a:rPr lang="en-US" sz="1400" dirty="0">
                <a:solidFill>
                  <a:srgbClr val="FFFF00"/>
                </a:solidFill>
                <a:latin typeface="Times New Roman" pitchFamily="-112" charset="0"/>
                <a:ea typeface="Times New Roman" pitchFamily="-112" charset="0"/>
                <a:cs typeface="Times New Roman" pitchFamily="-112" charset="0"/>
              </a:rPr>
              <a:t>student</a:t>
            </a:r>
          </a:p>
        </p:txBody>
      </p:sp>
      <p:sp>
        <p:nvSpPr>
          <p:cNvPr id="7" name="TextBox 6"/>
          <p:cNvSpPr txBox="1"/>
          <p:nvPr/>
        </p:nvSpPr>
        <p:spPr>
          <a:xfrm>
            <a:off x="0" y="0"/>
            <a:ext cx="3046652" cy="400110"/>
          </a:xfrm>
          <a:prstGeom prst="rect">
            <a:avLst/>
          </a:prstGeom>
          <a:noFill/>
        </p:spPr>
        <p:txBody>
          <a:bodyPr wrap="none" rtlCol="0">
            <a:spAutoFit/>
          </a:bodyPr>
          <a:lstStyle/>
          <a:p>
            <a:r>
              <a:rPr lang="en-US" dirty="0" smtClean="0">
                <a:solidFill>
                  <a:srgbClr val="FFBE19"/>
                </a:solidFill>
                <a:effectLst>
                  <a:outerShdw blurRad="38100" dist="38100" dir="2700000" algn="tl">
                    <a:srgbClr val="000000">
                      <a:alpha val="43137"/>
                    </a:srgbClr>
                  </a:outerShdw>
                </a:effectLst>
                <a:latin typeface="Times New Roman"/>
                <a:cs typeface="Times New Roman"/>
              </a:rPr>
              <a:t>The CLASH Science Team:</a:t>
            </a:r>
            <a:endParaRPr lang="en-US" dirty="0">
              <a:solidFill>
                <a:srgbClr val="FFBE19"/>
              </a:solidFill>
              <a:effectLst>
                <a:outerShdw blurRad="38100" dist="38100" dir="2700000" algn="tl">
                  <a:srgbClr val="000000">
                    <a:alpha val="43137"/>
                  </a:srgbClr>
                </a:outerShdw>
              </a:effectLst>
              <a:latin typeface="Times New Roman"/>
              <a:cs typeface="Times New Roman"/>
            </a:endParaRPr>
          </a:p>
        </p:txBody>
      </p:sp>
      <p:grpSp>
        <p:nvGrpSpPr>
          <p:cNvPr id="42" name="Group 41"/>
          <p:cNvGrpSpPr/>
          <p:nvPr/>
        </p:nvGrpSpPr>
        <p:grpSpPr>
          <a:xfrm>
            <a:off x="492760" y="609600"/>
            <a:ext cx="1320800" cy="4978400"/>
            <a:chOff x="431800" y="838200"/>
            <a:chExt cx="1320800" cy="4978400"/>
          </a:xfrm>
        </p:grpSpPr>
        <p:pic>
          <p:nvPicPr>
            <p:cNvPr id="8" name="Picture 7" descr="melchior.jpg"/>
            <p:cNvPicPr>
              <a:picLocks noChangeAspect="1"/>
            </p:cNvPicPr>
            <p:nvPr/>
          </p:nvPicPr>
          <p:blipFill>
            <a:blip r:embed="rId3"/>
            <a:stretch>
              <a:fillRect/>
            </a:stretch>
          </p:blipFill>
          <p:spPr>
            <a:xfrm>
              <a:off x="431800" y="838200"/>
              <a:ext cx="406400" cy="406400"/>
            </a:xfrm>
            <a:prstGeom prst="rect">
              <a:avLst/>
            </a:prstGeom>
          </p:spPr>
        </p:pic>
        <p:pic>
          <p:nvPicPr>
            <p:cNvPr id="9" name="Picture 8" descr="elinor.jpg"/>
            <p:cNvPicPr>
              <a:picLocks noChangeAspect="1"/>
            </p:cNvPicPr>
            <p:nvPr/>
          </p:nvPicPr>
          <p:blipFill>
            <a:blip r:embed="rId4"/>
            <a:stretch>
              <a:fillRect/>
            </a:stretch>
          </p:blipFill>
          <p:spPr>
            <a:xfrm>
              <a:off x="889000" y="838200"/>
              <a:ext cx="406400" cy="406400"/>
            </a:xfrm>
            <a:prstGeom prst="rect">
              <a:avLst/>
            </a:prstGeom>
          </p:spPr>
        </p:pic>
        <p:pic>
          <p:nvPicPr>
            <p:cNvPr id="10" name="Picture 9" descr="jouvel.jpg"/>
            <p:cNvPicPr>
              <a:picLocks noChangeAspect="1"/>
            </p:cNvPicPr>
            <p:nvPr/>
          </p:nvPicPr>
          <p:blipFill>
            <a:blip r:embed="rId5"/>
            <a:stretch>
              <a:fillRect/>
            </a:stretch>
          </p:blipFill>
          <p:spPr>
            <a:xfrm>
              <a:off x="1346200" y="838200"/>
              <a:ext cx="406400" cy="406400"/>
            </a:xfrm>
            <a:prstGeom prst="rect">
              <a:avLst/>
            </a:prstGeom>
          </p:spPr>
        </p:pic>
        <p:pic>
          <p:nvPicPr>
            <p:cNvPr id="11" name="Picture 10" descr="OferLahav.jpg"/>
            <p:cNvPicPr>
              <a:picLocks noChangeAspect="1"/>
            </p:cNvPicPr>
            <p:nvPr/>
          </p:nvPicPr>
          <p:blipFill>
            <a:blip r:embed="rId6"/>
            <a:stretch>
              <a:fillRect/>
            </a:stretch>
          </p:blipFill>
          <p:spPr>
            <a:xfrm>
              <a:off x="431800" y="1295400"/>
              <a:ext cx="406400" cy="406400"/>
            </a:xfrm>
            <a:prstGeom prst="rect">
              <a:avLst/>
            </a:prstGeom>
          </p:spPr>
        </p:pic>
        <p:pic>
          <p:nvPicPr>
            <p:cNvPr id="12" name="Picture 11" descr="lazkoz.jpg"/>
            <p:cNvPicPr>
              <a:picLocks noChangeAspect="1"/>
            </p:cNvPicPr>
            <p:nvPr/>
          </p:nvPicPr>
          <p:blipFill>
            <a:blip r:embed="rId7"/>
            <a:stretch>
              <a:fillRect/>
            </a:stretch>
          </p:blipFill>
          <p:spPr>
            <a:xfrm>
              <a:off x="889000" y="1295400"/>
              <a:ext cx="406400" cy="406400"/>
            </a:xfrm>
            <a:prstGeom prst="rect">
              <a:avLst/>
            </a:prstGeom>
          </p:spPr>
        </p:pic>
        <p:pic>
          <p:nvPicPr>
            <p:cNvPr id="13" name="Picture 12" descr="zheng.jpg"/>
            <p:cNvPicPr>
              <a:picLocks noChangeAspect="1"/>
            </p:cNvPicPr>
            <p:nvPr/>
          </p:nvPicPr>
          <p:blipFill>
            <a:blip r:embed="rId8"/>
            <a:stretch>
              <a:fillRect/>
            </a:stretch>
          </p:blipFill>
          <p:spPr>
            <a:xfrm>
              <a:off x="1346200" y="1295400"/>
              <a:ext cx="406400" cy="406400"/>
            </a:xfrm>
            <a:prstGeom prst="rect">
              <a:avLst/>
            </a:prstGeom>
          </p:spPr>
        </p:pic>
        <p:pic>
          <p:nvPicPr>
            <p:cNvPr id="14" name="Picture 13" descr="bouwens.jpg"/>
            <p:cNvPicPr>
              <a:picLocks noChangeAspect="1"/>
            </p:cNvPicPr>
            <p:nvPr/>
          </p:nvPicPr>
          <p:blipFill>
            <a:blip r:embed="rId9"/>
            <a:stretch>
              <a:fillRect/>
            </a:stretch>
          </p:blipFill>
          <p:spPr>
            <a:xfrm>
              <a:off x="431800" y="1752600"/>
              <a:ext cx="406400" cy="406400"/>
            </a:xfrm>
            <a:prstGeom prst="rect">
              <a:avLst/>
            </a:prstGeom>
          </p:spPr>
        </p:pic>
        <p:pic>
          <p:nvPicPr>
            <p:cNvPr id="15" name="Picture 14" descr="mpostman.jpg"/>
            <p:cNvPicPr>
              <a:picLocks noChangeAspect="1"/>
            </p:cNvPicPr>
            <p:nvPr/>
          </p:nvPicPr>
          <p:blipFill>
            <a:blip r:embed="rId10"/>
            <a:stretch>
              <a:fillRect/>
            </a:stretch>
          </p:blipFill>
          <p:spPr>
            <a:xfrm>
              <a:off x="889000" y="1752600"/>
              <a:ext cx="406400" cy="406400"/>
            </a:xfrm>
            <a:prstGeom prst="rect">
              <a:avLst/>
            </a:prstGeom>
          </p:spPr>
        </p:pic>
        <p:pic>
          <p:nvPicPr>
            <p:cNvPr id="16" name="Picture 15" descr="donahue.jpg"/>
            <p:cNvPicPr>
              <a:picLocks noChangeAspect="1"/>
            </p:cNvPicPr>
            <p:nvPr/>
          </p:nvPicPr>
          <p:blipFill>
            <a:blip r:embed="rId11"/>
            <a:stretch>
              <a:fillRect/>
            </a:stretch>
          </p:blipFill>
          <p:spPr>
            <a:xfrm>
              <a:off x="1346200" y="1752600"/>
              <a:ext cx="406400" cy="406400"/>
            </a:xfrm>
            <a:prstGeom prst="rect">
              <a:avLst/>
            </a:prstGeom>
          </p:spPr>
        </p:pic>
        <p:pic>
          <p:nvPicPr>
            <p:cNvPr id="17" name="Picture 16" descr="zitrin.jpg"/>
            <p:cNvPicPr>
              <a:picLocks noChangeAspect="1"/>
            </p:cNvPicPr>
            <p:nvPr/>
          </p:nvPicPr>
          <p:blipFill>
            <a:blip r:embed="rId12"/>
            <a:stretch>
              <a:fillRect/>
            </a:stretch>
          </p:blipFill>
          <p:spPr>
            <a:xfrm>
              <a:off x="431800" y="2209800"/>
              <a:ext cx="406400" cy="406400"/>
            </a:xfrm>
            <a:prstGeom prst="rect">
              <a:avLst/>
            </a:prstGeom>
          </p:spPr>
        </p:pic>
        <p:pic>
          <p:nvPicPr>
            <p:cNvPr id="18" name="Picture 17" descr="riess.jpg"/>
            <p:cNvPicPr>
              <a:picLocks noChangeAspect="1"/>
            </p:cNvPicPr>
            <p:nvPr/>
          </p:nvPicPr>
          <p:blipFill>
            <a:blip r:embed="rId13"/>
            <a:stretch>
              <a:fillRect/>
            </a:stretch>
          </p:blipFill>
          <p:spPr>
            <a:xfrm>
              <a:off x="889000" y="2209800"/>
              <a:ext cx="406400" cy="406400"/>
            </a:xfrm>
            <a:prstGeom prst="rect">
              <a:avLst/>
            </a:prstGeom>
          </p:spPr>
        </p:pic>
        <p:pic>
          <p:nvPicPr>
            <p:cNvPr id="19" name="Picture 18" descr="bradley.jpg"/>
            <p:cNvPicPr>
              <a:picLocks noChangeAspect="1"/>
            </p:cNvPicPr>
            <p:nvPr/>
          </p:nvPicPr>
          <p:blipFill>
            <a:blip r:embed="rId14"/>
            <a:stretch>
              <a:fillRect/>
            </a:stretch>
          </p:blipFill>
          <p:spPr>
            <a:xfrm>
              <a:off x="1346200" y="2209800"/>
              <a:ext cx="406400" cy="406400"/>
            </a:xfrm>
            <a:prstGeom prst="rect">
              <a:avLst/>
            </a:prstGeom>
          </p:spPr>
        </p:pic>
        <p:pic>
          <p:nvPicPr>
            <p:cNvPr id="20" name="Picture 19" descr="bartelmann.jpg"/>
            <p:cNvPicPr>
              <a:picLocks noChangeAspect="1"/>
            </p:cNvPicPr>
            <p:nvPr/>
          </p:nvPicPr>
          <p:blipFill>
            <a:blip r:embed="rId15"/>
            <a:stretch>
              <a:fillRect/>
            </a:stretch>
          </p:blipFill>
          <p:spPr>
            <a:xfrm>
              <a:off x="431800" y="2667000"/>
              <a:ext cx="406400" cy="406400"/>
            </a:xfrm>
            <a:prstGeom prst="rect">
              <a:avLst/>
            </a:prstGeom>
          </p:spPr>
        </p:pic>
        <p:pic>
          <p:nvPicPr>
            <p:cNvPr id="21" name="Picture 20" descr="rosati.jpg"/>
            <p:cNvPicPr>
              <a:picLocks noChangeAspect="1"/>
            </p:cNvPicPr>
            <p:nvPr/>
          </p:nvPicPr>
          <p:blipFill>
            <a:blip r:embed="rId16"/>
            <a:stretch>
              <a:fillRect/>
            </a:stretch>
          </p:blipFill>
          <p:spPr>
            <a:xfrm>
              <a:off x="889000" y="2667000"/>
              <a:ext cx="406400" cy="406400"/>
            </a:xfrm>
            <a:prstGeom prst="rect">
              <a:avLst/>
            </a:prstGeom>
          </p:spPr>
        </p:pic>
        <p:pic>
          <p:nvPicPr>
            <p:cNvPr id="22" name="Picture 21" descr="eniko.jpg"/>
            <p:cNvPicPr>
              <a:picLocks noChangeAspect="1"/>
            </p:cNvPicPr>
            <p:nvPr/>
          </p:nvPicPr>
          <p:blipFill>
            <a:blip r:embed="rId17"/>
            <a:stretch>
              <a:fillRect/>
            </a:stretch>
          </p:blipFill>
          <p:spPr>
            <a:xfrm>
              <a:off x="1346200" y="2667000"/>
              <a:ext cx="406400" cy="406400"/>
            </a:xfrm>
            <a:prstGeom prst="rect">
              <a:avLst/>
            </a:prstGeom>
          </p:spPr>
        </p:pic>
        <p:pic>
          <p:nvPicPr>
            <p:cNvPr id="23" name="Picture 22" descr="lemze.jpg"/>
            <p:cNvPicPr>
              <a:picLocks noChangeAspect="1"/>
            </p:cNvPicPr>
            <p:nvPr/>
          </p:nvPicPr>
          <p:blipFill>
            <a:blip r:embed="rId18"/>
            <a:stretch>
              <a:fillRect/>
            </a:stretch>
          </p:blipFill>
          <p:spPr>
            <a:xfrm>
              <a:off x="431800" y="3124200"/>
              <a:ext cx="406400" cy="406400"/>
            </a:xfrm>
            <a:prstGeom prst="rect">
              <a:avLst/>
            </a:prstGeom>
          </p:spPr>
        </p:pic>
        <p:pic>
          <p:nvPicPr>
            <p:cNvPr id="24" name="Picture 23" descr="meneghetti.jpg"/>
            <p:cNvPicPr>
              <a:picLocks noChangeAspect="1"/>
            </p:cNvPicPr>
            <p:nvPr/>
          </p:nvPicPr>
          <p:blipFill>
            <a:blip r:embed="rId19"/>
            <a:stretch>
              <a:fillRect/>
            </a:stretch>
          </p:blipFill>
          <p:spPr>
            <a:xfrm>
              <a:off x="889000" y="3124200"/>
              <a:ext cx="406400" cy="406400"/>
            </a:xfrm>
            <a:prstGeom prst="rect">
              <a:avLst/>
            </a:prstGeom>
          </p:spPr>
        </p:pic>
        <p:pic>
          <p:nvPicPr>
            <p:cNvPr id="25" name="Picture 24" descr="kelson.jpg"/>
            <p:cNvPicPr>
              <a:picLocks noChangeAspect="1"/>
            </p:cNvPicPr>
            <p:nvPr/>
          </p:nvPicPr>
          <p:blipFill>
            <a:blip r:embed="rId20"/>
            <a:stretch>
              <a:fillRect/>
            </a:stretch>
          </p:blipFill>
          <p:spPr>
            <a:xfrm>
              <a:off x="1346200" y="3124200"/>
              <a:ext cx="406400" cy="406400"/>
            </a:xfrm>
            <a:prstGeom prst="rect">
              <a:avLst/>
            </a:prstGeom>
          </p:spPr>
        </p:pic>
        <p:pic>
          <p:nvPicPr>
            <p:cNvPr id="26" name="Picture 25" descr="moustakas.jpg"/>
            <p:cNvPicPr>
              <a:picLocks noChangeAspect="1"/>
            </p:cNvPicPr>
            <p:nvPr/>
          </p:nvPicPr>
          <p:blipFill>
            <a:blip r:embed="rId21"/>
            <a:stretch>
              <a:fillRect/>
            </a:stretch>
          </p:blipFill>
          <p:spPr>
            <a:xfrm>
              <a:off x="431800" y="3581400"/>
              <a:ext cx="406400" cy="406400"/>
            </a:xfrm>
            <a:prstGeom prst="rect">
              <a:avLst/>
            </a:prstGeom>
          </p:spPr>
        </p:pic>
        <p:pic>
          <p:nvPicPr>
            <p:cNvPr id="27" name="Picture 26" descr="hford.jpg"/>
            <p:cNvPicPr>
              <a:picLocks noChangeAspect="1"/>
            </p:cNvPicPr>
            <p:nvPr/>
          </p:nvPicPr>
          <p:blipFill>
            <a:blip r:embed="rId22"/>
            <a:stretch>
              <a:fillRect/>
            </a:stretch>
          </p:blipFill>
          <p:spPr>
            <a:xfrm>
              <a:off x="889000" y="3581400"/>
              <a:ext cx="406400" cy="406400"/>
            </a:xfrm>
            <a:prstGeom prst="rect">
              <a:avLst/>
            </a:prstGeom>
          </p:spPr>
        </p:pic>
        <p:pic>
          <p:nvPicPr>
            <p:cNvPr id="28" name="Picture 27" descr="graves.jpg"/>
            <p:cNvPicPr>
              <a:picLocks noChangeAspect="1"/>
            </p:cNvPicPr>
            <p:nvPr/>
          </p:nvPicPr>
          <p:blipFill>
            <a:blip r:embed="rId23"/>
            <a:stretch>
              <a:fillRect/>
            </a:stretch>
          </p:blipFill>
          <p:spPr>
            <a:xfrm>
              <a:off x="1346200" y="3581400"/>
              <a:ext cx="406400" cy="406400"/>
            </a:xfrm>
            <a:prstGeom prst="rect">
              <a:avLst/>
            </a:prstGeom>
          </p:spPr>
        </p:pic>
        <p:pic>
          <p:nvPicPr>
            <p:cNvPr id="29" name="Picture 28" descr="coe.jpg"/>
            <p:cNvPicPr>
              <a:picLocks noChangeAspect="1"/>
            </p:cNvPicPr>
            <p:nvPr/>
          </p:nvPicPr>
          <p:blipFill>
            <a:blip r:embed="rId24"/>
            <a:stretch>
              <a:fillRect/>
            </a:stretch>
          </p:blipFill>
          <p:spPr>
            <a:xfrm>
              <a:off x="431800" y="4038600"/>
              <a:ext cx="406400" cy="406400"/>
            </a:xfrm>
            <a:prstGeom prst="rect">
              <a:avLst/>
            </a:prstGeom>
          </p:spPr>
        </p:pic>
        <p:pic>
          <p:nvPicPr>
            <p:cNvPr id="30" name="Picture 29" descr="LInfante.jpg"/>
            <p:cNvPicPr>
              <a:picLocks noChangeAspect="1"/>
            </p:cNvPicPr>
            <p:nvPr/>
          </p:nvPicPr>
          <p:blipFill>
            <a:blip r:embed="rId25"/>
            <a:stretch>
              <a:fillRect/>
            </a:stretch>
          </p:blipFill>
          <p:spPr>
            <a:xfrm>
              <a:off x="889000" y="4038600"/>
              <a:ext cx="406400" cy="406400"/>
            </a:xfrm>
            <a:prstGeom prst="rect">
              <a:avLst/>
            </a:prstGeom>
          </p:spPr>
        </p:pic>
        <p:pic>
          <p:nvPicPr>
            <p:cNvPr id="31" name="Picture 30" descr="merten.jpg"/>
            <p:cNvPicPr>
              <a:picLocks noChangeAspect="1"/>
            </p:cNvPicPr>
            <p:nvPr/>
          </p:nvPicPr>
          <p:blipFill>
            <a:blip r:embed="rId26"/>
            <a:stretch>
              <a:fillRect/>
            </a:stretch>
          </p:blipFill>
          <p:spPr>
            <a:xfrm>
              <a:off x="1346200" y="4038600"/>
              <a:ext cx="406400" cy="406400"/>
            </a:xfrm>
            <a:prstGeom prst="rect">
              <a:avLst/>
            </a:prstGeom>
          </p:spPr>
        </p:pic>
        <p:pic>
          <p:nvPicPr>
            <p:cNvPr id="33" name="Picture 32" descr="seitz.jpg"/>
            <p:cNvPicPr>
              <a:picLocks noChangeAspect="1"/>
            </p:cNvPicPr>
            <p:nvPr/>
          </p:nvPicPr>
          <p:blipFill>
            <a:blip r:embed="rId27"/>
            <a:stretch>
              <a:fillRect/>
            </a:stretch>
          </p:blipFill>
          <p:spPr>
            <a:xfrm>
              <a:off x="889000" y="4495800"/>
              <a:ext cx="406400" cy="406400"/>
            </a:xfrm>
            <a:prstGeom prst="rect">
              <a:avLst/>
            </a:prstGeom>
          </p:spPr>
        </p:pic>
        <p:pic>
          <p:nvPicPr>
            <p:cNvPr id="34" name="Picture 33" descr="keiichi.jpg"/>
            <p:cNvPicPr>
              <a:picLocks noChangeAspect="1"/>
            </p:cNvPicPr>
            <p:nvPr/>
          </p:nvPicPr>
          <p:blipFill>
            <a:blip r:embed="rId28"/>
            <a:stretch>
              <a:fillRect/>
            </a:stretch>
          </p:blipFill>
          <p:spPr>
            <a:xfrm>
              <a:off x="1346200" y="4495800"/>
              <a:ext cx="406400" cy="406400"/>
            </a:xfrm>
            <a:prstGeom prst="rect">
              <a:avLst/>
            </a:prstGeom>
          </p:spPr>
        </p:pic>
        <p:pic>
          <p:nvPicPr>
            <p:cNvPr id="35" name="Picture 34" descr="o.host.jpg"/>
            <p:cNvPicPr>
              <a:picLocks noChangeAspect="1"/>
            </p:cNvPicPr>
            <p:nvPr/>
          </p:nvPicPr>
          <p:blipFill>
            <a:blip r:embed="rId29"/>
            <a:stretch>
              <a:fillRect/>
            </a:stretch>
          </p:blipFill>
          <p:spPr>
            <a:xfrm>
              <a:off x="431800" y="4953000"/>
              <a:ext cx="406400" cy="406400"/>
            </a:xfrm>
            <a:prstGeom prst="rect">
              <a:avLst/>
            </a:prstGeom>
          </p:spPr>
        </p:pic>
        <p:pic>
          <p:nvPicPr>
            <p:cNvPr id="36" name="Picture 35" descr="maoz.jpg"/>
            <p:cNvPicPr>
              <a:picLocks noChangeAspect="1"/>
            </p:cNvPicPr>
            <p:nvPr/>
          </p:nvPicPr>
          <p:blipFill>
            <a:blip r:embed="rId30"/>
            <a:stretch>
              <a:fillRect/>
            </a:stretch>
          </p:blipFill>
          <p:spPr>
            <a:xfrm>
              <a:off x="889000" y="4953000"/>
              <a:ext cx="406400" cy="406400"/>
            </a:xfrm>
            <a:prstGeom prst="rect">
              <a:avLst/>
            </a:prstGeom>
          </p:spPr>
        </p:pic>
        <p:pic>
          <p:nvPicPr>
            <p:cNvPr id="37" name="Picture 36" descr="broadhurst.jpg"/>
            <p:cNvPicPr>
              <a:picLocks noChangeAspect="1"/>
            </p:cNvPicPr>
            <p:nvPr/>
          </p:nvPicPr>
          <p:blipFill>
            <a:blip r:embed="rId31"/>
            <a:stretch>
              <a:fillRect/>
            </a:stretch>
          </p:blipFill>
          <p:spPr>
            <a:xfrm>
              <a:off x="1346200" y="4957064"/>
              <a:ext cx="402336" cy="402336"/>
            </a:xfrm>
            <a:prstGeom prst="rect">
              <a:avLst/>
            </a:prstGeom>
          </p:spPr>
        </p:pic>
        <p:pic>
          <p:nvPicPr>
            <p:cNvPr id="39" name="Picture 38" descr="arjen.jpg"/>
            <p:cNvPicPr>
              <a:picLocks noChangeAspect="1"/>
            </p:cNvPicPr>
            <p:nvPr/>
          </p:nvPicPr>
          <p:blipFill>
            <a:blip r:embed="rId32"/>
            <a:stretch>
              <a:fillRect/>
            </a:stretch>
          </p:blipFill>
          <p:spPr>
            <a:xfrm>
              <a:off x="889000" y="5410200"/>
              <a:ext cx="406400" cy="406400"/>
            </a:xfrm>
            <a:prstGeom prst="rect">
              <a:avLst/>
            </a:prstGeom>
          </p:spPr>
        </p:pic>
        <p:pic>
          <p:nvPicPr>
            <p:cNvPr id="41" name="Picture 40" descr="benitez.jpg"/>
            <p:cNvPicPr>
              <a:picLocks noChangeAspect="1"/>
            </p:cNvPicPr>
            <p:nvPr/>
          </p:nvPicPr>
          <p:blipFill>
            <a:blip r:embed="rId33"/>
            <a:stretch>
              <a:fillRect/>
            </a:stretch>
          </p:blipFill>
          <p:spPr>
            <a:xfrm>
              <a:off x="431800" y="4495800"/>
              <a:ext cx="406400" cy="406400"/>
            </a:xfrm>
            <a:prstGeom prst="rect">
              <a:avLst/>
            </a:prstGeom>
          </p:spPr>
        </p:pic>
      </p:grpSp>
      <p:pic>
        <p:nvPicPr>
          <p:cNvPr id="40" name="Picture 39" descr="CLASHdark_small.jpg"/>
          <p:cNvPicPr>
            <a:picLocks noChangeAspect="1"/>
          </p:cNvPicPr>
          <p:nvPr/>
        </p:nvPicPr>
        <p:blipFill>
          <a:blip r:embed="rId34"/>
          <a:stretch>
            <a:fillRect/>
          </a:stretch>
        </p:blipFill>
        <p:spPr>
          <a:xfrm>
            <a:off x="365760" y="5695335"/>
            <a:ext cx="1615440" cy="781665"/>
          </a:xfrm>
          <a:prstGeom prst="rect">
            <a:avLst/>
          </a:prstGeom>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304800" y="381000"/>
            <a:ext cx="8610600" cy="1143000"/>
          </a:xfrm>
        </p:spPr>
        <p:txBody>
          <a:bodyPr/>
          <a:lstStyle/>
          <a:p>
            <a:pPr eaLnBrk="1" hangingPunct="1"/>
            <a:r>
              <a:rPr lang="en-US" sz="4000"/>
              <a:t>Fundamental Questions That Remain Unanswered or Unverified</a:t>
            </a:r>
            <a:endParaRPr lang="en-US"/>
          </a:p>
        </p:txBody>
      </p:sp>
      <p:sp>
        <p:nvSpPr>
          <p:cNvPr id="31747" name="Rectangle 3"/>
          <p:cNvSpPr>
            <a:spLocks noGrp="1" noChangeArrowheads="1"/>
          </p:cNvSpPr>
          <p:nvPr>
            <p:ph type="body" idx="1"/>
          </p:nvPr>
        </p:nvSpPr>
        <p:spPr>
          <a:xfrm>
            <a:off x="609600" y="1981200"/>
            <a:ext cx="5562600" cy="4114800"/>
          </a:xfrm>
        </p:spPr>
        <p:txBody>
          <a:bodyPr/>
          <a:lstStyle/>
          <a:p>
            <a:pPr eaLnBrk="1" hangingPunct="1">
              <a:lnSpc>
                <a:spcPct val="90000"/>
              </a:lnSpc>
            </a:pPr>
            <a:r>
              <a:rPr lang="en-US" sz="2800" dirty="0"/>
              <a:t>How is dark matter distributed in cluster &amp;</a:t>
            </a:r>
            <a:r>
              <a:rPr lang="en-US" sz="2800" dirty="0" smtClean="0"/>
              <a:t> massive galaxy </a:t>
            </a:r>
            <a:r>
              <a:rPr lang="en-US" sz="2800" dirty="0"/>
              <a:t>halos?</a:t>
            </a:r>
          </a:p>
          <a:p>
            <a:pPr lvl="1" eaLnBrk="1" hangingPunct="1">
              <a:lnSpc>
                <a:spcPct val="90000"/>
              </a:lnSpc>
            </a:pPr>
            <a:r>
              <a:rPr lang="en-US" sz="2400" dirty="0">
                <a:solidFill>
                  <a:srgbClr val="FFFF00"/>
                </a:solidFill>
              </a:rPr>
              <a:t>How centrally concentrated is the DM? Implications for epoch of formation.</a:t>
            </a:r>
          </a:p>
          <a:p>
            <a:pPr lvl="1" eaLnBrk="1" hangingPunct="1">
              <a:lnSpc>
                <a:spcPct val="90000"/>
              </a:lnSpc>
            </a:pPr>
            <a:r>
              <a:rPr lang="en-US" sz="2400" dirty="0">
                <a:solidFill>
                  <a:srgbClr val="91E9FF"/>
                </a:solidFill>
              </a:rPr>
              <a:t>What degree of substructure exists? And on what scales?</a:t>
            </a:r>
            <a:endParaRPr lang="en-US" sz="2400" dirty="0"/>
          </a:p>
          <a:p>
            <a:pPr lvl="1" eaLnBrk="1" hangingPunct="1">
              <a:lnSpc>
                <a:spcPct val="90000"/>
              </a:lnSpc>
            </a:pPr>
            <a:r>
              <a:rPr lang="en-US" sz="2400" dirty="0">
                <a:solidFill>
                  <a:schemeClr val="folHlink"/>
                </a:solidFill>
              </a:rPr>
              <a:t>How does the DM distribution evolve with time?</a:t>
            </a:r>
            <a:endParaRPr lang="en-US" sz="2400" dirty="0" smtClean="0">
              <a:solidFill>
                <a:schemeClr val="folHlink"/>
              </a:solidFill>
            </a:endParaRPr>
          </a:p>
          <a:p>
            <a:pPr lvl="1" eaLnBrk="1" hangingPunct="1">
              <a:lnSpc>
                <a:spcPct val="90000"/>
              </a:lnSpc>
            </a:pPr>
            <a:r>
              <a:rPr lang="en-US" sz="2400" dirty="0" smtClean="0">
                <a:solidFill>
                  <a:srgbClr val="91E9FF"/>
                </a:solidFill>
              </a:rPr>
              <a:t>What is the characteristic shape of a typical cluster DM halo? </a:t>
            </a:r>
            <a:endParaRPr lang="en-US" sz="2400" dirty="0">
              <a:solidFill>
                <a:srgbClr val="91E9FF"/>
              </a:solidFill>
            </a:endParaRPr>
          </a:p>
        </p:txBody>
      </p:sp>
      <p:pic>
        <p:nvPicPr>
          <p:cNvPr id="31748" name="Picture 4" descr="structure_z57"/>
          <p:cNvPicPr preferRelativeResize="0">
            <a:picLocks noChangeAspect="1" noChangeArrowheads="1"/>
          </p:cNvPicPr>
          <p:nvPr/>
        </p:nvPicPr>
        <p:blipFill>
          <a:blip r:embed="rId3"/>
          <a:srcRect/>
          <a:stretch>
            <a:fillRect/>
          </a:stretch>
        </p:blipFill>
        <p:spPr bwMode="auto">
          <a:xfrm>
            <a:off x="6248400" y="1982788"/>
            <a:ext cx="2133600" cy="1598612"/>
          </a:xfrm>
          <a:prstGeom prst="rect">
            <a:avLst/>
          </a:prstGeom>
          <a:noFill/>
          <a:ln w="9525">
            <a:noFill/>
            <a:miter lim="800000"/>
            <a:headEnd/>
            <a:tailEnd/>
          </a:ln>
        </p:spPr>
      </p:pic>
      <p:pic>
        <p:nvPicPr>
          <p:cNvPr id="31749" name="Picture 5" descr="structure_z00"/>
          <p:cNvPicPr preferRelativeResize="0">
            <a:picLocks noChangeAspect="1" noChangeArrowheads="1"/>
          </p:cNvPicPr>
          <p:nvPr/>
        </p:nvPicPr>
        <p:blipFill>
          <a:blip r:embed="rId4"/>
          <a:srcRect/>
          <a:stretch>
            <a:fillRect/>
          </a:stretch>
        </p:blipFill>
        <p:spPr bwMode="auto">
          <a:xfrm>
            <a:off x="6248400" y="4421188"/>
            <a:ext cx="2130425" cy="1598612"/>
          </a:xfrm>
          <a:prstGeom prst="rect">
            <a:avLst/>
          </a:prstGeom>
          <a:noFill/>
          <a:ln w="9525">
            <a:noFill/>
            <a:miter lim="800000"/>
            <a:headEnd/>
            <a:tailEnd/>
          </a:ln>
        </p:spPr>
      </p:pic>
      <p:sp>
        <p:nvSpPr>
          <p:cNvPr id="31750" name="Text Box 7"/>
          <p:cNvSpPr txBox="1">
            <a:spLocks noChangeArrowheads="1"/>
          </p:cNvSpPr>
          <p:nvPr/>
        </p:nvSpPr>
        <p:spPr bwMode="auto">
          <a:xfrm>
            <a:off x="6172200" y="3856038"/>
            <a:ext cx="1027113" cy="336550"/>
          </a:xfrm>
          <a:prstGeom prst="rect">
            <a:avLst/>
          </a:prstGeom>
          <a:noFill/>
          <a:ln w="9525">
            <a:noFill/>
            <a:miter lim="800000"/>
            <a:headEnd/>
            <a:tailEnd/>
          </a:ln>
        </p:spPr>
        <p:txBody>
          <a:bodyPr>
            <a:prstTxWarp prst="textNoShape">
              <a:avLst/>
            </a:prstTxWarp>
            <a:spAutoFit/>
          </a:bodyPr>
          <a:lstStyle/>
          <a:p>
            <a:pPr algn="ctr"/>
            <a:r>
              <a:rPr lang="en-US" sz="1600"/>
              <a:t>12.5 Gyr</a:t>
            </a:r>
          </a:p>
        </p:txBody>
      </p:sp>
      <p:sp>
        <p:nvSpPr>
          <p:cNvPr id="31751" name="Line 8"/>
          <p:cNvSpPr>
            <a:spLocks noChangeShapeType="1"/>
          </p:cNvSpPr>
          <p:nvPr/>
        </p:nvSpPr>
        <p:spPr bwMode="auto">
          <a:xfrm>
            <a:off x="7391400" y="3657600"/>
            <a:ext cx="0" cy="685800"/>
          </a:xfrm>
          <a:prstGeom prst="line">
            <a:avLst/>
          </a:prstGeom>
          <a:noFill/>
          <a:ln w="9525">
            <a:solidFill>
              <a:schemeClr val="tx1"/>
            </a:solidFill>
            <a:round/>
            <a:headEnd/>
            <a:tailEnd type="stealth" w="med" len="lg"/>
          </a:ln>
        </p:spPr>
        <p:txBody>
          <a:bodyPr wrap="none" anchor="ctr">
            <a:prstTxWarp prst="textNoShape">
              <a:avLst/>
            </a:prstTxWarp>
          </a:bodyPr>
          <a:lstStyle/>
          <a:p>
            <a:endParaRPr lang="en-US"/>
          </a:p>
        </p:txBody>
      </p:sp>
      <p:sp>
        <p:nvSpPr>
          <p:cNvPr id="31752" name="Text Box 9"/>
          <p:cNvSpPr txBox="1">
            <a:spLocks noChangeArrowheads="1"/>
          </p:cNvSpPr>
          <p:nvPr/>
        </p:nvSpPr>
        <p:spPr bwMode="auto">
          <a:xfrm>
            <a:off x="5813425" y="6126163"/>
            <a:ext cx="2860675" cy="581025"/>
          </a:xfrm>
          <a:prstGeom prst="rect">
            <a:avLst/>
          </a:prstGeom>
          <a:noFill/>
          <a:ln w="9525">
            <a:noFill/>
            <a:miter lim="800000"/>
            <a:headEnd/>
            <a:tailEnd/>
          </a:ln>
        </p:spPr>
        <p:txBody>
          <a:bodyPr wrap="none">
            <a:prstTxWarp prst="textNoShape">
              <a:avLst/>
            </a:prstTxWarp>
            <a:spAutoFit/>
          </a:bodyPr>
          <a:lstStyle/>
          <a:p>
            <a:pPr algn="ctr"/>
            <a:r>
              <a:rPr lang="en-US" sz="1600">
                <a:solidFill>
                  <a:schemeClr val="folHlink"/>
                </a:solidFill>
              </a:rPr>
              <a:t>“Millennium” simulation of DM</a:t>
            </a:r>
          </a:p>
          <a:p>
            <a:pPr algn="ctr"/>
            <a:r>
              <a:rPr lang="en-US" sz="1600">
                <a:solidFill>
                  <a:schemeClr val="folHlink"/>
                </a:solidFill>
              </a:rPr>
              <a:t>Springel et al. 2005</a:t>
            </a:r>
          </a:p>
        </p:txBody>
      </p:sp>
      <p:sp>
        <p:nvSpPr>
          <p:cNvPr id="31753" name="Line 11"/>
          <p:cNvSpPr>
            <a:spLocks noChangeShapeType="1"/>
          </p:cNvSpPr>
          <p:nvPr/>
        </p:nvSpPr>
        <p:spPr bwMode="auto">
          <a:xfrm>
            <a:off x="6248400" y="1905000"/>
            <a:ext cx="762000" cy="0"/>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31754" name="Line 12"/>
          <p:cNvSpPr>
            <a:spLocks noChangeShapeType="1"/>
          </p:cNvSpPr>
          <p:nvPr/>
        </p:nvSpPr>
        <p:spPr bwMode="auto">
          <a:xfrm>
            <a:off x="7620000" y="1905000"/>
            <a:ext cx="762000" cy="0"/>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31755" name="Text Box 13"/>
          <p:cNvSpPr txBox="1">
            <a:spLocks noChangeArrowheads="1"/>
          </p:cNvSpPr>
          <p:nvPr/>
        </p:nvSpPr>
        <p:spPr bwMode="auto">
          <a:xfrm>
            <a:off x="6672263" y="1763713"/>
            <a:ext cx="1273175" cy="244475"/>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000"/>
              <a:t>130 Mpc</a:t>
            </a:r>
          </a:p>
        </p:txBody>
      </p:sp>
      <p:sp>
        <p:nvSpPr>
          <p:cNvPr id="31756" name="Line 14"/>
          <p:cNvSpPr>
            <a:spLocks noChangeShapeType="1"/>
          </p:cNvSpPr>
          <p:nvPr/>
        </p:nvSpPr>
        <p:spPr bwMode="auto">
          <a:xfrm>
            <a:off x="6248400" y="1828800"/>
            <a:ext cx="0" cy="152400"/>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31757" name="Line 15"/>
          <p:cNvSpPr>
            <a:spLocks noChangeShapeType="1"/>
          </p:cNvSpPr>
          <p:nvPr/>
        </p:nvSpPr>
        <p:spPr bwMode="auto">
          <a:xfrm>
            <a:off x="8382000" y="1828800"/>
            <a:ext cx="0" cy="152400"/>
          </a:xfrm>
          <a:prstGeom prst="line">
            <a:avLst/>
          </a:prstGeom>
          <a:noFill/>
          <a:ln w="9525">
            <a:solidFill>
              <a:schemeClr val="tx1"/>
            </a:solidFill>
            <a:round/>
            <a:headEnd/>
            <a:tailEnd/>
          </a:ln>
        </p:spPr>
        <p:txBody>
          <a:bodyPr wrap="none" anchor="ctr">
            <a:prstTxWarp prst="textNoShape">
              <a:avLst/>
            </a:prstTxWarp>
          </a:bodyPr>
          <a:lstStyle/>
          <a:p>
            <a:endParaRPr lang="en-US"/>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pic>
        <p:nvPicPr>
          <p:cNvPr id="33794" name="Picture 9" descr="z7gals_udf_wfc3"/>
          <p:cNvPicPr>
            <a:picLocks noChangeAspect="1" noChangeArrowheads="1"/>
          </p:cNvPicPr>
          <p:nvPr/>
        </p:nvPicPr>
        <p:blipFill>
          <a:blip r:embed="rId3"/>
          <a:srcRect/>
          <a:stretch>
            <a:fillRect/>
          </a:stretch>
        </p:blipFill>
        <p:spPr bwMode="auto">
          <a:xfrm>
            <a:off x="5715000" y="1752600"/>
            <a:ext cx="2967038" cy="4343400"/>
          </a:xfrm>
          <a:prstGeom prst="rect">
            <a:avLst/>
          </a:prstGeom>
          <a:noFill/>
          <a:ln w="9525">
            <a:noFill/>
            <a:miter lim="800000"/>
            <a:headEnd/>
            <a:tailEnd/>
          </a:ln>
        </p:spPr>
      </p:pic>
      <p:sp>
        <p:nvSpPr>
          <p:cNvPr id="33795" name="Rectangle 3"/>
          <p:cNvSpPr>
            <a:spLocks noGrp="1" noChangeArrowheads="1"/>
          </p:cNvSpPr>
          <p:nvPr>
            <p:ph type="body" idx="1"/>
          </p:nvPr>
        </p:nvSpPr>
        <p:spPr>
          <a:xfrm>
            <a:off x="609600" y="1981200"/>
            <a:ext cx="5105400" cy="4114800"/>
          </a:xfrm>
        </p:spPr>
        <p:txBody>
          <a:bodyPr/>
          <a:lstStyle/>
          <a:p>
            <a:pPr eaLnBrk="1" hangingPunct="1">
              <a:lnSpc>
                <a:spcPct val="90000"/>
              </a:lnSpc>
            </a:pPr>
            <a:r>
              <a:rPr lang="en-US" sz="2800" dirty="0"/>
              <a:t>When was the epoch of first galaxy formation?</a:t>
            </a:r>
          </a:p>
          <a:p>
            <a:pPr lvl="1" eaLnBrk="1" hangingPunct="1">
              <a:lnSpc>
                <a:spcPct val="90000"/>
              </a:lnSpc>
            </a:pPr>
            <a:r>
              <a:rPr lang="en-US" sz="2400" dirty="0">
                <a:solidFill>
                  <a:schemeClr val="folHlink"/>
                </a:solidFill>
              </a:rPr>
              <a:t>What are the characteristics (mass, “metal” abundance, star formation rates, global structure) of the most distant galaxies in the universe (</a:t>
            </a:r>
            <a:r>
              <a:rPr lang="en-US" sz="2400" dirty="0" err="1">
                <a:solidFill>
                  <a:schemeClr val="folHlink"/>
                </a:solidFill>
              </a:rPr>
              <a:t>t</a:t>
            </a:r>
            <a:r>
              <a:rPr lang="en-US" sz="2400" baseline="-25000" dirty="0" err="1">
                <a:solidFill>
                  <a:schemeClr val="folHlink"/>
                </a:solidFill>
              </a:rPr>
              <a:t>U</a:t>
            </a:r>
            <a:r>
              <a:rPr lang="en-US" sz="2400" dirty="0">
                <a:solidFill>
                  <a:schemeClr val="folHlink"/>
                </a:solidFill>
              </a:rPr>
              <a:t> &lt; 800 Myr)?</a:t>
            </a:r>
            <a:endParaRPr lang="en-US" sz="2400" dirty="0"/>
          </a:p>
          <a:p>
            <a:pPr lvl="1" eaLnBrk="1" hangingPunct="1">
              <a:lnSpc>
                <a:spcPct val="90000"/>
              </a:lnSpc>
            </a:pPr>
            <a:r>
              <a:rPr lang="en-US" sz="2400" dirty="0">
                <a:solidFill>
                  <a:srgbClr val="91E9FF"/>
                </a:solidFill>
              </a:rPr>
              <a:t>What was their role in ionizing the intergalactic medium</a:t>
            </a:r>
            <a:r>
              <a:rPr lang="en-US" sz="2400" dirty="0" smtClean="0">
                <a:solidFill>
                  <a:srgbClr val="91E9FF"/>
                </a:solidFill>
              </a:rPr>
              <a:t>?</a:t>
            </a:r>
            <a:endParaRPr lang="en-US" sz="2400" dirty="0">
              <a:solidFill>
                <a:srgbClr val="91E9FF"/>
              </a:solidFill>
            </a:endParaRPr>
          </a:p>
        </p:txBody>
      </p:sp>
      <p:sp>
        <p:nvSpPr>
          <p:cNvPr id="33796" name="Rectangle 6"/>
          <p:cNvSpPr>
            <a:spLocks noGrp="1" noChangeArrowheads="1"/>
          </p:cNvSpPr>
          <p:nvPr>
            <p:ph type="title"/>
          </p:nvPr>
        </p:nvSpPr>
        <p:spPr>
          <a:xfrm>
            <a:off x="304800" y="381000"/>
            <a:ext cx="8610600" cy="1143000"/>
          </a:xfrm>
          <a:noFill/>
        </p:spPr>
        <p:txBody>
          <a:bodyPr/>
          <a:lstStyle/>
          <a:p>
            <a:pPr eaLnBrk="1" hangingPunct="1"/>
            <a:r>
              <a:rPr lang="en-US" sz="4000"/>
              <a:t>Fundamental Questions That Remain Unanswered or Unverified</a:t>
            </a:r>
            <a:endParaRPr lang="en-US"/>
          </a:p>
        </p:txBody>
      </p:sp>
      <p:sp>
        <p:nvSpPr>
          <p:cNvPr id="33797" name="Text Box 8"/>
          <p:cNvSpPr txBox="1">
            <a:spLocks noChangeArrowheads="1"/>
          </p:cNvSpPr>
          <p:nvPr/>
        </p:nvSpPr>
        <p:spPr bwMode="auto">
          <a:xfrm>
            <a:off x="5867400" y="6080125"/>
            <a:ext cx="2717800" cy="701675"/>
          </a:xfrm>
          <a:prstGeom prst="rect">
            <a:avLst/>
          </a:prstGeom>
          <a:noFill/>
          <a:ln w="9525">
            <a:noFill/>
            <a:miter lim="800000"/>
            <a:headEnd/>
            <a:tailEnd/>
          </a:ln>
        </p:spPr>
        <p:txBody>
          <a:bodyPr wrap="none">
            <a:prstTxWarp prst="textNoShape">
              <a:avLst/>
            </a:prstTxWarp>
            <a:spAutoFit/>
          </a:bodyPr>
          <a:lstStyle/>
          <a:p>
            <a:pPr algn="ctr"/>
            <a:r>
              <a:rPr lang="en-US">
                <a:solidFill>
                  <a:schemeClr val="folHlink"/>
                </a:solidFill>
              </a:rPr>
              <a:t>Young galaxies (z ~ 7)</a:t>
            </a:r>
          </a:p>
          <a:p>
            <a:pPr algn="ctr"/>
            <a:r>
              <a:rPr lang="en-US">
                <a:solidFill>
                  <a:schemeClr val="folHlink"/>
                </a:solidFill>
              </a:rPr>
              <a:t>Oesch et al. 2010</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35842" name="Rectangle 3"/>
          <p:cNvSpPr>
            <a:spLocks noGrp="1" noChangeArrowheads="1"/>
          </p:cNvSpPr>
          <p:nvPr>
            <p:ph type="body" idx="1"/>
          </p:nvPr>
        </p:nvSpPr>
        <p:spPr>
          <a:xfrm>
            <a:off x="304800" y="1828800"/>
            <a:ext cx="5410200" cy="4495800"/>
          </a:xfrm>
        </p:spPr>
        <p:txBody>
          <a:bodyPr/>
          <a:lstStyle/>
          <a:p>
            <a:pPr eaLnBrk="1" hangingPunct="1">
              <a:lnSpc>
                <a:spcPct val="90000"/>
              </a:lnSpc>
            </a:pPr>
            <a:r>
              <a:rPr lang="en-US" sz="2800" dirty="0"/>
              <a:t>Why is the expansion of the universe accelerating?</a:t>
            </a:r>
          </a:p>
          <a:p>
            <a:pPr lvl="1" eaLnBrk="1" hangingPunct="1">
              <a:lnSpc>
                <a:spcPct val="90000"/>
              </a:lnSpc>
            </a:pPr>
            <a:r>
              <a:rPr lang="en-US" sz="2400" dirty="0">
                <a:solidFill>
                  <a:schemeClr val="folHlink"/>
                </a:solidFill>
                <a:ea typeface="Times New Roman" pitchFamily="-112" charset="0"/>
                <a:cs typeface="Times New Roman" pitchFamily="-112" charset="0"/>
              </a:rPr>
              <a:t>Is it something other than </a:t>
            </a:r>
            <a:r>
              <a:rPr lang="en-US" sz="2400" dirty="0" err="1">
                <a:solidFill>
                  <a:schemeClr val="folHlink"/>
                </a:solidFill>
                <a:latin typeface="Times New Roman" pitchFamily="-112" charset="0"/>
                <a:ea typeface="Times New Roman" pitchFamily="-112" charset="0"/>
                <a:cs typeface="Times New Roman" pitchFamily="-112" charset="0"/>
              </a:rPr>
              <a:t>Λ</a:t>
            </a:r>
            <a:r>
              <a:rPr lang="en-US" sz="2400" dirty="0">
                <a:solidFill>
                  <a:schemeClr val="folHlink"/>
                </a:solidFill>
                <a:latin typeface="Times New Roman" pitchFamily="-112" charset="0"/>
                <a:ea typeface="Times New Roman" pitchFamily="-112" charset="0"/>
                <a:cs typeface="Times New Roman" pitchFamily="-112" charset="0"/>
              </a:rPr>
              <a:t>?</a:t>
            </a:r>
          </a:p>
          <a:p>
            <a:pPr lvl="1" eaLnBrk="1" hangingPunct="1">
              <a:lnSpc>
                <a:spcPct val="90000"/>
              </a:lnSpc>
            </a:pPr>
            <a:r>
              <a:rPr lang="en-US" sz="2400" dirty="0">
                <a:solidFill>
                  <a:srgbClr val="91E9FF"/>
                </a:solidFill>
              </a:rPr>
              <a:t>What are the parameters of the dark energy equation of state?</a:t>
            </a:r>
          </a:p>
          <a:p>
            <a:pPr lvl="1" eaLnBrk="1" hangingPunct="1">
              <a:lnSpc>
                <a:spcPct val="90000"/>
              </a:lnSpc>
            </a:pPr>
            <a:r>
              <a:rPr lang="en-US" sz="2400" dirty="0">
                <a:solidFill>
                  <a:schemeClr val="folHlink"/>
                </a:solidFill>
              </a:rPr>
              <a:t>What is the time derivative of the equation of state?</a:t>
            </a:r>
          </a:p>
          <a:p>
            <a:pPr lvl="1" eaLnBrk="1" hangingPunct="1">
              <a:lnSpc>
                <a:spcPct val="90000"/>
              </a:lnSpc>
            </a:pPr>
            <a:r>
              <a:rPr lang="en-US" sz="2400" dirty="0">
                <a:solidFill>
                  <a:srgbClr val="91E9FF"/>
                </a:solidFill>
              </a:rPr>
              <a:t>How standard are our “standard” candles (cosmic distance indicators)? Need better measurements of systematic effects at large lookback times.</a:t>
            </a:r>
          </a:p>
        </p:txBody>
      </p:sp>
      <p:sp>
        <p:nvSpPr>
          <p:cNvPr id="35843" name="Rectangle 5"/>
          <p:cNvSpPr>
            <a:spLocks noGrp="1" noChangeArrowheads="1"/>
          </p:cNvSpPr>
          <p:nvPr>
            <p:ph type="title"/>
          </p:nvPr>
        </p:nvSpPr>
        <p:spPr>
          <a:xfrm>
            <a:off x="304800" y="381000"/>
            <a:ext cx="8610600" cy="1143000"/>
          </a:xfrm>
          <a:noFill/>
        </p:spPr>
        <p:txBody>
          <a:bodyPr/>
          <a:lstStyle/>
          <a:p>
            <a:pPr eaLnBrk="1" hangingPunct="1"/>
            <a:r>
              <a:rPr lang="en-US" sz="4000"/>
              <a:t>Fundamental Questions That Remain Unanswered or Unverified</a:t>
            </a:r>
            <a:endParaRPr lang="en-US"/>
          </a:p>
        </p:txBody>
      </p:sp>
      <p:sp>
        <p:nvSpPr>
          <p:cNvPr id="35844" name="TextBox 3"/>
          <p:cNvSpPr txBox="1">
            <a:spLocks noChangeArrowheads="1"/>
          </p:cNvSpPr>
          <p:nvPr/>
        </p:nvSpPr>
        <p:spPr bwMode="auto">
          <a:xfrm>
            <a:off x="5715000" y="1676400"/>
            <a:ext cx="3352800" cy="4739759"/>
          </a:xfrm>
          <a:prstGeom prst="rect">
            <a:avLst/>
          </a:prstGeom>
          <a:noFill/>
          <a:ln w="9525">
            <a:noFill/>
            <a:miter lim="800000"/>
            <a:headEnd/>
            <a:tailEnd/>
          </a:ln>
        </p:spPr>
        <p:txBody>
          <a:bodyPr wrap="square">
            <a:prstTxWarp prst="textNoShape">
              <a:avLst/>
            </a:prstTxWarp>
            <a:spAutoFit/>
          </a:bodyPr>
          <a:lstStyle/>
          <a:p>
            <a:r>
              <a:rPr lang="en-US" sz="3200" dirty="0" err="1">
                <a:latin typeface="Times New Roman" pitchFamily="-112" charset="0"/>
                <a:ea typeface="Chalkboard" pitchFamily="-112" charset="0"/>
                <a:cs typeface="Chalkboard" pitchFamily="-112" charset="0"/>
              </a:rPr>
              <a:t>w</a:t>
            </a:r>
            <a:r>
              <a:rPr lang="en-US" sz="3200" dirty="0">
                <a:latin typeface="Times New Roman" pitchFamily="-112" charset="0"/>
                <a:ea typeface="Chalkboard" pitchFamily="-112" charset="0"/>
                <a:cs typeface="Chalkboard" pitchFamily="-112" charset="0"/>
              </a:rPr>
              <a:t> = P / </a:t>
            </a:r>
            <a:r>
              <a:rPr lang="en-US" sz="3200" dirty="0">
                <a:latin typeface="Times New Roman" pitchFamily="-112" charset="0"/>
                <a:ea typeface="Lucida Grande" pitchFamily="-112" charset="0"/>
                <a:cs typeface="Lucida Grande" pitchFamily="-112" charset="0"/>
              </a:rPr>
              <a:t>ρc</a:t>
            </a:r>
            <a:r>
              <a:rPr lang="en-US" sz="3200" baseline="30000" dirty="0">
                <a:latin typeface="Times New Roman" pitchFamily="-112" charset="0"/>
                <a:ea typeface="Lucida Grande" pitchFamily="-112" charset="0"/>
                <a:cs typeface="Lucida Grande" pitchFamily="-112" charset="0"/>
              </a:rPr>
              <a:t>2</a:t>
            </a:r>
            <a:endParaRPr lang="en-US" sz="3200" baseline="-25000" dirty="0">
              <a:latin typeface="Times New Roman" pitchFamily="-112" charset="0"/>
              <a:ea typeface="Lucida Grande" pitchFamily="-112" charset="0"/>
              <a:cs typeface="Lucida Grande" pitchFamily="-112" charset="0"/>
            </a:endParaRPr>
          </a:p>
          <a:p>
            <a:r>
              <a:rPr lang="en-US" sz="2400" dirty="0" err="1">
                <a:latin typeface="Times New Roman" pitchFamily="-112" charset="0"/>
                <a:ea typeface="Lucida Grande" pitchFamily="-112" charset="0"/>
                <a:cs typeface="Lucida Grande" pitchFamily="-112" charset="0"/>
              </a:rPr>
              <a:t>w</a:t>
            </a:r>
            <a:r>
              <a:rPr lang="en-US" sz="2400" dirty="0">
                <a:latin typeface="Times New Roman" pitchFamily="-112" charset="0"/>
                <a:ea typeface="Lucida Grande" pitchFamily="-112" charset="0"/>
                <a:cs typeface="Lucida Grande" pitchFamily="-112" charset="0"/>
              </a:rPr>
              <a:t> = -1</a:t>
            </a:r>
            <a:r>
              <a:rPr lang="en-US" sz="2400" dirty="0" smtClean="0">
                <a:latin typeface="Times New Roman" pitchFamily="-112" charset="0"/>
                <a:ea typeface="Lucida Grande" pitchFamily="-112" charset="0"/>
                <a:cs typeface="Lucida Grande" pitchFamily="-112" charset="0"/>
              </a:rPr>
              <a:t> (</a:t>
            </a:r>
            <a:r>
              <a:rPr lang="en-US" sz="2400" dirty="0" err="1" smtClean="0">
                <a:latin typeface="Times New Roman" pitchFamily="-112" charset="0"/>
                <a:ea typeface="Lucida Grande" pitchFamily="-112" charset="0"/>
                <a:cs typeface="Lucida Grande" pitchFamily="-112" charset="0"/>
              </a:rPr>
              <a:t>cosmo</a:t>
            </a:r>
            <a:r>
              <a:rPr lang="en-US" sz="2400" dirty="0" smtClean="0">
                <a:latin typeface="Times New Roman" pitchFamily="-112" charset="0"/>
                <a:ea typeface="Lucida Grande" pitchFamily="-112" charset="0"/>
                <a:cs typeface="Lucida Grande" pitchFamily="-112" charset="0"/>
              </a:rPr>
              <a:t> </a:t>
            </a:r>
            <a:r>
              <a:rPr lang="en-US" sz="2400" dirty="0" smtClean="0">
                <a:latin typeface="Times New Roman" pitchFamily="-112" charset="0"/>
                <a:ea typeface="Times New Roman" pitchFamily="-112" charset="0"/>
                <a:cs typeface="Times New Roman" pitchFamily="-112" charset="0"/>
              </a:rPr>
              <a:t>constant)</a:t>
            </a:r>
          </a:p>
          <a:p>
            <a:endParaRPr lang="en-US" sz="3200" dirty="0">
              <a:latin typeface="Times New Roman" pitchFamily="-112" charset="0"/>
              <a:ea typeface="Times New Roman" pitchFamily="-112" charset="0"/>
              <a:cs typeface="Times New Roman" pitchFamily="-112" charset="0"/>
            </a:endParaRPr>
          </a:p>
          <a:p>
            <a:r>
              <a:rPr lang="en-US" sz="2400" dirty="0" err="1">
                <a:latin typeface="Times New Roman" pitchFamily="-112" charset="0"/>
                <a:ea typeface="Times New Roman" pitchFamily="-112" charset="0"/>
                <a:cs typeface="Times New Roman" pitchFamily="-112" charset="0"/>
              </a:rPr>
              <a:t>w</a:t>
            </a:r>
            <a:r>
              <a:rPr lang="en-US" sz="2400" dirty="0">
                <a:latin typeface="Times New Roman" pitchFamily="-112" charset="0"/>
                <a:ea typeface="Times New Roman" pitchFamily="-112" charset="0"/>
                <a:cs typeface="Times New Roman" pitchFamily="-112" charset="0"/>
              </a:rPr>
              <a:t> ≠</a:t>
            </a:r>
            <a:r>
              <a:rPr lang="en-US" sz="2400" dirty="0" smtClean="0">
                <a:latin typeface="Times New Roman" pitchFamily="-112" charset="0"/>
                <a:ea typeface="Times New Roman" pitchFamily="-112" charset="0"/>
                <a:cs typeface="Times New Roman" pitchFamily="-112" charset="0"/>
              </a:rPr>
              <a:t> constant; scalar field </a:t>
            </a:r>
            <a:r>
              <a:rPr lang="en-US" dirty="0" smtClean="0">
                <a:latin typeface="Times New Roman" pitchFamily="-112" charset="0"/>
                <a:ea typeface="Times New Roman" pitchFamily="-112" charset="0"/>
                <a:cs typeface="Times New Roman" pitchFamily="-112" charset="0"/>
              </a:rPr>
              <a:t>e</a:t>
            </a:r>
            <a:r>
              <a:rPr lang="en-US" dirty="0">
                <a:latin typeface="Times New Roman" pitchFamily="-112" charset="0"/>
                <a:ea typeface="Times New Roman" pitchFamily="-112" charset="0"/>
                <a:cs typeface="Times New Roman" pitchFamily="-112" charset="0"/>
              </a:rPr>
              <a:t>.g. </a:t>
            </a:r>
            <a:r>
              <a:rPr lang="en-US" dirty="0" smtClean="0">
                <a:latin typeface="Times New Roman" pitchFamily="-112" charset="0"/>
                <a:ea typeface="Times New Roman" pitchFamily="-112" charset="0"/>
                <a:cs typeface="Times New Roman" pitchFamily="-112" charset="0"/>
              </a:rPr>
              <a:t>Quintessence, </a:t>
            </a:r>
            <a:r>
              <a:rPr lang="en-US" dirty="0" err="1" smtClean="0">
                <a:latin typeface="Times New Roman" pitchFamily="-112" charset="0"/>
                <a:ea typeface="Times New Roman" pitchFamily="-112" charset="0"/>
                <a:cs typeface="Times New Roman" pitchFamily="-112" charset="0"/>
              </a:rPr>
              <a:t>k</a:t>
            </a:r>
            <a:r>
              <a:rPr lang="en-US" dirty="0" smtClean="0">
                <a:latin typeface="Times New Roman" pitchFamily="-112" charset="0"/>
                <a:ea typeface="Times New Roman" pitchFamily="-112" charset="0"/>
                <a:cs typeface="Times New Roman" pitchFamily="-112" charset="0"/>
              </a:rPr>
              <a:t>-essence</a:t>
            </a:r>
          </a:p>
          <a:p>
            <a:endParaRPr lang="en-US" sz="3200" dirty="0" smtClean="0">
              <a:latin typeface="Times New Roman" pitchFamily="-112" charset="0"/>
              <a:ea typeface="Times New Roman" pitchFamily="-112" charset="0"/>
              <a:cs typeface="Times New Roman" pitchFamily="-112" charset="0"/>
            </a:endParaRPr>
          </a:p>
          <a:p>
            <a:endParaRPr lang="en-US" sz="3200" dirty="0" smtClean="0">
              <a:latin typeface="Times New Roman" pitchFamily="-112" charset="0"/>
              <a:ea typeface="Times New Roman" pitchFamily="-112" charset="0"/>
              <a:cs typeface="Times New Roman" pitchFamily="-112" charset="0"/>
            </a:endParaRPr>
          </a:p>
          <a:p>
            <a:endParaRPr lang="en-US" sz="3200" dirty="0" smtClean="0">
              <a:latin typeface="Times New Roman" pitchFamily="-112" charset="0"/>
              <a:ea typeface="Times New Roman" pitchFamily="-112" charset="0"/>
              <a:cs typeface="Times New Roman" pitchFamily="-112" charset="0"/>
            </a:endParaRPr>
          </a:p>
          <a:p>
            <a:r>
              <a:rPr lang="en-US" sz="3200" dirty="0" smtClean="0">
                <a:latin typeface="Times New Roman" pitchFamily="-112" charset="0"/>
                <a:ea typeface="Times New Roman" pitchFamily="-112" charset="0"/>
                <a:cs typeface="Times New Roman" pitchFamily="-112" charset="0"/>
              </a:rPr>
              <a:t>Is </a:t>
            </a:r>
            <a:r>
              <a:rPr lang="en-US" sz="3200" dirty="0" err="1">
                <a:latin typeface="Times New Roman" pitchFamily="-112" charset="0"/>
                <a:ea typeface="Times New Roman" pitchFamily="-112" charset="0"/>
                <a:cs typeface="Times New Roman" pitchFamily="-112" charset="0"/>
              </a:rPr>
              <a:t>w</a:t>
            </a:r>
            <a:r>
              <a:rPr lang="en-US" sz="3200" dirty="0">
                <a:latin typeface="Times New Roman" pitchFamily="-112" charset="0"/>
                <a:ea typeface="Times New Roman" pitchFamily="-112" charset="0"/>
                <a:cs typeface="Times New Roman" pitchFamily="-112" charset="0"/>
              </a:rPr>
              <a:t> a </a:t>
            </a:r>
            <a:r>
              <a:rPr lang="en-US" sz="3200" dirty="0" err="1">
                <a:latin typeface="Times New Roman" pitchFamily="-112" charset="0"/>
                <a:ea typeface="Times New Roman" pitchFamily="-112" charset="0"/>
                <a:cs typeface="Times New Roman" pitchFamily="-112" charset="0"/>
              </a:rPr>
              <a:t>f(z</a:t>
            </a:r>
            <a:r>
              <a:rPr lang="en-US" sz="3200" dirty="0">
                <a:latin typeface="Times New Roman" pitchFamily="-112" charset="0"/>
                <a:ea typeface="Times New Roman" pitchFamily="-112" charset="0"/>
                <a:cs typeface="Times New Roman" pitchFamily="-112" charset="0"/>
              </a:rPr>
              <a:t>)?</a:t>
            </a:r>
          </a:p>
          <a:p>
            <a:r>
              <a:rPr lang="en-US" sz="2400" dirty="0" err="1">
                <a:latin typeface="Times New Roman" pitchFamily="-112" charset="0"/>
                <a:ea typeface="Times New Roman" pitchFamily="-112" charset="0"/>
                <a:cs typeface="Times New Roman" pitchFamily="-112" charset="0"/>
              </a:rPr>
              <a:t>w(z</a:t>
            </a:r>
            <a:r>
              <a:rPr lang="en-US" sz="2400" dirty="0">
                <a:latin typeface="Times New Roman" pitchFamily="-112" charset="0"/>
                <a:ea typeface="Times New Roman" pitchFamily="-112" charset="0"/>
                <a:cs typeface="Times New Roman" pitchFamily="-112" charset="0"/>
              </a:rPr>
              <a:t>) = </a:t>
            </a:r>
            <a:r>
              <a:rPr lang="en-US" sz="2400" dirty="0" err="1">
                <a:solidFill>
                  <a:srgbClr val="FFFF00"/>
                </a:solidFill>
                <a:latin typeface="Times New Roman" pitchFamily="-112" charset="0"/>
                <a:ea typeface="Times New Roman" pitchFamily="-112" charset="0"/>
                <a:cs typeface="Times New Roman" pitchFamily="-112" charset="0"/>
              </a:rPr>
              <a:t>w</a:t>
            </a:r>
            <a:r>
              <a:rPr lang="en-US" sz="2400" baseline="-25000" dirty="0" err="1">
                <a:solidFill>
                  <a:srgbClr val="FFFF00"/>
                </a:solidFill>
                <a:latin typeface="Times New Roman" pitchFamily="-112" charset="0"/>
                <a:ea typeface="Times New Roman" pitchFamily="-112" charset="0"/>
                <a:cs typeface="Times New Roman" pitchFamily="-112" charset="0"/>
              </a:rPr>
              <a:t>o</a:t>
            </a:r>
            <a:r>
              <a:rPr lang="en-US" sz="2400" dirty="0">
                <a:latin typeface="Times New Roman" pitchFamily="-112" charset="0"/>
                <a:ea typeface="Times New Roman" pitchFamily="-112" charset="0"/>
                <a:cs typeface="Times New Roman" pitchFamily="-112" charset="0"/>
              </a:rPr>
              <a:t> + </a:t>
            </a:r>
            <a:r>
              <a:rPr lang="en-US" sz="2400" dirty="0" err="1">
                <a:solidFill>
                  <a:srgbClr val="FFFF00"/>
                </a:solidFill>
                <a:latin typeface="Times New Roman" pitchFamily="-112" charset="0"/>
                <a:ea typeface="Times New Roman" pitchFamily="-112" charset="0"/>
                <a:cs typeface="Times New Roman" pitchFamily="-112" charset="0"/>
              </a:rPr>
              <a:t>w</a:t>
            </a:r>
            <a:r>
              <a:rPr lang="en-US" sz="2400" baseline="-25000" dirty="0" err="1">
                <a:solidFill>
                  <a:srgbClr val="FFFF00"/>
                </a:solidFill>
                <a:latin typeface="Times New Roman" pitchFamily="-112" charset="0"/>
                <a:ea typeface="Times New Roman" pitchFamily="-112" charset="0"/>
                <a:cs typeface="Times New Roman" pitchFamily="-112" charset="0"/>
              </a:rPr>
              <a:t>a</a:t>
            </a:r>
            <a:r>
              <a:rPr lang="en-US" sz="2400" baseline="-25000" dirty="0">
                <a:solidFill>
                  <a:srgbClr val="FFFF00"/>
                </a:solidFill>
                <a:latin typeface="Times New Roman" pitchFamily="-112" charset="0"/>
                <a:ea typeface="Times New Roman" pitchFamily="-112" charset="0"/>
                <a:cs typeface="Times New Roman" pitchFamily="-112" charset="0"/>
              </a:rPr>
              <a:t> </a:t>
            </a:r>
            <a:r>
              <a:rPr lang="en-US" sz="2400" dirty="0">
                <a:latin typeface="Times New Roman" pitchFamily="-112" charset="0"/>
                <a:ea typeface="Times New Roman" pitchFamily="-112" charset="0"/>
                <a:cs typeface="Times New Roman" pitchFamily="-112" charset="0"/>
              </a:rPr>
              <a:t>z/(1+z)</a:t>
            </a:r>
          </a:p>
          <a:p>
            <a:pPr algn="r"/>
            <a:r>
              <a:rPr lang="en-US" sz="1800" dirty="0" smtClean="0">
                <a:latin typeface="Times New Roman" pitchFamily="-112" charset="0"/>
                <a:ea typeface="Times New Roman" pitchFamily="-112" charset="0"/>
                <a:cs typeface="Times New Roman" pitchFamily="-112" charset="0"/>
              </a:rPr>
              <a:t>(e.g., Linder </a:t>
            </a:r>
            <a:r>
              <a:rPr lang="en-US" sz="1800" dirty="0">
                <a:latin typeface="Times New Roman" pitchFamily="-112" charset="0"/>
                <a:ea typeface="Times New Roman" pitchFamily="-112" charset="0"/>
                <a:cs typeface="Times New Roman" pitchFamily="-112" charset="0"/>
              </a:rPr>
              <a:t>2003)  </a:t>
            </a:r>
            <a:r>
              <a:rPr lang="en-US" sz="1800" dirty="0">
                <a:latin typeface="Times New Roman" pitchFamily="-112" charset="0"/>
                <a:ea typeface="Lucida Grande" pitchFamily="-112" charset="0"/>
                <a:cs typeface="Lucida Grande" pitchFamily="-112" charset="0"/>
              </a:rPr>
              <a:t>  </a:t>
            </a:r>
            <a:endParaRPr lang="en-US" sz="1800" dirty="0">
              <a:latin typeface="Times New Roman" pitchFamily="-112" charset="0"/>
              <a:ea typeface="Chalkboard" pitchFamily="-112" charset="0"/>
              <a:cs typeface="Chalkboard" pitchFamily="-112" charset="0"/>
            </a:endParaRPr>
          </a:p>
        </p:txBody>
      </p:sp>
      <p:grpSp>
        <p:nvGrpSpPr>
          <p:cNvPr id="12" name="Group 11"/>
          <p:cNvGrpSpPr/>
          <p:nvPr/>
        </p:nvGrpSpPr>
        <p:grpSpPr>
          <a:xfrm>
            <a:off x="6096000" y="4038600"/>
            <a:ext cx="2362200" cy="1150693"/>
            <a:chOff x="5867400" y="4050017"/>
            <a:chExt cx="2362200" cy="1150693"/>
          </a:xfrm>
        </p:grpSpPr>
        <p:sp>
          <p:nvSpPr>
            <p:cNvPr id="5" name="Freeform 4"/>
            <p:cNvSpPr/>
            <p:nvPr/>
          </p:nvSpPr>
          <p:spPr bwMode="auto">
            <a:xfrm>
              <a:off x="6298366" y="4050017"/>
              <a:ext cx="1425856" cy="729346"/>
            </a:xfrm>
            <a:custGeom>
              <a:avLst/>
              <a:gdLst>
                <a:gd name="connsiteX0" fmla="*/ 0 w 1425856"/>
                <a:gd name="connsiteY0" fmla="*/ 729346 h 729346"/>
                <a:gd name="connsiteX1" fmla="*/ 257426 w 1425856"/>
                <a:gd name="connsiteY1" fmla="*/ 695024 h 729346"/>
                <a:gd name="connsiteX2" fmla="*/ 429044 w 1425856"/>
                <a:gd name="connsiteY2" fmla="*/ 557735 h 729346"/>
                <a:gd name="connsiteX3" fmla="*/ 609242 w 1425856"/>
                <a:gd name="connsiteY3" fmla="*/ 240255 h 729346"/>
                <a:gd name="connsiteX4" fmla="*/ 737955 w 1425856"/>
                <a:gd name="connsiteY4" fmla="*/ 42903 h 729346"/>
                <a:gd name="connsiteX5" fmla="*/ 943897 w 1425856"/>
                <a:gd name="connsiteY5" fmla="*/ 42903 h 729346"/>
                <a:gd name="connsiteX6" fmla="*/ 1038286 w 1425856"/>
                <a:gd name="connsiteY6" fmla="*/ 300319 h 729346"/>
                <a:gd name="connsiteX7" fmla="*/ 1141257 w 1425856"/>
                <a:gd name="connsiteY7" fmla="*/ 471930 h 729346"/>
                <a:gd name="connsiteX8" fmla="*/ 1338617 w 1425856"/>
                <a:gd name="connsiteY8" fmla="*/ 574896 h 729346"/>
                <a:gd name="connsiteX9" fmla="*/ 1415845 w 1425856"/>
                <a:gd name="connsiteY9" fmla="*/ 549155 h 729346"/>
                <a:gd name="connsiteX10" fmla="*/ 1398683 w 1425856"/>
                <a:gd name="connsiteY10" fmla="*/ 557735 h 729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25856" h="729346">
                  <a:moveTo>
                    <a:pt x="0" y="729346"/>
                  </a:moveTo>
                  <a:cubicBezTo>
                    <a:pt x="92959" y="726486"/>
                    <a:pt x="185919" y="723626"/>
                    <a:pt x="257426" y="695024"/>
                  </a:cubicBezTo>
                  <a:cubicBezTo>
                    <a:pt x="328933" y="666422"/>
                    <a:pt x="370408" y="633530"/>
                    <a:pt x="429044" y="557735"/>
                  </a:cubicBezTo>
                  <a:cubicBezTo>
                    <a:pt x="487680" y="481940"/>
                    <a:pt x="557757" y="326060"/>
                    <a:pt x="609242" y="240255"/>
                  </a:cubicBezTo>
                  <a:cubicBezTo>
                    <a:pt x="660727" y="154450"/>
                    <a:pt x="682179" y="75795"/>
                    <a:pt x="737955" y="42903"/>
                  </a:cubicBezTo>
                  <a:cubicBezTo>
                    <a:pt x="793731" y="10011"/>
                    <a:pt x="893842" y="0"/>
                    <a:pt x="943897" y="42903"/>
                  </a:cubicBezTo>
                  <a:cubicBezTo>
                    <a:pt x="993952" y="85806"/>
                    <a:pt x="1005393" y="228815"/>
                    <a:pt x="1038286" y="300319"/>
                  </a:cubicBezTo>
                  <a:cubicBezTo>
                    <a:pt x="1071179" y="371823"/>
                    <a:pt x="1091202" y="426167"/>
                    <a:pt x="1141257" y="471930"/>
                  </a:cubicBezTo>
                  <a:cubicBezTo>
                    <a:pt x="1191312" y="517693"/>
                    <a:pt x="1292852" y="562025"/>
                    <a:pt x="1338617" y="574896"/>
                  </a:cubicBezTo>
                  <a:cubicBezTo>
                    <a:pt x="1384382" y="587767"/>
                    <a:pt x="1405834" y="552015"/>
                    <a:pt x="1415845" y="549155"/>
                  </a:cubicBezTo>
                  <a:cubicBezTo>
                    <a:pt x="1425856" y="546295"/>
                    <a:pt x="1398683" y="557735"/>
                    <a:pt x="1398683" y="557735"/>
                  </a:cubicBezTo>
                </a:path>
              </a:pathLst>
            </a:cu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112" charset="0"/>
                <a:ea typeface="ヒラギノ角ゴ Pro W3" pitchFamily="-112" charset="-128"/>
                <a:cs typeface="ヒラギノ角ゴ Pro W3" pitchFamily="-112" charset="-128"/>
              </a:endParaRPr>
            </a:p>
          </p:txBody>
        </p:sp>
        <p:cxnSp>
          <p:nvCxnSpPr>
            <p:cNvPr id="7" name="Straight Connector 6"/>
            <p:cNvCxnSpPr/>
            <p:nvPr/>
          </p:nvCxnSpPr>
          <p:spPr bwMode="auto">
            <a:xfrm rot="5400000">
              <a:off x="5791200" y="4495800"/>
              <a:ext cx="7620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6172200" y="4876800"/>
              <a:ext cx="20574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TextBox 9"/>
            <p:cNvSpPr txBox="1"/>
            <p:nvPr/>
          </p:nvSpPr>
          <p:spPr>
            <a:xfrm>
              <a:off x="6781800" y="4800600"/>
              <a:ext cx="747846" cy="400110"/>
            </a:xfrm>
            <a:prstGeom prst="rect">
              <a:avLst/>
            </a:prstGeom>
            <a:noFill/>
          </p:spPr>
          <p:txBody>
            <a:bodyPr wrap="none" rtlCol="0">
              <a:spAutoFit/>
            </a:bodyPr>
            <a:lstStyle/>
            <a:p>
              <a:r>
                <a:rPr lang="en-US" dirty="0" smtClean="0"/>
                <a:t>1 + z</a:t>
              </a:r>
              <a:endParaRPr lang="en-US" dirty="0"/>
            </a:p>
          </p:txBody>
        </p:sp>
        <p:sp>
          <p:nvSpPr>
            <p:cNvPr id="11" name="TextBox 10"/>
            <p:cNvSpPr txBox="1"/>
            <p:nvPr/>
          </p:nvSpPr>
          <p:spPr>
            <a:xfrm>
              <a:off x="5867400" y="4191000"/>
              <a:ext cx="402674" cy="400110"/>
            </a:xfrm>
            <a:prstGeom prst="rect">
              <a:avLst/>
            </a:prstGeom>
            <a:noFill/>
          </p:spPr>
          <p:txBody>
            <a:bodyPr wrap="none" rtlCol="0">
              <a:spAutoFit/>
            </a:bodyPr>
            <a:lstStyle/>
            <a:p>
              <a:r>
                <a:rPr lang="en-US" dirty="0" err="1" smtClean="0"/>
                <a:t>w</a:t>
              </a:r>
              <a:endParaRPr lang="en-US" dirty="0"/>
            </a:p>
          </p:txBody>
        </p:sp>
      </p:gr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pic>
        <p:nvPicPr>
          <p:cNvPr id="52226" name="Picture 53" descr="rxj1702+3536"/>
          <p:cNvPicPr>
            <a:picLocks noChangeAspect="1" noChangeArrowheads="1"/>
          </p:cNvPicPr>
          <p:nvPr/>
        </p:nvPicPr>
        <p:blipFill>
          <a:blip r:embed="rId3"/>
          <a:srcRect l="39314" t="29657" r="39101" b="37517"/>
          <a:stretch>
            <a:fillRect/>
          </a:stretch>
        </p:blipFill>
        <p:spPr bwMode="auto">
          <a:xfrm rot="-2626675">
            <a:off x="6172200" y="3400425"/>
            <a:ext cx="1128713" cy="1200150"/>
          </a:xfrm>
          <a:prstGeom prst="rect">
            <a:avLst/>
          </a:prstGeom>
          <a:noFill/>
          <a:ln w="9525">
            <a:noFill/>
            <a:miter lim="800000"/>
            <a:headEnd/>
            <a:tailEnd/>
          </a:ln>
        </p:spPr>
      </p:pic>
      <p:pic>
        <p:nvPicPr>
          <p:cNvPr id="52227" name="Picture 47" descr="rxj1423+2404"/>
          <p:cNvPicPr>
            <a:picLocks noChangeAspect="1" noChangeArrowheads="1"/>
          </p:cNvPicPr>
          <p:nvPr/>
        </p:nvPicPr>
        <p:blipFill>
          <a:blip r:embed="rId4"/>
          <a:srcRect l="37408" t="34172" r="41046" b="35515"/>
          <a:stretch>
            <a:fillRect/>
          </a:stretch>
        </p:blipFill>
        <p:spPr bwMode="auto">
          <a:xfrm rot="-2265645">
            <a:off x="3200400" y="3533775"/>
            <a:ext cx="1138238" cy="1109663"/>
          </a:xfrm>
          <a:prstGeom prst="rect">
            <a:avLst/>
          </a:prstGeom>
          <a:noFill/>
          <a:ln w="9525">
            <a:noFill/>
            <a:miter lim="800000"/>
            <a:headEnd/>
            <a:tailEnd/>
          </a:ln>
        </p:spPr>
      </p:pic>
      <p:pic>
        <p:nvPicPr>
          <p:cNvPr id="52228" name="Picture 45" descr="rxj1347-1145"/>
          <p:cNvPicPr>
            <a:picLocks noChangeAspect="1" noChangeArrowheads="1"/>
          </p:cNvPicPr>
          <p:nvPr/>
        </p:nvPicPr>
        <p:blipFill>
          <a:blip r:embed="rId5"/>
          <a:srcRect l="37766" t="34175" r="37857" b="34431"/>
          <a:stretch>
            <a:fillRect/>
          </a:stretch>
        </p:blipFill>
        <p:spPr bwMode="auto">
          <a:xfrm rot="1228575">
            <a:off x="1676400" y="3533775"/>
            <a:ext cx="1274763" cy="1147763"/>
          </a:xfrm>
          <a:prstGeom prst="rect">
            <a:avLst/>
          </a:prstGeom>
          <a:noFill/>
          <a:ln w="9525">
            <a:noFill/>
            <a:miter lim="800000"/>
            <a:headEnd/>
            <a:tailEnd/>
          </a:ln>
        </p:spPr>
      </p:pic>
      <p:pic>
        <p:nvPicPr>
          <p:cNvPr id="52229" name="Picture 35" descr="macs1115+0129"/>
          <p:cNvPicPr>
            <a:picLocks noChangeAspect="1" noChangeArrowheads="1"/>
          </p:cNvPicPr>
          <p:nvPr/>
        </p:nvPicPr>
        <p:blipFill>
          <a:blip r:embed="rId6"/>
          <a:srcRect l="40346" t="32654" r="37949" b="33389"/>
          <a:stretch>
            <a:fillRect/>
          </a:stretch>
        </p:blipFill>
        <p:spPr bwMode="auto">
          <a:xfrm rot="1483922">
            <a:off x="4724400" y="1835150"/>
            <a:ext cx="1135063" cy="1241425"/>
          </a:xfrm>
          <a:prstGeom prst="rect">
            <a:avLst/>
          </a:prstGeom>
          <a:noFill/>
          <a:ln w="9525">
            <a:noFill/>
            <a:miter lim="800000"/>
            <a:headEnd/>
            <a:tailEnd/>
          </a:ln>
        </p:spPr>
      </p:pic>
      <p:pic>
        <p:nvPicPr>
          <p:cNvPr id="52230" name="Picture 28" descr="a209"/>
          <p:cNvPicPr>
            <a:picLocks noChangeAspect="1" noChangeArrowheads="1"/>
          </p:cNvPicPr>
          <p:nvPr/>
        </p:nvPicPr>
        <p:blipFill>
          <a:blip r:embed="rId7"/>
          <a:srcRect l="35910" t="33591" r="39970" b="35284"/>
          <a:stretch>
            <a:fillRect/>
          </a:stretch>
        </p:blipFill>
        <p:spPr bwMode="auto">
          <a:xfrm rot="-901451">
            <a:off x="304800" y="222250"/>
            <a:ext cx="1274763" cy="1138238"/>
          </a:xfrm>
          <a:prstGeom prst="rect">
            <a:avLst/>
          </a:prstGeom>
          <a:noFill/>
          <a:ln w="9525">
            <a:noFill/>
            <a:miter lim="800000"/>
            <a:headEnd/>
            <a:tailEnd/>
          </a:ln>
        </p:spPr>
      </p:pic>
      <p:pic>
        <p:nvPicPr>
          <p:cNvPr id="52231" name="Picture 22" descr="a2261"/>
          <p:cNvPicPr>
            <a:picLocks noChangeAspect="1" noChangeArrowheads="1"/>
          </p:cNvPicPr>
          <p:nvPr/>
        </p:nvPicPr>
        <p:blipFill>
          <a:blip r:embed="rId8"/>
          <a:srcRect l="39880" t="36195" r="39699" b="37497"/>
          <a:stretch>
            <a:fillRect/>
          </a:stretch>
        </p:blipFill>
        <p:spPr bwMode="auto">
          <a:xfrm rot="-2230587">
            <a:off x="5897563" y="234950"/>
            <a:ext cx="1079500" cy="965200"/>
          </a:xfrm>
          <a:prstGeom prst="rect">
            <a:avLst/>
          </a:prstGeom>
          <a:noFill/>
          <a:ln w="9525">
            <a:noFill/>
            <a:miter lim="800000"/>
            <a:headEnd/>
            <a:tailEnd/>
          </a:ln>
        </p:spPr>
      </p:pic>
      <p:sp>
        <p:nvSpPr>
          <p:cNvPr id="52232" name="Text Box 14"/>
          <p:cNvSpPr txBox="1">
            <a:spLocks noChangeArrowheads="1"/>
          </p:cNvSpPr>
          <p:nvPr/>
        </p:nvSpPr>
        <p:spPr bwMode="auto">
          <a:xfrm>
            <a:off x="522288" y="1323975"/>
            <a:ext cx="925512" cy="304800"/>
          </a:xfrm>
          <a:prstGeom prst="rect">
            <a:avLst/>
          </a:prstGeom>
          <a:solidFill>
            <a:srgbClr val="000053"/>
          </a:solidFill>
          <a:ln w="9525">
            <a:noFill/>
            <a:miter lim="800000"/>
            <a:headEnd/>
            <a:tailEnd/>
          </a:ln>
        </p:spPr>
        <p:txBody>
          <a:bodyPr wrap="none">
            <a:prstTxWarp prst="textNoShape">
              <a:avLst/>
            </a:prstTxWarp>
            <a:spAutoFit/>
          </a:bodyPr>
          <a:lstStyle/>
          <a:p>
            <a:r>
              <a:rPr lang="en-US" sz="1400"/>
              <a:t>Abell 209</a:t>
            </a:r>
          </a:p>
        </p:txBody>
      </p:sp>
      <p:pic>
        <p:nvPicPr>
          <p:cNvPr id="52233" name="Picture 16" descr="a383_core"/>
          <p:cNvPicPr>
            <a:picLocks noChangeAspect="1" noChangeArrowheads="1"/>
          </p:cNvPicPr>
          <p:nvPr/>
        </p:nvPicPr>
        <p:blipFill>
          <a:blip r:embed="rId9"/>
          <a:srcRect l="29144" t="25002" r="27141" b="25000"/>
          <a:stretch>
            <a:fillRect/>
          </a:stretch>
        </p:blipFill>
        <p:spPr bwMode="auto">
          <a:xfrm>
            <a:off x="1828800" y="257175"/>
            <a:ext cx="1143000" cy="914400"/>
          </a:xfrm>
          <a:prstGeom prst="rect">
            <a:avLst/>
          </a:prstGeom>
          <a:noFill/>
          <a:ln w="9525">
            <a:noFill/>
            <a:miter lim="800000"/>
            <a:headEnd/>
            <a:tailEnd/>
          </a:ln>
        </p:spPr>
      </p:pic>
      <p:sp>
        <p:nvSpPr>
          <p:cNvPr id="52234" name="Text Box 17"/>
          <p:cNvSpPr txBox="1">
            <a:spLocks noChangeArrowheads="1"/>
          </p:cNvSpPr>
          <p:nvPr/>
        </p:nvSpPr>
        <p:spPr bwMode="auto">
          <a:xfrm>
            <a:off x="1752600" y="1323975"/>
            <a:ext cx="1320800" cy="304800"/>
          </a:xfrm>
          <a:prstGeom prst="rect">
            <a:avLst/>
          </a:prstGeom>
          <a:solidFill>
            <a:srgbClr val="000053"/>
          </a:solidFill>
          <a:ln w="9525">
            <a:noFill/>
            <a:miter lim="800000"/>
            <a:headEnd/>
            <a:tailEnd/>
          </a:ln>
        </p:spPr>
        <p:txBody>
          <a:bodyPr wrap="none">
            <a:prstTxWarp prst="textNoShape">
              <a:avLst/>
            </a:prstTxWarp>
            <a:spAutoFit/>
          </a:bodyPr>
          <a:lstStyle/>
          <a:p>
            <a:r>
              <a:rPr lang="en-US" sz="1400"/>
              <a:t>Abell 383 core</a:t>
            </a:r>
          </a:p>
        </p:txBody>
      </p:sp>
      <p:pic>
        <p:nvPicPr>
          <p:cNvPr id="52235" name="Picture 18" descr="a611"/>
          <p:cNvPicPr>
            <a:picLocks noChangeAspect="1" noChangeArrowheads="1"/>
          </p:cNvPicPr>
          <p:nvPr/>
        </p:nvPicPr>
        <p:blipFill>
          <a:blip r:embed="rId10">
            <a:lum bright="-30000" contrast="24000"/>
          </a:blip>
          <a:srcRect l="41676" t="39377" r="40656" b="34431"/>
          <a:stretch>
            <a:fillRect/>
          </a:stretch>
        </p:blipFill>
        <p:spPr bwMode="auto">
          <a:xfrm rot="355286">
            <a:off x="3276600" y="212725"/>
            <a:ext cx="933450" cy="958850"/>
          </a:xfrm>
          <a:prstGeom prst="rect">
            <a:avLst/>
          </a:prstGeom>
          <a:noFill/>
          <a:ln w="9525">
            <a:noFill/>
            <a:miter lim="800000"/>
            <a:headEnd/>
            <a:tailEnd/>
          </a:ln>
        </p:spPr>
      </p:pic>
      <p:sp>
        <p:nvSpPr>
          <p:cNvPr id="52236" name="Text Box 19"/>
          <p:cNvSpPr txBox="1">
            <a:spLocks noChangeArrowheads="1"/>
          </p:cNvSpPr>
          <p:nvPr/>
        </p:nvSpPr>
        <p:spPr bwMode="auto">
          <a:xfrm>
            <a:off x="3265488" y="1323975"/>
            <a:ext cx="925512" cy="304800"/>
          </a:xfrm>
          <a:prstGeom prst="rect">
            <a:avLst/>
          </a:prstGeom>
          <a:solidFill>
            <a:srgbClr val="000053"/>
          </a:solidFill>
          <a:ln w="9525">
            <a:noFill/>
            <a:miter lim="800000"/>
            <a:headEnd/>
            <a:tailEnd/>
          </a:ln>
        </p:spPr>
        <p:txBody>
          <a:bodyPr wrap="none">
            <a:prstTxWarp prst="textNoShape">
              <a:avLst/>
            </a:prstTxWarp>
            <a:spAutoFit/>
          </a:bodyPr>
          <a:lstStyle/>
          <a:p>
            <a:r>
              <a:rPr lang="en-US" sz="1400"/>
              <a:t>Abell 611</a:t>
            </a:r>
          </a:p>
        </p:txBody>
      </p:sp>
      <p:sp>
        <p:nvSpPr>
          <p:cNvPr id="52237" name="Text Box 21"/>
          <p:cNvSpPr txBox="1">
            <a:spLocks noChangeArrowheads="1"/>
          </p:cNvSpPr>
          <p:nvPr/>
        </p:nvSpPr>
        <p:spPr bwMode="auto">
          <a:xfrm>
            <a:off x="4572000" y="1323975"/>
            <a:ext cx="925513" cy="304800"/>
          </a:xfrm>
          <a:prstGeom prst="rect">
            <a:avLst/>
          </a:prstGeom>
          <a:solidFill>
            <a:srgbClr val="000053"/>
          </a:solidFill>
          <a:ln w="9525">
            <a:noFill/>
            <a:miter lim="800000"/>
            <a:headEnd/>
            <a:tailEnd/>
          </a:ln>
        </p:spPr>
        <p:txBody>
          <a:bodyPr wrap="none">
            <a:prstTxWarp prst="textNoShape">
              <a:avLst/>
            </a:prstTxWarp>
            <a:spAutoFit/>
          </a:bodyPr>
          <a:lstStyle/>
          <a:p>
            <a:r>
              <a:rPr lang="en-US" sz="1400"/>
              <a:t>Abell 963</a:t>
            </a:r>
          </a:p>
        </p:txBody>
      </p:sp>
      <p:sp>
        <p:nvSpPr>
          <p:cNvPr id="52238" name="Text Box 23"/>
          <p:cNvSpPr txBox="1">
            <a:spLocks noChangeArrowheads="1"/>
          </p:cNvSpPr>
          <p:nvPr/>
        </p:nvSpPr>
        <p:spPr bwMode="auto">
          <a:xfrm>
            <a:off x="6008688" y="1323975"/>
            <a:ext cx="1023937" cy="304800"/>
          </a:xfrm>
          <a:prstGeom prst="rect">
            <a:avLst/>
          </a:prstGeom>
          <a:solidFill>
            <a:srgbClr val="000053"/>
          </a:solidFill>
          <a:ln w="9525">
            <a:noFill/>
            <a:miter lim="800000"/>
            <a:headEnd/>
            <a:tailEnd/>
          </a:ln>
        </p:spPr>
        <p:txBody>
          <a:bodyPr wrap="none">
            <a:prstTxWarp prst="textNoShape">
              <a:avLst/>
            </a:prstTxWarp>
            <a:spAutoFit/>
          </a:bodyPr>
          <a:lstStyle/>
          <a:p>
            <a:r>
              <a:rPr lang="en-US" sz="1400"/>
              <a:t>Abell 2261</a:t>
            </a:r>
          </a:p>
        </p:txBody>
      </p:sp>
      <p:pic>
        <p:nvPicPr>
          <p:cNvPr id="52239" name="Picture 24" descr="clj1226+3332"/>
          <p:cNvPicPr>
            <a:picLocks noChangeAspect="1" noChangeArrowheads="1"/>
          </p:cNvPicPr>
          <p:nvPr/>
        </p:nvPicPr>
        <p:blipFill>
          <a:blip r:embed="rId11"/>
          <a:srcRect l="36369" t="31744" r="36339" b="33562"/>
          <a:stretch>
            <a:fillRect/>
          </a:stretch>
        </p:blipFill>
        <p:spPr bwMode="auto">
          <a:xfrm rot="-109178">
            <a:off x="7361238" y="204788"/>
            <a:ext cx="1231900" cy="1095375"/>
          </a:xfrm>
          <a:prstGeom prst="rect">
            <a:avLst/>
          </a:prstGeom>
          <a:noFill/>
          <a:ln w="9525">
            <a:noFill/>
            <a:miter lim="800000"/>
            <a:headEnd/>
            <a:tailEnd/>
          </a:ln>
        </p:spPr>
      </p:pic>
      <p:sp>
        <p:nvSpPr>
          <p:cNvPr id="52240" name="Text Box 25"/>
          <p:cNvSpPr txBox="1">
            <a:spLocks noChangeArrowheads="1"/>
          </p:cNvSpPr>
          <p:nvPr/>
        </p:nvSpPr>
        <p:spPr bwMode="auto">
          <a:xfrm>
            <a:off x="7239000" y="1323975"/>
            <a:ext cx="1395413" cy="304800"/>
          </a:xfrm>
          <a:prstGeom prst="rect">
            <a:avLst/>
          </a:prstGeom>
          <a:solidFill>
            <a:srgbClr val="000053"/>
          </a:solidFill>
          <a:ln w="9525">
            <a:noFill/>
            <a:miter lim="800000"/>
            <a:headEnd/>
            <a:tailEnd/>
          </a:ln>
        </p:spPr>
        <p:txBody>
          <a:bodyPr wrap="none">
            <a:prstTxWarp prst="textNoShape">
              <a:avLst/>
            </a:prstTxWarp>
            <a:spAutoFit/>
          </a:bodyPr>
          <a:lstStyle/>
          <a:p>
            <a:r>
              <a:rPr lang="en-US" sz="1400"/>
              <a:t>CLJ1226+3332</a:t>
            </a:r>
          </a:p>
        </p:txBody>
      </p:sp>
      <p:pic>
        <p:nvPicPr>
          <p:cNvPr id="52241" name="Picture 26" descr="macs0329-0211"/>
          <p:cNvPicPr>
            <a:picLocks noChangeAspect="1" noChangeArrowheads="1"/>
          </p:cNvPicPr>
          <p:nvPr/>
        </p:nvPicPr>
        <p:blipFill>
          <a:blip r:embed="rId12"/>
          <a:srcRect l="40680" t="35043" r="38799" b="36864"/>
          <a:stretch>
            <a:fillRect/>
          </a:stretch>
        </p:blipFill>
        <p:spPr bwMode="auto">
          <a:xfrm rot="1292637">
            <a:off x="457200" y="1933575"/>
            <a:ext cx="1073150" cy="1027113"/>
          </a:xfrm>
          <a:prstGeom prst="rect">
            <a:avLst/>
          </a:prstGeom>
          <a:noFill/>
          <a:ln w="9525">
            <a:noFill/>
            <a:miter lim="800000"/>
            <a:headEnd/>
            <a:tailEnd/>
          </a:ln>
        </p:spPr>
      </p:pic>
      <p:sp>
        <p:nvSpPr>
          <p:cNvPr id="52242" name="Text Box 27"/>
          <p:cNvSpPr txBox="1">
            <a:spLocks noChangeArrowheads="1"/>
          </p:cNvSpPr>
          <p:nvPr/>
        </p:nvSpPr>
        <p:spPr bwMode="auto">
          <a:xfrm>
            <a:off x="228600" y="3000375"/>
            <a:ext cx="1395413" cy="274638"/>
          </a:xfrm>
          <a:prstGeom prst="rect">
            <a:avLst/>
          </a:prstGeom>
          <a:solidFill>
            <a:srgbClr val="000053"/>
          </a:solidFill>
          <a:ln w="9525">
            <a:noFill/>
            <a:miter lim="800000"/>
            <a:headEnd/>
            <a:tailEnd/>
          </a:ln>
        </p:spPr>
        <p:txBody>
          <a:bodyPr wrap="none">
            <a:prstTxWarp prst="textNoShape">
              <a:avLst/>
            </a:prstTxWarp>
            <a:spAutoFit/>
          </a:bodyPr>
          <a:lstStyle/>
          <a:p>
            <a:r>
              <a:rPr lang="en-US" sz="1200"/>
              <a:t>MACS 0329-0211</a:t>
            </a:r>
          </a:p>
        </p:txBody>
      </p:sp>
      <p:pic>
        <p:nvPicPr>
          <p:cNvPr id="52243" name="Picture 30" descr="macs0717+3745"/>
          <p:cNvPicPr>
            <a:picLocks noChangeAspect="1" noChangeArrowheads="1"/>
          </p:cNvPicPr>
          <p:nvPr/>
        </p:nvPicPr>
        <p:blipFill>
          <a:blip r:embed="rId13"/>
          <a:srcRect l="38737" t="32698" r="40407" b="34389"/>
          <a:stretch>
            <a:fillRect/>
          </a:stretch>
        </p:blipFill>
        <p:spPr bwMode="auto">
          <a:xfrm rot="2352621">
            <a:off x="1828800" y="1857375"/>
            <a:ext cx="1090613" cy="1203325"/>
          </a:xfrm>
          <a:prstGeom prst="rect">
            <a:avLst/>
          </a:prstGeom>
          <a:noFill/>
          <a:ln w="9525">
            <a:noFill/>
            <a:miter lim="800000"/>
            <a:headEnd/>
            <a:tailEnd/>
          </a:ln>
        </p:spPr>
      </p:pic>
      <p:sp>
        <p:nvSpPr>
          <p:cNvPr id="52244" name="Text Box 32"/>
          <p:cNvSpPr txBox="1">
            <a:spLocks noChangeArrowheads="1"/>
          </p:cNvSpPr>
          <p:nvPr/>
        </p:nvSpPr>
        <p:spPr bwMode="auto">
          <a:xfrm>
            <a:off x="1676400" y="3000375"/>
            <a:ext cx="1433513" cy="274638"/>
          </a:xfrm>
          <a:prstGeom prst="rect">
            <a:avLst/>
          </a:prstGeom>
          <a:solidFill>
            <a:srgbClr val="000053"/>
          </a:solidFill>
          <a:ln w="9525">
            <a:solidFill>
              <a:schemeClr val="tx1"/>
            </a:solidFill>
            <a:miter lim="800000"/>
            <a:headEnd/>
            <a:tailEnd/>
          </a:ln>
        </p:spPr>
        <p:txBody>
          <a:bodyPr wrap="none">
            <a:prstTxWarp prst="textNoShape">
              <a:avLst/>
            </a:prstTxWarp>
            <a:spAutoFit/>
          </a:bodyPr>
          <a:lstStyle/>
          <a:p>
            <a:r>
              <a:rPr lang="en-US" sz="1200" dirty="0"/>
              <a:t>MACS 0717+3745</a:t>
            </a:r>
          </a:p>
        </p:txBody>
      </p:sp>
      <p:pic>
        <p:nvPicPr>
          <p:cNvPr id="52245" name="Picture 33" descr="macs0744+3927"/>
          <p:cNvPicPr>
            <a:picLocks noChangeAspect="1" noChangeArrowheads="1"/>
          </p:cNvPicPr>
          <p:nvPr/>
        </p:nvPicPr>
        <p:blipFill>
          <a:blip r:embed="rId14"/>
          <a:srcRect l="39587" t="38083" r="38919" b="34822"/>
          <a:stretch>
            <a:fillRect/>
          </a:stretch>
        </p:blipFill>
        <p:spPr bwMode="auto">
          <a:xfrm rot="89321">
            <a:off x="3200400" y="1933575"/>
            <a:ext cx="1123950" cy="990600"/>
          </a:xfrm>
          <a:prstGeom prst="rect">
            <a:avLst/>
          </a:prstGeom>
          <a:noFill/>
          <a:ln w="9525">
            <a:noFill/>
            <a:miter lim="800000"/>
            <a:headEnd/>
            <a:tailEnd/>
          </a:ln>
        </p:spPr>
      </p:pic>
      <p:sp>
        <p:nvSpPr>
          <p:cNvPr id="52246" name="Text Box 34"/>
          <p:cNvSpPr txBox="1">
            <a:spLocks noChangeArrowheads="1"/>
          </p:cNvSpPr>
          <p:nvPr/>
        </p:nvSpPr>
        <p:spPr bwMode="auto">
          <a:xfrm>
            <a:off x="3124200" y="3000375"/>
            <a:ext cx="1433513" cy="274638"/>
          </a:xfrm>
          <a:prstGeom prst="rect">
            <a:avLst/>
          </a:prstGeom>
          <a:solidFill>
            <a:srgbClr val="000053"/>
          </a:solidFill>
          <a:ln w="9525">
            <a:noFill/>
            <a:miter lim="800000"/>
            <a:headEnd/>
            <a:tailEnd/>
          </a:ln>
        </p:spPr>
        <p:txBody>
          <a:bodyPr wrap="none">
            <a:prstTxWarp prst="textNoShape">
              <a:avLst/>
            </a:prstTxWarp>
            <a:spAutoFit/>
          </a:bodyPr>
          <a:lstStyle/>
          <a:p>
            <a:r>
              <a:rPr lang="en-US" sz="1200"/>
              <a:t>MACS 0744+3927</a:t>
            </a:r>
          </a:p>
        </p:txBody>
      </p:sp>
      <p:sp>
        <p:nvSpPr>
          <p:cNvPr id="52247" name="Text Box 36"/>
          <p:cNvSpPr txBox="1">
            <a:spLocks noChangeArrowheads="1"/>
          </p:cNvSpPr>
          <p:nvPr/>
        </p:nvSpPr>
        <p:spPr bwMode="auto">
          <a:xfrm>
            <a:off x="4572000" y="3000375"/>
            <a:ext cx="1433513" cy="274638"/>
          </a:xfrm>
          <a:prstGeom prst="rect">
            <a:avLst/>
          </a:prstGeom>
          <a:solidFill>
            <a:srgbClr val="000053"/>
          </a:solidFill>
          <a:ln w="9525">
            <a:noFill/>
            <a:miter lim="800000"/>
            <a:headEnd/>
            <a:tailEnd/>
          </a:ln>
        </p:spPr>
        <p:txBody>
          <a:bodyPr wrap="none">
            <a:prstTxWarp prst="textNoShape">
              <a:avLst/>
            </a:prstTxWarp>
            <a:spAutoFit/>
          </a:bodyPr>
          <a:lstStyle/>
          <a:p>
            <a:r>
              <a:rPr lang="en-US" sz="1200"/>
              <a:t>MACS 1115+0129</a:t>
            </a:r>
          </a:p>
        </p:txBody>
      </p:sp>
      <p:pic>
        <p:nvPicPr>
          <p:cNvPr id="52248" name="Picture 37" descr="macs1149+2223"/>
          <p:cNvPicPr>
            <a:picLocks noChangeAspect="1" noChangeArrowheads="1"/>
          </p:cNvPicPr>
          <p:nvPr/>
        </p:nvPicPr>
        <p:blipFill>
          <a:blip r:embed="rId15"/>
          <a:srcRect l="39891" t="35651" r="38950" b="35953"/>
          <a:stretch>
            <a:fillRect/>
          </a:stretch>
        </p:blipFill>
        <p:spPr bwMode="auto">
          <a:xfrm rot="1654969">
            <a:off x="6132513" y="1933575"/>
            <a:ext cx="1106487" cy="1038225"/>
          </a:xfrm>
          <a:prstGeom prst="rect">
            <a:avLst/>
          </a:prstGeom>
          <a:noFill/>
          <a:ln w="9525">
            <a:noFill/>
            <a:miter lim="800000"/>
            <a:headEnd/>
            <a:tailEnd/>
          </a:ln>
        </p:spPr>
      </p:pic>
      <p:sp>
        <p:nvSpPr>
          <p:cNvPr id="52249" name="Text Box 38"/>
          <p:cNvSpPr txBox="1">
            <a:spLocks noChangeArrowheads="1"/>
          </p:cNvSpPr>
          <p:nvPr/>
        </p:nvSpPr>
        <p:spPr bwMode="auto">
          <a:xfrm>
            <a:off x="6034088" y="3000375"/>
            <a:ext cx="1433512" cy="274638"/>
          </a:xfrm>
          <a:prstGeom prst="rect">
            <a:avLst/>
          </a:prstGeom>
          <a:solidFill>
            <a:srgbClr val="000053"/>
          </a:solidFill>
          <a:ln w="9525">
            <a:solidFill>
              <a:schemeClr val="tx1"/>
            </a:solidFill>
            <a:miter lim="800000"/>
            <a:headEnd/>
            <a:tailEnd/>
          </a:ln>
        </p:spPr>
        <p:txBody>
          <a:bodyPr wrap="none">
            <a:prstTxWarp prst="textNoShape">
              <a:avLst/>
            </a:prstTxWarp>
            <a:spAutoFit/>
          </a:bodyPr>
          <a:lstStyle/>
          <a:p>
            <a:r>
              <a:rPr lang="en-US" sz="1200" dirty="0"/>
              <a:t>MACS 1149+2223</a:t>
            </a:r>
          </a:p>
        </p:txBody>
      </p:sp>
      <p:pic>
        <p:nvPicPr>
          <p:cNvPr id="52250" name="Picture 39" descr="macs1206-0847"/>
          <p:cNvPicPr>
            <a:picLocks noChangeAspect="1" noChangeArrowheads="1"/>
          </p:cNvPicPr>
          <p:nvPr/>
        </p:nvPicPr>
        <p:blipFill>
          <a:blip r:embed="rId16"/>
          <a:srcRect l="39192" t="34912" r="38495" b="34346"/>
          <a:stretch>
            <a:fillRect/>
          </a:stretch>
        </p:blipFill>
        <p:spPr bwMode="auto">
          <a:xfrm rot="1363255">
            <a:off x="7519988" y="1857375"/>
            <a:ext cx="1166812" cy="1123950"/>
          </a:xfrm>
          <a:prstGeom prst="rect">
            <a:avLst/>
          </a:prstGeom>
          <a:noFill/>
          <a:ln w="9525">
            <a:noFill/>
            <a:miter lim="800000"/>
            <a:headEnd/>
            <a:tailEnd/>
          </a:ln>
        </p:spPr>
      </p:pic>
      <p:sp>
        <p:nvSpPr>
          <p:cNvPr id="52251" name="Text Box 40"/>
          <p:cNvSpPr txBox="1">
            <a:spLocks noChangeArrowheads="1"/>
          </p:cNvSpPr>
          <p:nvPr/>
        </p:nvSpPr>
        <p:spPr bwMode="auto">
          <a:xfrm>
            <a:off x="7467600" y="3000375"/>
            <a:ext cx="1395413" cy="274638"/>
          </a:xfrm>
          <a:prstGeom prst="rect">
            <a:avLst/>
          </a:prstGeom>
          <a:solidFill>
            <a:srgbClr val="000053"/>
          </a:solidFill>
          <a:ln w="9525">
            <a:noFill/>
            <a:miter lim="800000"/>
            <a:headEnd/>
            <a:tailEnd/>
          </a:ln>
        </p:spPr>
        <p:txBody>
          <a:bodyPr wrap="none">
            <a:prstTxWarp prst="textNoShape">
              <a:avLst/>
            </a:prstTxWarp>
            <a:spAutoFit/>
          </a:bodyPr>
          <a:lstStyle/>
          <a:p>
            <a:r>
              <a:rPr lang="en-US" sz="1200"/>
              <a:t>MACS 1206-0847</a:t>
            </a:r>
          </a:p>
        </p:txBody>
      </p:sp>
      <p:pic>
        <p:nvPicPr>
          <p:cNvPr id="52252" name="Picture 42" descr="rxj0647+7015"/>
          <p:cNvPicPr>
            <a:picLocks noChangeAspect="1" noChangeArrowheads="1"/>
          </p:cNvPicPr>
          <p:nvPr/>
        </p:nvPicPr>
        <p:blipFill>
          <a:blip r:embed="rId17"/>
          <a:srcRect l="40680" t="35478" r="38737" b="36385"/>
          <a:stretch>
            <a:fillRect/>
          </a:stretch>
        </p:blipFill>
        <p:spPr bwMode="auto">
          <a:xfrm rot="-1021490">
            <a:off x="381000" y="3609975"/>
            <a:ext cx="1076325" cy="1028700"/>
          </a:xfrm>
          <a:prstGeom prst="rect">
            <a:avLst/>
          </a:prstGeom>
          <a:noFill/>
          <a:ln w="9525">
            <a:noFill/>
            <a:miter lim="800000"/>
            <a:headEnd/>
            <a:tailEnd/>
          </a:ln>
        </p:spPr>
      </p:pic>
      <p:sp>
        <p:nvSpPr>
          <p:cNvPr id="52253" name="Text Box 43"/>
          <p:cNvSpPr txBox="1">
            <a:spLocks noChangeArrowheads="1"/>
          </p:cNvSpPr>
          <p:nvPr/>
        </p:nvSpPr>
        <p:spPr bwMode="auto">
          <a:xfrm>
            <a:off x="228600" y="4706938"/>
            <a:ext cx="1281113" cy="274637"/>
          </a:xfrm>
          <a:prstGeom prst="rect">
            <a:avLst/>
          </a:prstGeom>
          <a:solidFill>
            <a:srgbClr val="000053"/>
          </a:solidFill>
          <a:ln w="9525">
            <a:solidFill>
              <a:schemeClr val="tx1"/>
            </a:solidFill>
            <a:miter lim="800000"/>
            <a:headEnd/>
            <a:tailEnd/>
          </a:ln>
        </p:spPr>
        <p:txBody>
          <a:bodyPr wrap="none">
            <a:prstTxWarp prst="textNoShape">
              <a:avLst/>
            </a:prstTxWarp>
            <a:spAutoFit/>
          </a:bodyPr>
          <a:lstStyle/>
          <a:p>
            <a:r>
              <a:rPr lang="en-US" sz="1200" dirty="0"/>
              <a:t>RXJ 0647+7015</a:t>
            </a:r>
          </a:p>
        </p:txBody>
      </p:sp>
      <p:sp>
        <p:nvSpPr>
          <p:cNvPr id="17452" name="Text Box 44"/>
          <p:cNvSpPr txBox="1">
            <a:spLocks noChangeArrowheads="1"/>
          </p:cNvSpPr>
          <p:nvPr/>
        </p:nvSpPr>
        <p:spPr bwMode="auto">
          <a:xfrm>
            <a:off x="217488" y="6411913"/>
            <a:ext cx="8569325" cy="366712"/>
          </a:xfrm>
          <a:prstGeom prst="rect">
            <a:avLst/>
          </a:prstGeom>
          <a:noFill/>
          <a:ln w="9525">
            <a:noFill/>
            <a:miter lim="800000"/>
            <a:headEnd/>
            <a:tailEnd/>
          </a:ln>
        </p:spPr>
        <p:txBody>
          <a:bodyPr wrap="none">
            <a:prstTxWarp prst="textNoShape">
              <a:avLst/>
            </a:prstTxWarp>
            <a:spAutoFit/>
          </a:bodyPr>
          <a:lstStyle/>
          <a:p>
            <a:pPr>
              <a:defRPr/>
            </a:pPr>
            <a:r>
              <a:rPr lang="en-US" sz="1800" dirty="0">
                <a:effectLst>
                  <a:outerShdw blurRad="38100" dist="38100" dir="2700000" algn="tl">
                    <a:srgbClr val="000000"/>
                  </a:outerShdw>
                </a:effectLst>
              </a:rPr>
              <a:t>Cutouts of x-ray images of 23 of the 25 CLASH clusters from Chandra Observatory</a:t>
            </a:r>
          </a:p>
        </p:txBody>
      </p:sp>
      <p:sp>
        <p:nvSpPr>
          <p:cNvPr id="52255" name="Text Box 46"/>
          <p:cNvSpPr txBox="1">
            <a:spLocks noChangeArrowheads="1"/>
          </p:cNvSpPr>
          <p:nvPr/>
        </p:nvSpPr>
        <p:spPr bwMode="auto">
          <a:xfrm>
            <a:off x="1614488" y="4706938"/>
            <a:ext cx="1243012" cy="274637"/>
          </a:xfrm>
          <a:prstGeom prst="rect">
            <a:avLst/>
          </a:prstGeom>
          <a:solidFill>
            <a:srgbClr val="000053"/>
          </a:solidFill>
          <a:ln w="9525">
            <a:noFill/>
            <a:miter lim="800000"/>
            <a:headEnd/>
            <a:tailEnd/>
          </a:ln>
        </p:spPr>
        <p:txBody>
          <a:bodyPr wrap="none">
            <a:prstTxWarp prst="textNoShape">
              <a:avLst/>
            </a:prstTxWarp>
            <a:spAutoFit/>
          </a:bodyPr>
          <a:lstStyle/>
          <a:p>
            <a:r>
              <a:rPr lang="en-US" sz="1200"/>
              <a:t>RXJ 1347-1145</a:t>
            </a:r>
          </a:p>
        </p:txBody>
      </p:sp>
      <p:sp>
        <p:nvSpPr>
          <p:cNvPr id="52256" name="Text Box 48"/>
          <p:cNvSpPr txBox="1">
            <a:spLocks noChangeArrowheads="1"/>
          </p:cNvSpPr>
          <p:nvPr/>
        </p:nvSpPr>
        <p:spPr bwMode="auto">
          <a:xfrm>
            <a:off x="3124200" y="4706938"/>
            <a:ext cx="1323975" cy="274637"/>
          </a:xfrm>
          <a:prstGeom prst="rect">
            <a:avLst/>
          </a:prstGeom>
          <a:solidFill>
            <a:srgbClr val="000053"/>
          </a:solidFill>
          <a:ln w="9525">
            <a:noFill/>
            <a:miter lim="800000"/>
            <a:headEnd/>
            <a:tailEnd/>
          </a:ln>
        </p:spPr>
        <p:txBody>
          <a:bodyPr wrap="none">
            <a:prstTxWarp prst="textNoShape">
              <a:avLst/>
            </a:prstTxWarp>
            <a:spAutoFit/>
          </a:bodyPr>
          <a:lstStyle/>
          <a:p>
            <a:r>
              <a:rPr lang="en-US" sz="1200"/>
              <a:t>RXJ 1423+2404 </a:t>
            </a:r>
          </a:p>
        </p:txBody>
      </p:sp>
      <p:pic>
        <p:nvPicPr>
          <p:cNvPr id="52257" name="Picture 51" descr="ms2137-2353_core"/>
          <p:cNvPicPr>
            <a:picLocks noChangeAspect="1" noChangeArrowheads="1"/>
          </p:cNvPicPr>
          <p:nvPr/>
        </p:nvPicPr>
        <p:blipFill>
          <a:blip r:embed="rId18"/>
          <a:srcRect l="37158" t="32306" r="38069" b="34346"/>
          <a:stretch>
            <a:fillRect/>
          </a:stretch>
        </p:blipFill>
        <p:spPr bwMode="auto">
          <a:xfrm>
            <a:off x="4572000" y="3381375"/>
            <a:ext cx="1295400" cy="1219200"/>
          </a:xfrm>
          <a:prstGeom prst="rect">
            <a:avLst/>
          </a:prstGeom>
          <a:noFill/>
          <a:ln w="9525">
            <a:noFill/>
            <a:miter lim="800000"/>
            <a:headEnd/>
            <a:tailEnd/>
          </a:ln>
        </p:spPr>
      </p:pic>
      <p:sp>
        <p:nvSpPr>
          <p:cNvPr id="52258" name="Text Box 52"/>
          <p:cNvSpPr txBox="1">
            <a:spLocks noChangeArrowheads="1"/>
          </p:cNvSpPr>
          <p:nvPr/>
        </p:nvSpPr>
        <p:spPr bwMode="auto">
          <a:xfrm>
            <a:off x="4600575" y="4683125"/>
            <a:ext cx="1190625" cy="304800"/>
          </a:xfrm>
          <a:prstGeom prst="rect">
            <a:avLst/>
          </a:prstGeom>
          <a:solidFill>
            <a:srgbClr val="000053"/>
          </a:solidFill>
          <a:ln w="9525">
            <a:noFill/>
            <a:miter lim="800000"/>
            <a:headEnd/>
            <a:tailEnd/>
          </a:ln>
        </p:spPr>
        <p:txBody>
          <a:bodyPr wrap="none">
            <a:prstTxWarp prst="textNoShape">
              <a:avLst/>
            </a:prstTxWarp>
            <a:spAutoFit/>
          </a:bodyPr>
          <a:lstStyle/>
          <a:p>
            <a:r>
              <a:rPr lang="en-US" sz="1200"/>
              <a:t>MS-2137 </a:t>
            </a:r>
            <a:r>
              <a:rPr lang="en-US" sz="1400"/>
              <a:t>core</a:t>
            </a:r>
          </a:p>
        </p:txBody>
      </p:sp>
      <p:sp>
        <p:nvSpPr>
          <p:cNvPr id="52259" name="Text Box 54"/>
          <p:cNvSpPr txBox="1">
            <a:spLocks noChangeArrowheads="1"/>
          </p:cNvSpPr>
          <p:nvPr/>
        </p:nvSpPr>
        <p:spPr bwMode="auto">
          <a:xfrm>
            <a:off x="6096000" y="4706938"/>
            <a:ext cx="1323975" cy="274637"/>
          </a:xfrm>
          <a:prstGeom prst="rect">
            <a:avLst/>
          </a:prstGeom>
          <a:solidFill>
            <a:srgbClr val="000053"/>
          </a:solidFill>
          <a:ln w="9525">
            <a:noFill/>
            <a:miter lim="800000"/>
            <a:headEnd/>
            <a:tailEnd/>
          </a:ln>
        </p:spPr>
        <p:txBody>
          <a:bodyPr wrap="none">
            <a:prstTxWarp prst="textNoShape">
              <a:avLst/>
            </a:prstTxWarp>
            <a:spAutoFit/>
          </a:bodyPr>
          <a:lstStyle/>
          <a:p>
            <a:r>
              <a:rPr lang="en-US" sz="1200"/>
              <a:t>RXJ 1720+3536 </a:t>
            </a:r>
          </a:p>
        </p:txBody>
      </p:sp>
      <p:pic>
        <p:nvPicPr>
          <p:cNvPr id="52260" name="Picture 55" descr="rxj2129+0005"/>
          <p:cNvPicPr>
            <a:picLocks noChangeAspect="1" noChangeArrowheads="1"/>
          </p:cNvPicPr>
          <p:nvPr/>
        </p:nvPicPr>
        <p:blipFill>
          <a:blip r:embed="rId19"/>
          <a:srcRect l="39223" t="35086" r="39618" b="35083"/>
          <a:stretch>
            <a:fillRect/>
          </a:stretch>
        </p:blipFill>
        <p:spPr bwMode="auto">
          <a:xfrm rot="-745802">
            <a:off x="7543800" y="3457575"/>
            <a:ext cx="1106488" cy="1090613"/>
          </a:xfrm>
          <a:prstGeom prst="rect">
            <a:avLst/>
          </a:prstGeom>
          <a:noFill/>
          <a:ln w="9525">
            <a:noFill/>
            <a:miter lim="800000"/>
            <a:headEnd/>
            <a:tailEnd/>
          </a:ln>
        </p:spPr>
      </p:pic>
      <p:sp>
        <p:nvSpPr>
          <p:cNvPr id="52261" name="Text Box 56"/>
          <p:cNvSpPr txBox="1">
            <a:spLocks noChangeArrowheads="1"/>
          </p:cNvSpPr>
          <p:nvPr/>
        </p:nvSpPr>
        <p:spPr bwMode="auto">
          <a:xfrm>
            <a:off x="7543800" y="4706938"/>
            <a:ext cx="1323975" cy="274637"/>
          </a:xfrm>
          <a:prstGeom prst="rect">
            <a:avLst/>
          </a:prstGeom>
          <a:solidFill>
            <a:srgbClr val="000053"/>
          </a:solidFill>
          <a:ln w="9525">
            <a:noFill/>
            <a:miter lim="800000"/>
            <a:headEnd/>
            <a:tailEnd/>
          </a:ln>
        </p:spPr>
        <p:txBody>
          <a:bodyPr wrap="none">
            <a:prstTxWarp prst="textNoShape">
              <a:avLst/>
            </a:prstTxWarp>
            <a:spAutoFit/>
          </a:bodyPr>
          <a:lstStyle/>
          <a:p>
            <a:r>
              <a:rPr lang="en-US" sz="1200"/>
              <a:t>RXJ 2129+0005 </a:t>
            </a:r>
          </a:p>
        </p:txBody>
      </p:sp>
      <p:pic>
        <p:nvPicPr>
          <p:cNvPr id="52262" name="Picture 40" descr="macs0429-0253.jpg"/>
          <p:cNvPicPr>
            <a:picLocks noChangeAspect="1"/>
          </p:cNvPicPr>
          <p:nvPr/>
        </p:nvPicPr>
        <p:blipFill>
          <a:blip r:embed="rId20"/>
          <a:srcRect/>
          <a:stretch>
            <a:fillRect/>
          </a:stretch>
        </p:blipFill>
        <p:spPr bwMode="auto">
          <a:xfrm>
            <a:off x="381000" y="5105400"/>
            <a:ext cx="1062038" cy="1066800"/>
          </a:xfrm>
          <a:prstGeom prst="rect">
            <a:avLst/>
          </a:prstGeom>
          <a:noFill/>
          <a:ln w="9525">
            <a:noFill/>
            <a:miter lim="800000"/>
            <a:headEnd/>
            <a:tailEnd/>
          </a:ln>
        </p:spPr>
      </p:pic>
      <p:sp>
        <p:nvSpPr>
          <p:cNvPr id="52263" name="Text Box 43"/>
          <p:cNvSpPr txBox="1">
            <a:spLocks noChangeArrowheads="1"/>
          </p:cNvSpPr>
          <p:nvPr/>
        </p:nvSpPr>
        <p:spPr bwMode="auto">
          <a:xfrm>
            <a:off x="152400" y="6124575"/>
            <a:ext cx="1395413" cy="274638"/>
          </a:xfrm>
          <a:prstGeom prst="rect">
            <a:avLst/>
          </a:prstGeom>
          <a:solidFill>
            <a:srgbClr val="000053"/>
          </a:solidFill>
          <a:ln w="9525">
            <a:noFill/>
            <a:miter lim="800000"/>
            <a:headEnd/>
            <a:tailEnd/>
          </a:ln>
        </p:spPr>
        <p:txBody>
          <a:bodyPr wrap="none">
            <a:prstTxWarp prst="textNoShape">
              <a:avLst/>
            </a:prstTxWarp>
            <a:spAutoFit/>
          </a:bodyPr>
          <a:lstStyle/>
          <a:p>
            <a:r>
              <a:rPr lang="en-US" sz="1200"/>
              <a:t>MACS 0429-0253</a:t>
            </a:r>
          </a:p>
        </p:txBody>
      </p:sp>
      <p:pic>
        <p:nvPicPr>
          <p:cNvPr id="52264" name="Picture 45" descr="a963crop.jpg"/>
          <p:cNvPicPr>
            <a:picLocks noChangeAspect="1"/>
          </p:cNvPicPr>
          <p:nvPr/>
        </p:nvPicPr>
        <p:blipFill>
          <a:blip r:embed="rId21"/>
          <a:srcRect/>
          <a:stretch>
            <a:fillRect/>
          </a:stretch>
        </p:blipFill>
        <p:spPr bwMode="auto">
          <a:xfrm>
            <a:off x="4495800" y="228600"/>
            <a:ext cx="1069975" cy="1054100"/>
          </a:xfrm>
          <a:prstGeom prst="rect">
            <a:avLst/>
          </a:prstGeom>
          <a:noFill/>
          <a:ln w="9525">
            <a:noFill/>
            <a:miter lim="800000"/>
            <a:headEnd/>
            <a:tailEnd/>
          </a:ln>
        </p:spPr>
      </p:pic>
      <p:pic>
        <p:nvPicPr>
          <p:cNvPr id="52265" name="Picture 47" descr="macs1311-0310crop.jpg"/>
          <p:cNvPicPr>
            <a:picLocks noChangeAspect="1"/>
          </p:cNvPicPr>
          <p:nvPr/>
        </p:nvPicPr>
        <p:blipFill>
          <a:blip r:embed="rId22"/>
          <a:srcRect/>
          <a:stretch>
            <a:fillRect/>
          </a:stretch>
        </p:blipFill>
        <p:spPr bwMode="auto">
          <a:xfrm>
            <a:off x="1828800" y="5105400"/>
            <a:ext cx="981075" cy="1058863"/>
          </a:xfrm>
          <a:prstGeom prst="rect">
            <a:avLst/>
          </a:prstGeom>
          <a:noFill/>
          <a:ln w="9525">
            <a:noFill/>
            <a:miter lim="800000"/>
            <a:headEnd/>
            <a:tailEnd/>
          </a:ln>
        </p:spPr>
      </p:pic>
      <p:sp>
        <p:nvSpPr>
          <p:cNvPr id="52266" name="Text Box 32"/>
          <p:cNvSpPr txBox="1">
            <a:spLocks noChangeArrowheads="1"/>
          </p:cNvSpPr>
          <p:nvPr/>
        </p:nvSpPr>
        <p:spPr bwMode="auto">
          <a:xfrm>
            <a:off x="1600200" y="6126163"/>
            <a:ext cx="1395413" cy="274637"/>
          </a:xfrm>
          <a:prstGeom prst="rect">
            <a:avLst/>
          </a:prstGeom>
          <a:solidFill>
            <a:srgbClr val="000053"/>
          </a:solidFill>
          <a:ln w="9525">
            <a:noFill/>
            <a:miter lim="800000"/>
            <a:headEnd/>
            <a:tailEnd/>
          </a:ln>
        </p:spPr>
        <p:txBody>
          <a:bodyPr wrap="none">
            <a:prstTxWarp prst="textNoShape">
              <a:avLst/>
            </a:prstTxWarp>
            <a:spAutoFit/>
          </a:bodyPr>
          <a:lstStyle/>
          <a:p>
            <a:r>
              <a:rPr lang="en-US" sz="1200"/>
              <a:t>MACS 1311-0310</a:t>
            </a:r>
          </a:p>
        </p:txBody>
      </p:sp>
      <p:pic>
        <p:nvPicPr>
          <p:cNvPr id="52267" name="Picture 50" descr="rxj1532+3021crop.jpg"/>
          <p:cNvPicPr>
            <a:picLocks noChangeAspect="1"/>
          </p:cNvPicPr>
          <p:nvPr/>
        </p:nvPicPr>
        <p:blipFill>
          <a:blip r:embed="rId23"/>
          <a:srcRect/>
          <a:stretch>
            <a:fillRect/>
          </a:stretch>
        </p:blipFill>
        <p:spPr bwMode="auto">
          <a:xfrm>
            <a:off x="3200400" y="5105400"/>
            <a:ext cx="1122363" cy="1130300"/>
          </a:xfrm>
          <a:prstGeom prst="rect">
            <a:avLst/>
          </a:prstGeom>
          <a:noFill/>
          <a:ln w="9525">
            <a:noFill/>
            <a:miter lim="800000"/>
            <a:headEnd/>
            <a:tailEnd/>
          </a:ln>
        </p:spPr>
      </p:pic>
      <p:sp>
        <p:nvSpPr>
          <p:cNvPr id="52268" name="Text Box 48"/>
          <p:cNvSpPr txBox="1">
            <a:spLocks noChangeArrowheads="1"/>
          </p:cNvSpPr>
          <p:nvPr/>
        </p:nvSpPr>
        <p:spPr bwMode="auto">
          <a:xfrm>
            <a:off x="3124200" y="6124575"/>
            <a:ext cx="1323975" cy="274638"/>
          </a:xfrm>
          <a:prstGeom prst="rect">
            <a:avLst/>
          </a:prstGeom>
          <a:solidFill>
            <a:srgbClr val="000053"/>
          </a:solidFill>
          <a:ln w="9525">
            <a:noFill/>
            <a:miter lim="800000"/>
            <a:headEnd/>
            <a:tailEnd/>
          </a:ln>
        </p:spPr>
        <p:txBody>
          <a:bodyPr wrap="none">
            <a:prstTxWarp prst="textNoShape">
              <a:avLst/>
            </a:prstTxWarp>
            <a:spAutoFit/>
          </a:bodyPr>
          <a:lstStyle/>
          <a:p>
            <a:r>
              <a:rPr lang="en-US" sz="1200"/>
              <a:t>RXJ 1532+3020 </a:t>
            </a:r>
          </a:p>
        </p:txBody>
      </p:sp>
      <p:pic>
        <p:nvPicPr>
          <p:cNvPr id="52269" name="Picture 52" descr="macs1931-2634crop.jpg"/>
          <p:cNvPicPr>
            <a:picLocks noChangeAspect="1"/>
          </p:cNvPicPr>
          <p:nvPr/>
        </p:nvPicPr>
        <p:blipFill>
          <a:blip r:embed="rId24"/>
          <a:srcRect/>
          <a:stretch>
            <a:fillRect/>
          </a:stretch>
        </p:blipFill>
        <p:spPr bwMode="auto">
          <a:xfrm>
            <a:off x="4648200" y="5105400"/>
            <a:ext cx="1219200" cy="1227138"/>
          </a:xfrm>
          <a:prstGeom prst="rect">
            <a:avLst/>
          </a:prstGeom>
          <a:noFill/>
          <a:ln w="9525">
            <a:noFill/>
            <a:miter lim="800000"/>
            <a:headEnd/>
            <a:tailEnd/>
          </a:ln>
        </p:spPr>
      </p:pic>
      <p:sp>
        <p:nvSpPr>
          <p:cNvPr id="52270" name="Text Box 32"/>
          <p:cNvSpPr txBox="1">
            <a:spLocks noChangeArrowheads="1"/>
          </p:cNvSpPr>
          <p:nvPr/>
        </p:nvSpPr>
        <p:spPr bwMode="auto">
          <a:xfrm>
            <a:off x="4572000" y="6124575"/>
            <a:ext cx="1395413" cy="274638"/>
          </a:xfrm>
          <a:prstGeom prst="rect">
            <a:avLst/>
          </a:prstGeom>
          <a:solidFill>
            <a:srgbClr val="000053"/>
          </a:solidFill>
          <a:ln w="9525">
            <a:noFill/>
            <a:miter lim="800000"/>
            <a:headEnd/>
            <a:tailEnd/>
          </a:ln>
        </p:spPr>
        <p:txBody>
          <a:bodyPr wrap="none">
            <a:prstTxWarp prst="textNoShape">
              <a:avLst/>
            </a:prstTxWarp>
            <a:spAutoFit/>
          </a:bodyPr>
          <a:lstStyle/>
          <a:p>
            <a:r>
              <a:rPr lang="en-US" sz="1200"/>
              <a:t>MACS 1931-2634</a:t>
            </a:r>
          </a:p>
        </p:txBody>
      </p:sp>
      <p:pic>
        <p:nvPicPr>
          <p:cNvPr id="52271" name="Picture 54" descr="macs2248-4431crop.jpg"/>
          <p:cNvPicPr>
            <a:picLocks noChangeAspect="1"/>
          </p:cNvPicPr>
          <p:nvPr/>
        </p:nvPicPr>
        <p:blipFill>
          <a:blip r:embed="rId25"/>
          <a:srcRect/>
          <a:stretch>
            <a:fillRect/>
          </a:stretch>
        </p:blipFill>
        <p:spPr bwMode="auto">
          <a:xfrm>
            <a:off x="6172200" y="5105400"/>
            <a:ext cx="1187450" cy="1157288"/>
          </a:xfrm>
          <a:prstGeom prst="rect">
            <a:avLst/>
          </a:prstGeom>
          <a:noFill/>
          <a:ln w="9525">
            <a:noFill/>
            <a:miter lim="800000"/>
            <a:headEnd/>
            <a:tailEnd/>
          </a:ln>
        </p:spPr>
      </p:pic>
      <p:sp>
        <p:nvSpPr>
          <p:cNvPr id="52272" name="Text Box 32"/>
          <p:cNvSpPr txBox="1">
            <a:spLocks noChangeArrowheads="1"/>
          </p:cNvSpPr>
          <p:nvPr/>
        </p:nvSpPr>
        <p:spPr bwMode="auto">
          <a:xfrm>
            <a:off x="6137331" y="6124575"/>
            <a:ext cx="1254069" cy="276999"/>
          </a:xfrm>
          <a:prstGeom prst="rect">
            <a:avLst/>
          </a:prstGeom>
          <a:solidFill>
            <a:srgbClr val="000053"/>
          </a:solidFill>
          <a:ln w="9525">
            <a:noFill/>
            <a:miter lim="800000"/>
            <a:headEnd/>
            <a:tailEnd/>
          </a:ln>
        </p:spPr>
        <p:txBody>
          <a:bodyPr wrap="none">
            <a:prstTxWarp prst="textNoShape">
              <a:avLst/>
            </a:prstTxWarp>
            <a:spAutoFit/>
          </a:bodyPr>
          <a:lstStyle/>
          <a:p>
            <a:r>
              <a:rPr lang="en-US" sz="1200" dirty="0" smtClean="0"/>
              <a:t>RXJ 2248</a:t>
            </a:r>
            <a:r>
              <a:rPr lang="en-US" sz="1200" dirty="0"/>
              <a:t>-4431</a:t>
            </a:r>
          </a:p>
        </p:txBody>
      </p:sp>
      <p:sp>
        <p:nvSpPr>
          <p:cNvPr id="49" name="TextBox 48"/>
          <p:cNvSpPr txBox="1"/>
          <p:nvPr/>
        </p:nvSpPr>
        <p:spPr>
          <a:xfrm>
            <a:off x="7467600" y="5061228"/>
            <a:ext cx="1524000" cy="1415772"/>
          </a:xfrm>
          <a:prstGeom prst="rect">
            <a:avLst/>
          </a:prstGeom>
          <a:noFill/>
        </p:spPr>
        <p:txBody>
          <a:bodyPr wrap="square" rtlCol="0">
            <a:spAutoFit/>
          </a:bodyPr>
          <a:lstStyle/>
          <a:p>
            <a:pPr algn="ctr"/>
            <a:r>
              <a:rPr lang="en-US" dirty="0" smtClean="0">
                <a:solidFill>
                  <a:srgbClr val="FFFF00"/>
                </a:solidFill>
                <a:effectLst>
                  <a:outerShdw blurRad="38100" dist="38100" dir="2700000" algn="tl">
                    <a:srgbClr val="000000">
                      <a:alpha val="43137"/>
                    </a:srgbClr>
                  </a:outerShdw>
                </a:effectLst>
              </a:rPr>
              <a:t>All clusters have </a:t>
            </a:r>
          </a:p>
          <a:p>
            <a:pPr algn="ctr"/>
            <a:r>
              <a:rPr lang="en-US" dirty="0" err="1" smtClean="0">
                <a:solidFill>
                  <a:srgbClr val="FFFF00"/>
                </a:solidFill>
                <a:effectLst>
                  <a:outerShdw blurRad="38100" dist="38100" dir="2700000" algn="tl">
                    <a:srgbClr val="000000">
                      <a:alpha val="43137"/>
                    </a:srgbClr>
                  </a:outerShdw>
                </a:effectLst>
              </a:rPr>
              <a:t>T</a:t>
            </a:r>
            <a:r>
              <a:rPr lang="en-US" baseline="-25000" dirty="0" err="1" smtClean="0">
                <a:solidFill>
                  <a:srgbClr val="FFFF00"/>
                </a:solidFill>
                <a:effectLst>
                  <a:outerShdw blurRad="38100" dist="38100" dir="2700000" algn="tl">
                    <a:srgbClr val="000000">
                      <a:alpha val="43137"/>
                    </a:srgbClr>
                  </a:outerShdw>
                </a:effectLst>
              </a:rPr>
              <a:t>x</a:t>
            </a:r>
            <a:r>
              <a:rPr lang="en-US" dirty="0" smtClean="0">
                <a:solidFill>
                  <a:srgbClr val="FFFF00"/>
                </a:solidFill>
                <a:effectLst>
                  <a:outerShdw blurRad="38100" dist="38100" dir="2700000" algn="tl">
                    <a:srgbClr val="000000">
                      <a:alpha val="43137"/>
                    </a:srgbClr>
                  </a:outerShdw>
                </a:effectLst>
              </a:rPr>
              <a:t> &gt; 5 </a:t>
            </a:r>
            <a:r>
              <a:rPr lang="en-US" dirty="0" err="1" smtClean="0">
                <a:solidFill>
                  <a:srgbClr val="FFFF00"/>
                </a:solidFill>
                <a:effectLst>
                  <a:outerShdw blurRad="38100" dist="38100" dir="2700000" algn="tl">
                    <a:srgbClr val="000000">
                      <a:alpha val="43137"/>
                    </a:srgbClr>
                  </a:outerShdw>
                </a:effectLst>
              </a:rPr>
              <a:t>keV</a:t>
            </a:r>
            <a:endParaRPr lang="en-US" sz="900" dirty="0" smtClean="0">
              <a:solidFill>
                <a:srgbClr val="FFFF00"/>
              </a:solidFill>
              <a:effectLst>
                <a:outerShdw blurRad="38100" dist="38100" dir="2700000" algn="tl">
                  <a:srgbClr val="000000">
                    <a:alpha val="43137"/>
                  </a:srgbClr>
                </a:outerShdw>
              </a:effectLst>
            </a:endParaRPr>
          </a:p>
          <a:p>
            <a:pPr algn="ctr"/>
            <a:endParaRPr lang="en-US" sz="800" dirty="0" smtClean="0">
              <a:solidFill>
                <a:srgbClr val="FFFF00"/>
              </a:solidFill>
              <a:effectLst>
                <a:outerShdw blurRad="38100" dist="38100" dir="2700000" algn="tl">
                  <a:srgbClr val="000000">
                    <a:alpha val="43137"/>
                  </a:srgbClr>
                </a:outerShdw>
              </a:effectLst>
            </a:endParaRPr>
          </a:p>
          <a:p>
            <a:pPr algn="ctr"/>
            <a:r>
              <a:rPr lang="en-US" sz="1800" dirty="0" err="1" smtClean="0">
                <a:solidFill>
                  <a:srgbClr val="FFFF00"/>
                </a:solidFill>
                <a:effectLst>
                  <a:outerShdw blurRad="38100" dist="38100" dir="2700000" algn="tl">
                    <a:srgbClr val="000000">
                      <a:alpha val="43137"/>
                    </a:srgbClr>
                  </a:outerShdw>
                </a:effectLst>
              </a:rPr>
              <a:t>z_med</a:t>
            </a:r>
            <a:r>
              <a:rPr lang="en-US" sz="1800" dirty="0" smtClean="0">
                <a:solidFill>
                  <a:srgbClr val="FFFF00"/>
                </a:solidFill>
                <a:effectLst>
                  <a:outerShdw blurRad="38100" dist="38100" dir="2700000" algn="tl">
                    <a:srgbClr val="000000">
                      <a:alpha val="43137"/>
                    </a:srgbClr>
                  </a:outerShdw>
                </a:effectLst>
              </a:rPr>
              <a:t> ~ 0.4</a:t>
            </a:r>
            <a:endParaRPr lang="en-US" sz="1800" dirty="0">
              <a:solidFill>
                <a:srgbClr val="FFFF00"/>
              </a:solidFill>
              <a:effectLst>
                <a:outerShdw blurRad="38100" dist="38100" dir="2700000" algn="tl">
                  <a:srgbClr val="000000">
                    <a:alpha val="43137"/>
                  </a:srgbClr>
                </a:outerShdw>
              </a:effectLst>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bg>
      <p:bgPr>
        <a:solidFill>
          <a:schemeClr val="bg1"/>
        </a:solidFill>
        <a:effectLst/>
      </p:bgPr>
    </p:bg>
    <p:spTree>
      <p:nvGrpSpPr>
        <p:cNvPr id="1" name=""/>
        <p:cNvGrpSpPr/>
        <p:nvPr/>
      </p:nvGrpSpPr>
      <p:grpSpPr>
        <a:xfrm>
          <a:off x="0" y="0"/>
          <a:ext cx="0" cy="0"/>
          <a:chOff x="0" y="0"/>
          <a:chExt cx="0" cy="0"/>
        </a:xfrm>
      </p:grpSpPr>
      <p:sp>
        <p:nvSpPr>
          <p:cNvPr id="50179" name="Rectangle 36"/>
          <p:cNvSpPr>
            <a:spLocks noChangeArrowheads="1"/>
          </p:cNvSpPr>
          <p:nvPr/>
        </p:nvSpPr>
        <p:spPr bwMode="auto">
          <a:xfrm>
            <a:off x="1524000" y="2514600"/>
            <a:ext cx="6172200" cy="609600"/>
          </a:xfrm>
          <a:prstGeom prst="rect">
            <a:avLst/>
          </a:prstGeom>
          <a:noFill/>
          <a:ln w="9525">
            <a:noFill/>
            <a:miter lim="800000"/>
            <a:headEnd/>
            <a:tailEnd/>
          </a:ln>
        </p:spPr>
        <p:txBody>
          <a:bodyPr anchor="ctr">
            <a:prstTxWarp prst="textNoShape">
              <a:avLst/>
            </a:prstTxWarp>
          </a:bodyPr>
          <a:lstStyle/>
          <a:p>
            <a:pPr algn="ctr" eaLnBrk="1" hangingPunct="1"/>
            <a:r>
              <a:rPr lang="en-US" sz="2800">
                <a:solidFill>
                  <a:schemeClr val="tx2"/>
                </a:solidFill>
              </a:rPr>
              <a:t>Cluster distribution on sky</a:t>
            </a:r>
            <a:endParaRPr lang="en-US" sz="4400">
              <a:solidFill>
                <a:schemeClr val="tx2"/>
              </a:solidFill>
            </a:endParaRPr>
          </a:p>
        </p:txBody>
      </p:sp>
      <p:grpSp>
        <p:nvGrpSpPr>
          <p:cNvPr id="2" name="Group 2"/>
          <p:cNvGrpSpPr>
            <a:grpSpLocks/>
          </p:cNvGrpSpPr>
          <p:nvPr/>
        </p:nvGrpSpPr>
        <p:grpSpPr bwMode="auto">
          <a:xfrm>
            <a:off x="227013" y="100013"/>
            <a:ext cx="8840787" cy="6224587"/>
            <a:chOff x="120" y="254"/>
            <a:chExt cx="5569" cy="3921"/>
          </a:xfrm>
        </p:grpSpPr>
        <p:pic>
          <p:nvPicPr>
            <p:cNvPr id="50193" name="Picture 3" descr="med_fds_dust_image"/>
            <p:cNvPicPr>
              <a:picLocks noChangeAspect="1" noChangeArrowheads="1"/>
            </p:cNvPicPr>
            <p:nvPr/>
          </p:nvPicPr>
          <p:blipFill>
            <a:blip r:embed="rId5"/>
            <a:srcRect/>
            <a:stretch>
              <a:fillRect/>
            </a:stretch>
          </p:blipFill>
          <p:spPr bwMode="auto">
            <a:xfrm>
              <a:off x="489" y="437"/>
              <a:ext cx="4854" cy="3268"/>
            </a:xfrm>
            <a:prstGeom prst="rect">
              <a:avLst/>
            </a:prstGeom>
            <a:noFill/>
            <a:ln w="9525">
              <a:noFill/>
              <a:miter lim="800000"/>
              <a:headEnd/>
              <a:tailEnd/>
            </a:ln>
          </p:spPr>
        </p:pic>
        <p:pic>
          <p:nvPicPr>
            <p:cNvPr id="50194" name="Picture 4" descr="clash_skymap_nolabels"/>
            <p:cNvPicPr>
              <a:picLocks noChangeAspect="1" noChangeArrowheads="1"/>
            </p:cNvPicPr>
            <p:nvPr/>
          </p:nvPicPr>
          <p:blipFill>
            <a:blip r:embed="rId6">
              <a:clrChange>
                <a:clrFrom>
                  <a:srgbClr val="FFFFFF"/>
                </a:clrFrom>
                <a:clrTo>
                  <a:srgbClr val="FFFFFF">
                    <a:alpha val="0"/>
                  </a:srgbClr>
                </a:clrTo>
              </a:clrChange>
            </a:blip>
            <a:srcRect l="20360" t="20589" r="15909" b="24387"/>
            <a:stretch>
              <a:fillRect/>
            </a:stretch>
          </p:blipFill>
          <p:spPr bwMode="auto">
            <a:xfrm>
              <a:off x="120" y="254"/>
              <a:ext cx="5569" cy="3716"/>
            </a:xfrm>
            <a:prstGeom prst="rect">
              <a:avLst/>
            </a:prstGeom>
            <a:noFill/>
            <a:ln w="9525">
              <a:noFill/>
              <a:miter lim="800000"/>
              <a:headEnd/>
              <a:tailEnd/>
            </a:ln>
          </p:spPr>
        </p:pic>
        <p:sp>
          <p:nvSpPr>
            <p:cNvPr id="50195" name="Text Box 5"/>
            <p:cNvSpPr txBox="1">
              <a:spLocks noChangeArrowheads="1"/>
            </p:cNvSpPr>
            <p:nvPr/>
          </p:nvSpPr>
          <p:spPr bwMode="auto">
            <a:xfrm>
              <a:off x="2304" y="480"/>
              <a:ext cx="614" cy="144"/>
            </a:xfrm>
            <a:prstGeom prst="rect">
              <a:avLst/>
            </a:prstGeom>
            <a:noFill/>
            <a:ln w="9525">
              <a:noFill/>
              <a:miter lim="800000"/>
              <a:headEnd/>
              <a:tailEnd/>
            </a:ln>
          </p:spPr>
          <p:txBody>
            <a:bodyPr wrap="none">
              <a:prstTxWarp prst="textNoShape">
                <a:avLst/>
              </a:prstTxWarp>
              <a:spAutoFit/>
            </a:bodyPr>
            <a:lstStyle/>
            <a:p>
              <a:r>
                <a:rPr lang="en-US" sz="900" b="1">
                  <a:solidFill>
                    <a:schemeClr val="bg1"/>
                  </a:solidFill>
                </a:rPr>
                <a:t>CLJ1226+3332</a:t>
              </a:r>
            </a:p>
          </p:txBody>
        </p:sp>
        <p:sp>
          <p:nvSpPr>
            <p:cNvPr id="50196" name="Text Box 6"/>
            <p:cNvSpPr txBox="1">
              <a:spLocks noChangeArrowheads="1"/>
            </p:cNvSpPr>
            <p:nvPr/>
          </p:nvSpPr>
          <p:spPr bwMode="auto">
            <a:xfrm>
              <a:off x="3120" y="576"/>
              <a:ext cx="690" cy="144"/>
            </a:xfrm>
            <a:prstGeom prst="rect">
              <a:avLst/>
            </a:prstGeom>
            <a:noFill/>
            <a:ln w="9525">
              <a:noFill/>
              <a:miter lim="800000"/>
              <a:headEnd/>
              <a:tailEnd/>
            </a:ln>
          </p:spPr>
          <p:txBody>
            <a:bodyPr wrap="none">
              <a:prstTxWarp prst="textNoShape">
                <a:avLst/>
              </a:prstTxWarp>
              <a:spAutoFit/>
            </a:bodyPr>
            <a:lstStyle/>
            <a:p>
              <a:r>
                <a:rPr lang="en-US" sz="900" b="1">
                  <a:solidFill>
                    <a:schemeClr val="bg1"/>
                  </a:solidFill>
                </a:rPr>
                <a:t>MACS1149+2223</a:t>
              </a:r>
            </a:p>
          </p:txBody>
        </p:sp>
        <p:sp>
          <p:nvSpPr>
            <p:cNvPr id="50197" name="Text Box 7"/>
            <p:cNvSpPr txBox="1">
              <a:spLocks noChangeArrowheads="1"/>
            </p:cNvSpPr>
            <p:nvPr/>
          </p:nvSpPr>
          <p:spPr bwMode="auto">
            <a:xfrm>
              <a:off x="2976" y="768"/>
              <a:ext cx="672" cy="144"/>
            </a:xfrm>
            <a:prstGeom prst="rect">
              <a:avLst/>
            </a:prstGeom>
            <a:noFill/>
            <a:ln w="9525">
              <a:noFill/>
              <a:miter lim="800000"/>
              <a:headEnd/>
              <a:tailEnd/>
            </a:ln>
          </p:spPr>
          <p:txBody>
            <a:bodyPr wrap="none">
              <a:prstTxWarp prst="textNoShape">
                <a:avLst/>
              </a:prstTxWarp>
              <a:spAutoFit/>
            </a:bodyPr>
            <a:lstStyle/>
            <a:p>
              <a:r>
                <a:rPr lang="en-US" sz="900" b="1">
                  <a:solidFill>
                    <a:schemeClr val="bg1"/>
                  </a:solidFill>
                </a:rPr>
                <a:t>MACS1311-0310</a:t>
              </a:r>
            </a:p>
          </p:txBody>
        </p:sp>
        <p:sp>
          <p:nvSpPr>
            <p:cNvPr id="50198" name="Text Box 8"/>
            <p:cNvSpPr txBox="1">
              <a:spLocks noChangeArrowheads="1"/>
            </p:cNvSpPr>
            <p:nvPr/>
          </p:nvSpPr>
          <p:spPr bwMode="auto">
            <a:xfrm>
              <a:off x="3456" y="1008"/>
              <a:ext cx="672" cy="144"/>
            </a:xfrm>
            <a:prstGeom prst="rect">
              <a:avLst/>
            </a:prstGeom>
            <a:noFill/>
            <a:ln w="9525">
              <a:noFill/>
              <a:miter lim="800000"/>
              <a:headEnd/>
              <a:tailEnd/>
            </a:ln>
          </p:spPr>
          <p:txBody>
            <a:bodyPr wrap="none">
              <a:prstTxWarp prst="textNoShape">
                <a:avLst/>
              </a:prstTxWarp>
              <a:spAutoFit/>
            </a:bodyPr>
            <a:lstStyle/>
            <a:p>
              <a:r>
                <a:rPr lang="en-US" sz="900" b="1">
                  <a:solidFill>
                    <a:schemeClr val="bg1"/>
                  </a:solidFill>
                </a:rPr>
                <a:t>MACS1206-0847</a:t>
              </a:r>
            </a:p>
          </p:txBody>
        </p:sp>
        <p:sp>
          <p:nvSpPr>
            <p:cNvPr id="50199" name="Text Box 9"/>
            <p:cNvSpPr txBox="1">
              <a:spLocks noChangeArrowheads="1"/>
            </p:cNvSpPr>
            <p:nvPr/>
          </p:nvSpPr>
          <p:spPr bwMode="auto">
            <a:xfrm>
              <a:off x="3696" y="912"/>
              <a:ext cx="690" cy="144"/>
            </a:xfrm>
            <a:prstGeom prst="rect">
              <a:avLst/>
            </a:prstGeom>
            <a:noFill/>
            <a:ln w="9525">
              <a:noFill/>
              <a:miter lim="800000"/>
              <a:headEnd/>
              <a:tailEnd/>
            </a:ln>
          </p:spPr>
          <p:txBody>
            <a:bodyPr wrap="none">
              <a:prstTxWarp prst="textNoShape">
                <a:avLst/>
              </a:prstTxWarp>
              <a:spAutoFit/>
            </a:bodyPr>
            <a:lstStyle/>
            <a:p>
              <a:r>
                <a:rPr lang="en-US" sz="900" b="1">
                  <a:solidFill>
                    <a:schemeClr val="bg1"/>
                  </a:solidFill>
                </a:rPr>
                <a:t>MACS1115+0129</a:t>
              </a:r>
            </a:p>
          </p:txBody>
        </p:sp>
        <p:sp>
          <p:nvSpPr>
            <p:cNvPr id="50200" name="Text Box 10"/>
            <p:cNvSpPr txBox="1">
              <a:spLocks noChangeArrowheads="1"/>
            </p:cNvSpPr>
            <p:nvPr/>
          </p:nvSpPr>
          <p:spPr bwMode="auto">
            <a:xfrm>
              <a:off x="3000" y="1152"/>
              <a:ext cx="600" cy="144"/>
            </a:xfrm>
            <a:prstGeom prst="rect">
              <a:avLst/>
            </a:prstGeom>
            <a:noFill/>
            <a:ln w="9525">
              <a:noFill/>
              <a:miter lim="800000"/>
              <a:headEnd/>
              <a:tailEnd/>
            </a:ln>
          </p:spPr>
          <p:txBody>
            <a:bodyPr wrap="none">
              <a:prstTxWarp prst="textNoShape">
                <a:avLst/>
              </a:prstTxWarp>
              <a:spAutoFit/>
            </a:bodyPr>
            <a:lstStyle/>
            <a:p>
              <a:r>
                <a:rPr lang="en-US" sz="900" b="1">
                  <a:solidFill>
                    <a:schemeClr val="bg1"/>
                  </a:solidFill>
                </a:rPr>
                <a:t>RXJ1347-1145</a:t>
              </a:r>
              <a:endParaRPr lang="en-US" sz="900" b="1">
                <a:solidFill>
                  <a:srgbClr val="FF0000"/>
                </a:solidFill>
              </a:endParaRPr>
            </a:p>
          </p:txBody>
        </p:sp>
        <p:sp>
          <p:nvSpPr>
            <p:cNvPr id="50201" name="Text Box 11"/>
            <p:cNvSpPr txBox="1">
              <a:spLocks noChangeArrowheads="1"/>
            </p:cNvSpPr>
            <p:nvPr/>
          </p:nvSpPr>
          <p:spPr bwMode="auto">
            <a:xfrm>
              <a:off x="4032" y="768"/>
              <a:ext cx="432" cy="144"/>
            </a:xfrm>
            <a:prstGeom prst="rect">
              <a:avLst/>
            </a:prstGeom>
            <a:noFill/>
            <a:ln w="9525">
              <a:noFill/>
              <a:miter lim="800000"/>
              <a:headEnd/>
              <a:tailEnd/>
            </a:ln>
          </p:spPr>
          <p:txBody>
            <a:bodyPr wrap="none">
              <a:prstTxWarp prst="textNoShape">
                <a:avLst/>
              </a:prstTxWarp>
              <a:spAutoFit/>
            </a:bodyPr>
            <a:lstStyle/>
            <a:p>
              <a:r>
                <a:rPr lang="en-US" sz="900" b="1">
                  <a:solidFill>
                    <a:schemeClr val="bg1"/>
                  </a:solidFill>
                </a:rPr>
                <a:t>Abell 963</a:t>
              </a:r>
            </a:p>
          </p:txBody>
        </p:sp>
        <p:sp>
          <p:nvSpPr>
            <p:cNvPr id="50202" name="Text Box 12"/>
            <p:cNvSpPr txBox="1">
              <a:spLocks noChangeArrowheads="1"/>
            </p:cNvSpPr>
            <p:nvPr/>
          </p:nvSpPr>
          <p:spPr bwMode="auto">
            <a:xfrm>
              <a:off x="4512" y="1200"/>
              <a:ext cx="432" cy="144"/>
            </a:xfrm>
            <a:prstGeom prst="rect">
              <a:avLst/>
            </a:prstGeom>
            <a:noFill/>
            <a:ln w="9525">
              <a:noFill/>
              <a:miter lim="800000"/>
              <a:headEnd/>
              <a:tailEnd/>
            </a:ln>
          </p:spPr>
          <p:txBody>
            <a:bodyPr wrap="none">
              <a:prstTxWarp prst="textNoShape">
                <a:avLst/>
              </a:prstTxWarp>
              <a:spAutoFit/>
            </a:bodyPr>
            <a:lstStyle/>
            <a:p>
              <a:r>
                <a:rPr lang="en-US" sz="900" b="1">
                  <a:solidFill>
                    <a:schemeClr val="bg1"/>
                  </a:solidFill>
                </a:rPr>
                <a:t>Abell 611</a:t>
              </a:r>
            </a:p>
          </p:txBody>
        </p:sp>
        <p:sp>
          <p:nvSpPr>
            <p:cNvPr id="50203" name="Text Box 13"/>
            <p:cNvSpPr txBox="1">
              <a:spLocks noChangeArrowheads="1"/>
            </p:cNvSpPr>
            <p:nvPr/>
          </p:nvSpPr>
          <p:spPr bwMode="auto">
            <a:xfrm>
              <a:off x="4368" y="1296"/>
              <a:ext cx="690" cy="144"/>
            </a:xfrm>
            <a:prstGeom prst="rect">
              <a:avLst/>
            </a:prstGeom>
            <a:noFill/>
            <a:ln w="9525">
              <a:noFill/>
              <a:miter lim="800000"/>
              <a:headEnd/>
              <a:tailEnd/>
            </a:ln>
          </p:spPr>
          <p:txBody>
            <a:bodyPr wrap="none">
              <a:prstTxWarp prst="textNoShape">
                <a:avLst/>
              </a:prstTxWarp>
              <a:spAutoFit/>
            </a:bodyPr>
            <a:lstStyle/>
            <a:p>
              <a:r>
                <a:rPr lang="en-US" sz="900" b="1">
                  <a:solidFill>
                    <a:schemeClr val="bg1"/>
                  </a:solidFill>
                </a:rPr>
                <a:t>MACS0744+3927</a:t>
              </a:r>
            </a:p>
          </p:txBody>
        </p:sp>
        <p:sp>
          <p:nvSpPr>
            <p:cNvPr id="50204" name="Text Box 14"/>
            <p:cNvSpPr txBox="1">
              <a:spLocks noChangeArrowheads="1"/>
            </p:cNvSpPr>
            <p:nvPr/>
          </p:nvSpPr>
          <p:spPr bwMode="auto">
            <a:xfrm>
              <a:off x="4464" y="1392"/>
              <a:ext cx="690" cy="144"/>
            </a:xfrm>
            <a:prstGeom prst="rect">
              <a:avLst/>
            </a:prstGeom>
            <a:noFill/>
            <a:ln w="9525">
              <a:noFill/>
              <a:miter lim="800000"/>
              <a:headEnd/>
              <a:tailEnd/>
            </a:ln>
          </p:spPr>
          <p:txBody>
            <a:bodyPr wrap="none">
              <a:prstTxWarp prst="textNoShape">
                <a:avLst/>
              </a:prstTxWarp>
              <a:spAutoFit/>
            </a:bodyPr>
            <a:lstStyle/>
            <a:p>
              <a:r>
                <a:rPr lang="en-US" sz="900" b="1">
                  <a:solidFill>
                    <a:schemeClr val="bg1"/>
                  </a:solidFill>
                </a:rPr>
                <a:t>MACS0717+3745</a:t>
              </a:r>
            </a:p>
          </p:txBody>
        </p:sp>
        <p:sp>
          <p:nvSpPr>
            <p:cNvPr id="50205" name="Text Box 15"/>
            <p:cNvSpPr txBox="1">
              <a:spLocks noChangeArrowheads="1"/>
            </p:cNvSpPr>
            <p:nvPr/>
          </p:nvSpPr>
          <p:spPr bwMode="auto">
            <a:xfrm>
              <a:off x="1968" y="3456"/>
              <a:ext cx="432" cy="144"/>
            </a:xfrm>
            <a:prstGeom prst="rect">
              <a:avLst/>
            </a:prstGeom>
            <a:noFill/>
            <a:ln w="9525">
              <a:noFill/>
              <a:miter lim="800000"/>
              <a:headEnd/>
              <a:tailEnd/>
            </a:ln>
          </p:spPr>
          <p:txBody>
            <a:bodyPr wrap="none">
              <a:prstTxWarp prst="textNoShape">
                <a:avLst/>
              </a:prstTxWarp>
              <a:spAutoFit/>
            </a:bodyPr>
            <a:lstStyle/>
            <a:p>
              <a:r>
                <a:rPr lang="en-US" sz="900" b="1">
                  <a:solidFill>
                    <a:schemeClr val="bg1"/>
                  </a:solidFill>
                </a:rPr>
                <a:t>Abell 209</a:t>
              </a:r>
            </a:p>
          </p:txBody>
        </p:sp>
        <p:sp>
          <p:nvSpPr>
            <p:cNvPr id="50206" name="Text Box 16"/>
            <p:cNvSpPr txBox="1">
              <a:spLocks noChangeArrowheads="1"/>
            </p:cNvSpPr>
            <p:nvPr/>
          </p:nvSpPr>
          <p:spPr bwMode="auto">
            <a:xfrm>
              <a:off x="1248" y="3168"/>
              <a:ext cx="432" cy="144"/>
            </a:xfrm>
            <a:prstGeom prst="rect">
              <a:avLst/>
            </a:prstGeom>
            <a:noFill/>
            <a:ln w="9525">
              <a:noFill/>
              <a:miter lim="800000"/>
              <a:headEnd/>
              <a:tailEnd/>
            </a:ln>
          </p:spPr>
          <p:txBody>
            <a:bodyPr wrap="none">
              <a:prstTxWarp prst="textNoShape">
                <a:avLst/>
              </a:prstTxWarp>
              <a:spAutoFit/>
            </a:bodyPr>
            <a:lstStyle/>
            <a:p>
              <a:r>
                <a:rPr lang="en-US" sz="900" b="1">
                  <a:solidFill>
                    <a:schemeClr val="bg1"/>
                  </a:solidFill>
                </a:rPr>
                <a:t>Abell 383</a:t>
              </a:r>
            </a:p>
          </p:txBody>
        </p:sp>
        <p:sp>
          <p:nvSpPr>
            <p:cNvPr id="50207" name="Text Box 17"/>
            <p:cNvSpPr txBox="1">
              <a:spLocks noChangeArrowheads="1"/>
            </p:cNvSpPr>
            <p:nvPr/>
          </p:nvSpPr>
          <p:spPr bwMode="auto">
            <a:xfrm>
              <a:off x="2688" y="3264"/>
              <a:ext cx="605" cy="145"/>
            </a:xfrm>
            <a:prstGeom prst="rect">
              <a:avLst/>
            </a:prstGeom>
            <a:noFill/>
            <a:ln w="9525">
              <a:noFill/>
              <a:miter lim="800000"/>
              <a:headEnd/>
              <a:tailEnd/>
            </a:ln>
          </p:spPr>
          <p:txBody>
            <a:bodyPr wrap="none">
              <a:prstTxWarp prst="textNoShape">
                <a:avLst/>
              </a:prstTxWarp>
              <a:spAutoFit/>
            </a:bodyPr>
            <a:lstStyle/>
            <a:p>
              <a:r>
                <a:rPr lang="en-US" sz="900" b="1" dirty="0" smtClean="0">
                  <a:solidFill>
                    <a:schemeClr val="bg1"/>
                  </a:solidFill>
                </a:rPr>
                <a:t>RXJ2248</a:t>
              </a:r>
              <a:r>
                <a:rPr lang="en-US" sz="900" b="1" dirty="0">
                  <a:solidFill>
                    <a:schemeClr val="bg1"/>
                  </a:solidFill>
                </a:rPr>
                <a:t>-4431</a:t>
              </a:r>
            </a:p>
          </p:txBody>
        </p:sp>
        <p:sp>
          <p:nvSpPr>
            <p:cNvPr id="50208" name="Text Box 18"/>
            <p:cNvSpPr txBox="1">
              <a:spLocks noChangeArrowheads="1"/>
            </p:cNvSpPr>
            <p:nvPr/>
          </p:nvSpPr>
          <p:spPr bwMode="auto">
            <a:xfrm>
              <a:off x="4272" y="2736"/>
              <a:ext cx="672" cy="144"/>
            </a:xfrm>
            <a:prstGeom prst="rect">
              <a:avLst/>
            </a:prstGeom>
            <a:noFill/>
            <a:ln w="9525">
              <a:noFill/>
              <a:miter lim="800000"/>
              <a:headEnd/>
              <a:tailEnd/>
            </a:ln>
          </p:spPr>
          <p:txBody>
            <a:bodyPr wrap="none">
              <a:prstTxWarp prst="textNoShape">
                <a:avLst/>
              </a:prstTxWarp>
              <a:spAutoFit/>
            </a:bodyPr>
            <a:lstStyle/>
            <a:p>
              <a:r>
                <a:rPr lang="en-US" sz="900" b="1">
                  <a:solidFill>
                    <a:schemeClr val="bg1"/>
                  </a:solidFill>
                </a:rPr>
                <a:t>MACS0429-0253</a:t>
              </a:r>
            </a:p>
          </p:txBody>
        </p:sp>
        <p:sp>
          <p:nvSpPr>
            <p:cNvPr id="50209" name="Text Box 19"/>
            <p:cNvSpPr txBox="1">
              <a:spLocks noChangeArrowheads="1"/>
            </p:cNvSpPr>
            <p:nvPr/>
          </p:nvSpPr>
          <p:spPr bwMode="auto">
            <a:xfrm>
              <a:off x="3840" y="2928"/>
              <a:ext cx="672" cy="144"/>
            </a:xfrm>
            <a:prstGeom prst="rect">
              <a:avLst/>
            </a:prstGeom>
            <a:noFill/>
            <a:ln w="9525">
              <a:noFill/>
              <a:miter lim="800000"/>
              <a:headEnd/>
              <a:tailEnd/>
            </a:ln>
          </p:spPr>
          <p:txBody>
            <a:bodyPr wrap="none">
              <a:prstTxWarp prst="textNoShape">
                <a:avLst/>
              </a:prstTxWarp>
              <a:spAutoFit/>
            </a:bodyPr>
            <a:lstStyle/>
            <a:p>
              <a:r>
                <a:rPr lang="en-US" sz="900" b="1">
                  <a:solidFill>
                    <a:schemeClr val="bg1"/>
                  </a:solidFill>
                </a:rPr>
                <a:t>MACS0416-2403</a:t>
              </a:r>
            </a:p>
          </p:txBody>
        </p:sp>
        <p:sp>
          <p:nvSpPr>
            <p:cNvPr id="50210" name="Text Box 20"/>
            <p:cNvSpPr txBox="1">
              <a:spLocks noChangeArrowheads="1"/>
            </p:cNvSpPr>
            <p:nvPr/>
          </p:nvSpPr>
          <p:spPr bwMode="auto">
            <a:xfrm>
              <a:off x="3936" y="3120"/>
              <a:ext cx="672" cy="144"/>
            </a:xfrm>
            <a:prstGeom prst="rect">
              <a:avLst/>
            </a:prstGeom>
            <a:noFill/>
            <a:ln w="9525">
              <a:noFill/>
              <a:miter lim="800000"/>
              <a:headEnd/>
              <a:tailEnd/>
            </a:ln>
          </p:spPr>
          <p:txBody>
            <a:bodyPr wrap="none">
              <a:prstTxWarp prst="textNoShape">
                <a:avLst/>
              </a:prstTxWarp>
              <a:spAutoFit/>
            </a:bodyPr>
            <a:lstStyle/>
            <a:p>
              <a:r>
                <a:rPr lang="en-US" sz="900" b="1">
                  <a:solidFill>
                    <a:schemeClr val="bg1"/>
                  </a:solidFill>
                </a:rPr>
                <a:t>MACS0329-0211</a:t>
              </a:r>
            </a:p>
          </p:txBody>
        </p:sp>
        <p:sp>
          <p:nvSpPr>
            <p:cNvPr id="50211" name="Text Box 21"/>
            <p:cNvSpPr txBox="1">
              <a:spLocks noChangeArrowheads="1"/>
            </p:cNvSpPr>
            <p:nvPr/>
          </p:nvSpPr>
          <p:spPr bwMode="auto">
            <a:xfrm>
              <a:off x="1590" y="2688"/>
              <a:ext cx="618" cy="144"/>
            </a:xfrm>
            <a:prstGeom prst="rect">
              <a:avLst/>
            </a:prstGeom>
            <a:noFill/>
            <a:ln w="9525">
              <a:noFill/>
              <a:miter lim="800000"/>
              <a:headEnd/>
              <a:tailEnd/>
            </a:ln>
          </p:spPr>
          <p:txBody>
            <a:bodyPr wrap="none">
              <a:prstTxWarp prst="textNoShape">
                <a:avLst/>
              </a:prstTxWarp>
              <a:spAutoFit/>
            </a:bodyPr>
            <a:lstStyle/>
            <a:p>
              <a:r>
                <a:rPr lang="en-US" sz="900" b="1">
                  <a:solidFill>
                    <a:schemeClr val="bg1"/>
                  </a:solidFill>
                </a:rPr>
                <a:t>RXJ2129+0005</a:t>
              </a:r>
            </a:p>
          </p:txBody>
        </p:sp>
        <p:sp>
          <p:nvSpPr>
            <p:cNvPr id="50212" name="Text Box 22"/>
            <p:cNvSpPr txBox="1">
              <a:spLocks noChangeArrowheads="1"/>
            </p:cNvSpPr>
            <p:nvPr/>
          </p:nvSpPr>
          <p:spPr bwMode="auto">
            <a:xfrm>
              <a:off x="1680" y="2832"/>
              <a:ext cx="672" cy="144"/>
            </a:xfrm>
            <a:prstGeom prst="rect">
              <a:avLst/>
            </a:prstGeom>
            <a:noFill/>
            <a:ln w="9525">
              <a:noFill/>
              <a:miter lim="800000"/>
              <a:headEnd/>
              <a:tailEnd/>
            </a:ln>
          </p:spPr>
          <p:txBody>
            <a:bodyPr wrap="none">
              <a:prstTxWarp prst="textNoShape">
                <a:avLst/>
              </a:prstTxWarp>
              <a:spAutoFit/>
            </a:bodyPr>
            <a:lstStyle/>
            <a:p>
              <a:r>
                <a:rPr lang="en-US" sz="900" b="1">
                  <a:solidFill>
                    <a:schemeClr val="bg1"/>
                  </a:solidFill>
                </a:rPr>
                <a:t>MACS2129-0741</a:t>
              </a:r>
            </a:p>
          </p:txBody>
        </p:sp>
        <p:sp>
          <p:nvSpPr>
            <p:cNvPr id="50213" name="Text Box 23"/>
            <p:cNvSpPr txBox="1">
              <a:spLocks noChangeArrowheads="1"/>
            </p:cNvSpPr>
            <p:nvPr/>
          </p:nvSpPr>
          <p:spPr bwMode="auto">
            <a:xfrm>
              <a:off x="2312" y="3024"/>
              <a:ext cx="568" cy="144"/>
            </a:xfrm>
            <a:prstGeom prst="rect">
              <a:avLst/>
            </a:prstGeom>
            <a:noFill/>
            <a:ln w="9525">
              <a:noFill/>
              <a:miter lim="800000"/>
              <a:headEnd/>
              <a:tailEnd/>
            </a:ln>
          </p:spPr>
          <p:txBody>
            <a:bodyPr wrap="none">
              <a:prstTxWarp prst="textNoShape">
                <a:avLst/>
              </a:prstTxWarp>
              <a:spAutoFit/>
            </a:bodyPr>
            <a:lstStyle/>
            <a:p>
              <a:r>
                <a:rPr lang="en-US" sz="900" b="1">
                  <a:solidFill>
                    <a:schemeClr val="bg1"/>
                  </a:solidFill>
                </a:rPr>
                <a:t>MS2137-2353</a:t>
              </a:r>
            </a:p>
          </p:txBody>
        </p:sp>
        <p:sp>
          <p:nvSpPr>
            <p:cNvPr id="50214" name="Text Box 24"/>
            <p:cNvSpPr txBox="1">
              <a:spLocks noChangeArrowheads="1"/>
            </p:cNvSpPr>
            <p:nvPr/>
          </p:nvSpPr>
          <p:spPr bwMode="auto">
            <a:xfrm>
              <a:off x="2400" y="2352"/>
              <a:ext cx="672" cy="144"/>
            </a:xfrm>
            <a:prstGeom prst="rect">
              <a:avLst/>
            </a:prstGeom>
            <a:noFill/>
            <a:ln w="9525">
              <a:noFill/>
              <a:miter lim="800000"/>
              <a:headEnd/>
              <a:tailEnd/>
            </a:ln>
          </p:spPr>
          <p:txBody>
            <a:bodyPr wrap="none">
              <a:prstTxWarp prst="textNoShape">
                <a:avLst/>
              </a:prstTxWarp>
              <a:spAutoFit/>
            </a:bodyPr>
            <a:lstStyle/>
            <a:p>
              <a:r>
                <a:rPr lang="en-US" sz="900" b="1">
                  <a:solidFill>
                    <a:schemeClr val="bg1"/>
                  </a:solidFill>
                </a:rPr>
                <a:t>MACS1931-2635</a:t>
              </a:r>
            </a:p>
          </p:txBody>
        </p:sp>
        <p:sp>
          <p:nvSpPr>
            <p:cNvPr id="50215" name="Text Box 25"/>
            <p:cNvSpPr txBox="1">
              <a:spLocks noChangeArrowheads="1"/>
            </p:cNvSpPr>
            <p:nvPr/>
          </p:nvSpPr>
          <p:spPr bwMode="auto">
            <a:xfrm>
              <a:off x="2160" y="1440"/>
              <a:ext cx="472" cy="144"/>
            </a:xfrm>
            <a:prstGeom prst="rect">
              <a:avLst/>
            </a:prstGeom>
            <a:noFill/>
            <a:ln w="9525">
              <a:noFill/>
              <a:miter lim="800000"/>
              <a:headEnd/>
              <a:tailEnd/>
            </a:ln>
          </p:spPr>
          <p:txBody>
            <a:bodyPr wrap="none">
              <a:prstTxWarp prst="textNoShape">
                <a:avLst/>
              </a:prstTxWarp>
              <a:spAutoFit/>
            </a:bodyPr>
            <a:lstStyle/>
            <a:p>
              <a:r>
                <a:rPr lang="en-US" sz="900" b="1">
                  <a:solidFill>
                    <a:schemeClr val="bg1"/>
                  </a:solidFill>
                </a:rPr>
                <a:t>Abell 2261</a:t>
              </a:r>
            </a:p>
          </p:txBody>
        </p:sp>
        <p:sp>
          <p:nvSpPr>
            <p:cNvPr id="50216" name="Text Box 26"/>
            <p:cNvSpPr txBox="1">
              <a:spLocks noChangeArrowheads="1"/>
            </p:cNvSpPr>
            <p:nvPr/>
          </p:nvSpPr>
          <p:spPr bwMode="auto">
            <a:xfrm>
              <a:off x="1470" y="1296"/>
              <a:ext cx="690" cy="144"/>
            </a:xfrm>
            <a:prstGeom prst="rect">
              <a:avLst/>
            </a:prstGeom>
            <a:noFill/>
            <a:ln w="9525">
              <a:noFill/>
              <a:miter lim="800000"/>
              <a:headEnd/>
              <a:tailEnd/>
            </a:ln>
          </p:spPr>
          <p:txBody>
            <a:bodyPr wrap="none">
              <a:prstTxWarp prst="textNoShape">
                <a:avLst/>
              </a:prstTxWarp>
              <a:spAutoFit/>
            </a:bodyPr>
            <a:lstStyle/>
            <a:p>
              <a:r>
                <a:rPr lang="en-US" sz="900" b="1">
                  <a:solidFill>
                    <a:schemeClr val="bg1"/>
                  </a:solidFill>
                </a:rPr>
                <a:t>MACS1720+3536</a:t>
              </a:r>
            </a:p>
          </p:txBody>
        </p:sp>
        <p:sp>
          <p:nvSpPr>
            <p:cNvPr id="50217" name="Text Box 27"/>
            <p:cNvSpPr txBox="1">
              <a:spLocks noChangeArrowheads="1"/>
            </p:cNvSpPr>
            <p:nvPr/>
          </p:nvSpPr>
          <p:spPr bwMode="auto">
            <a:xfrm>
              <a:off x="672" y="1488"/>
              <a:ext cx="690" cy="144"/>
            </a:xfrm>
            <a:prstGeom prst="rect">
              <a:avLst/>
            </a:prstGeom>
            <a:noFill/>
            <a:ln w="9525">
              <a:noFill/>
              <a:miter lim="800000"/>
              <a:headEnd/>
              <a:tailEnd/>
            </a:ln>
          </p:spPr>
          <p:txBody>
            <a:bodyPr wrap="none">
              <a:prstTxWarp prst="textNoShape">
                <a:avLst/>
              </a:prstTxWarp>
              <a:spAutoFit/>
            </a:bodyPr>
            <a:lstStyle/>
            <a:p>
              <a:r>
                <a:rPr lang="en-US" sz="900" b="1">
                  <a:solidFill>
                    <a:schemeClr val="bg1"/>
                  </a:solidFill>
                </a:rPr>
                <a:t>MACS0647+7015</a:t>
              </a:r>
            </a:p>
          </p:txBody>
        </p:sp>
        <p:sp>
          <p:nvSpPr>
            <p:cNvPr id="50218" name="Text Box 28"/>
            <p:cNvSpPr txBox="1">
              <a:spLocks noChangeArrowheads="1"/>
            </p:cNvSpPr>
            <p:nvPr/>
          </p:nvSpPr>
          <p:spPr bwMode="auto">
            <a:xfrm>
              <a:off x="2016" y="1008"/>
              <a:ext cx="690" cy="144"/>
            </a:xfrm>
            <a:prstGeom prst="rect">
              <a:avLst/>
            </a:prstGeom>
            <a:noFill/>
            <a:ln w="9525">
              <a:noFill/>
              <a:miter lim="800000"/>
              <a:headEnd/>
              <a:tailEnd/>
            </a:ln>
          </p:spPr>
          <p:txBody>
            <a:bodyPr wrap="none">
              <a:prstTxWarp prst="textNoShape">
                <a:avLst/>
              </a:prstTxWarp>
              <a:spAutoFit/>
            </a:bodyPr>
            <a:lstStyle/>
            <a:p>
              <a:r>
                <a:rPr lang="en-US" sz="900" b="1">
                  <a:solidFill>
                    <a:schemeClr val="bg1"/>
                  </a:solidFill>
                </a:rPr>
                <a:t>MACS1532+3021</a:t>
              </a:r>
            </a:p>
          </p:txBody>
        </p:sp>
        <p:sp>
          <p:nvSpPr>
            <p:cNvPr id="50219" name="Text Box 29"/>
            <p:cNvSpPr txBox="1">
              <a:spLocks noChangeArrowheads="1"/>
            </p:cNvSpPr>
            <p:nvPr/>
          </p:nvSpPr>
          <p:spPr bwMode="auto">
            <a:xfrm>
              <a:off x="2046" y="672"/>
              <a:ext cx="690" cy="144"/>
            </a:xfrm>
            <a:prstGeom prst="rect">
              <a:avLst/>
            </a:prstGeom>
            <a:noFill/>
            <a:ln w="9525">
              <a:noFill/>
              <a:miter lim="800000"/>
              <a:headEnd/>
              <a:tailEnd/>
            </a:ln>
          </p:spPr>
          <p:txBody>
            <a:bodyPr wrap="none">
              <a:prstTxWarp prst="textNoShape">
                <a:avLst/>
              </a:prstTxWarp>
              <a:spAutoFit/>
            </a:bodyPr>
            <a:lstStyle/>
            <a:p>
              <a:r>
                <a:rPr lang="en-US" sz="900" b="1">
                  <a:solidFill>
                    <a:schemeClr val="bg1"/>
                  </a:solidFill>
                </a:rPr>
                <a:t>MACS1423+2404</a:t>
              </a:r>
            </a:p>
          </p:txBody>
        </p:sp>
        <p:sp>
          <p:nvSpPr>
            <p:cNvPr id="50220" name="Text Box 30"/>
            <p:cNvSpPr txBox="1">
              <a:spLocks noChangeArrowheads="1"/>
            </p:cNvSpPr>
            <p:nvPr/>
          </p:nvSpPr>
          <p:spPr bwMode="auto">
            <a:xfrm>
              <a:off x="3350" y="3849"/>
              <a:ext cx="1560" cy="326"/>
            </a:xfrm>
            <a:prstGeom prst="rect">
              <a:avLst/>
            </a:prstGeom>
            <a:noFill/>
            <a:ln w="9525">
              <a:noFill/>
              <a:miter lim="800000"/>
              <a:headEnd/>
              <a:tailEnd/>
            </a:ln>
          </p:spPr>
          <p:txBody>
            <a:bodyPr wrap="none">
              <a:prstTxWarp prst="textNoShape">
                <a:avLst/>
              </a:prstTxWarp>
              <a:spAutoFit/>
            </a:bodyPr>
            <a:lstStyle/>
            <a:p>
              <a:pPr algn="ctr"/>
              <a:r>
                <a:rPr lang="en-US" sz="1400" b="1">
                  <a:solidFill>
                    <a:srgbClr val="0000FF"/>
                  </a:solidFill>
                </a:rPr>
                <a:t>CLASH CLUSTER SAMPLE</a:t>
              </a:r>
            </a:p>
            <a:p>
              <a:pPr algn="ctr"/>
              <a:r>
                <a:rPr lang="en-US" sz="1400" b="1">
                  <a:solidFill>
                    <a:srgbClr val="0000FF"/>
                  </a:solidFill>
                </a:rPr>
                <a:t>(Galactic Coordinates)</a:t>
              </a:r>
            </a:p>
          </p:txBody>
        </p:sp>
        <p:sp>
          <p:nvSpPr>
            <p:cNvPr id="50221" name="Text Box 31"/>
            <p:cNvSpPr txBox="1">
              <a:spLocks noChangeArrowheads="1"/>
            </p:cNvSpPr>
            <p:nvPr/>
          </p:nvSpPr>
          <p:spPr bwMode="auto">
            <a:xfrm>
              <a:off x="2832" y="2112"/>
              <a:ext cx="205" cy="173"/>
            </a:xfrm>
            <a:prstGeom prst="rect">
              <a:avLst/>
            </a:prstGeom>
            <a:noFill/>
            <a:ln w="9525">
              <a:noFill/>
              <a:miter lim="800000"/>
              <a:headEnd/>
              <a:tailEnd/>
            </a:ln>
          </p:spPr>
          <p:txBody>
            <a:bodyPr wrap="none">
              <a:prstTxWarp prst="textNoShape">
                <a:avLst/>
              </a:prstTxWarp>
              <a:spAutoFit/>
            </a:bodyPr>
            <a:lstStyle/>
            <a:p>
              <a:r>
                <a:rPr lang="en-US" sz="1200"/>
                <a:t>0</a:t>
              </a:r>
              <a:r>
                <a:rPr lang="en-US" sz="1200" baseline="40000"/>
                <a:t>o</a:t>
              </a:r>
              <a:endParaRPr lang="en-US" sz="1200"/>
            </a:p>
          </p:txBody>
        </p:sp>
        <p:sp>
          <p:nvSpPr>
            <p:cNvPr id="50222" name="Text Box 32"/>
            <p:cNvSpPr txBox="1">
              <a:spLocks noChangeArrowheads="1"/>
            </p:cNvSpPr>
            <p:nvPr/>
          </p:nvSpPr>
          <p:spPr bwMode="auto">
            <a:xfrm>
              <a:off x="1920" y="2112"/>
              <a:ext cx="258" cy="173"/>
            </a:xfrm>
            <a:prstGeom prst="rect">
              <a:avLst/>
            </a:prstGeom>
            <a:noFill/>
            <a:ln w="9525">
              <a:noFill/>
              <a:miter lim="800000"/>
              <a:headEnd/>
              <a:tailEnd/>
            </a:ln>
          </p:spPr>
          <p:txBody>
            <a:bodyPr wrap="none">
              <a:prstTxWarp prst="textNoShape">
                <a:avLst/>
              </a:prstTxWarp>
              <a:spAutoFit/>
            </a:bodyPr>
            <a:lstStyle/>
            <a:p>
              <a:r>
                <a:rPr lang="en-US" sz="1200"/>
                <a:t>60</a:t>
              </a:r>
              <a:r>
                <a:rPr lang="en-US" sz="1200" baseline="40000"/>
                <a:t>o</a:t>
              </a:r>
              <a:endParaRPr lang="en-US" sz="1200"/>
            </a:p>
          </p:txBody>
        </p:sp>
        <p:sp>
          <p:nvSpPr>
            <p:cNvPr id="50223" name="Text Box 33"/>
            <p:cNvSpPr txBox="1">
              <a:spLocks noChangeArrowheads="1"/>
            </p:cNvSpPr>
            <p:nvPr/>
          </p:nvSpPr>
          <p:spPr bwMode="auto">
            <a:xfrm>
              <a:off x="1056" y="2112"/>
              <a:ext cx="312" cy="173"/>
            </a:xfrm>
            <a:prstGeom prst="rect">
              <a:avLst/>
            </a:prstGeom>
            <a:noFill/>
            <a:ln w="9525">
              <a:noFill/>
              <a:miter lim="800000"/>
              <a:headEnd/>
              <a:tailEnd/>
            </a:ln>
          </p:spPr>
          <p:txBody>
            <a:bodyPr wrap="none">
              <a:prstTxWarp prst="textNoShape">
                <a:avLst/>
              </a:prstTxWarp>
              <a:spAutoFit/>
            </a:bodyPr>
            <a:lstStyle/>
            <a:p>
              <a:r>
                <a:rPr lang="en-US" sz="1200"/>
                <a:t>120</a:t>
              </a:r>
              <a:r>
                <a:rPr lang="en-US" sz="1200" baseline="40000"/>
                <a:t>o</a:t>
              </a:r>
              <a:endParaRPr lang="en-US" sz="1200"/>
            </a:p>
          </p:txBody>
        </p:sp>
        <p:sp>
          <p:nvSpPr>
            <p:cNvPr id="50224" name="Text Box 34"/>
            <p:cNvSpPr txBox="1">
              <a:spLocks noChangeArrowheads="1"/>
            </p:cNvSpPr>
            <p:nvPr/>
          </p:nvSpPr>
          <p:spPr bwMode="auto">
            <a:xfrm>
              <a:off x="4488" y="2112"/>
              <a:ext cx="312" cy="173"/>
            </a:xfrm>
            <a:prstGeom prst="rect">
              <a:avLst/>
            </a:prstGeom>
            <a:noFill/>
            <a:ln w="9525">
              <a:noFill/>
              <a:miter lim="800000"/>
              <a:headEnd/>
              <a:tailEnd/>
            </a:ln>
          </p:spPr>
          <p:txBody>
            <a:bodyPr wrap="none">
              <a:prstTxWarp prst="textNoShape">
                <a:avLst/>
              </a:prstTxWarp>
              <a:spAutoFit/>
            </a:bodyPr>
            <a:lstStyle/>
            <a:p>
              <a:r>
                <a:rPr lang="en-US" sz="1200"/>
                <a:t>240</a:t>
              </a:r>
              <a:r>
                <a:rPr lang="en-US" sz="1200" baseline="40000"/>
                <a:t>o</a:t>
              </a:r>
              <a:endParaRPr lang="en-US" sz="1200"/>
            </a:p>
          </p:txBody>
        </p:sp>
        <p:sp>
          <p:nvSpPr>
            <p:cNvPr id="50225" name="Text Box 35"/>
            <p:cNvSpPr txBox="1">
              <a:spLocks noChangeArrowheads="1"/>
            </p:cNvSpPr>
            <p:nvPr/>
          </p:nvSpPr>
          <p:spPr bwMode="auto">
            <a:xfrm>
              <a:off x="3648" y="2112"/>
              <a:ext cx="312" cy="173"/>
            </a:xfrm>
            <a:prstGeom prst="rect">
              <a:avLst/>
            </a:prstGeom>
            <a:noFill/>
            <a:ln w="9525">
              <a:noFill/>
              <a:miter lim="800000"/>
              <a:headEnd/>
              <a:tailEnd/>
            </a:ln>
          </p:spPr>
          <p:txBody>
            <a:bodyPr wrap="none">
              <a:prstTxWarp prst="textNoShape">
                <a:avLst/>
              </a:prstTxWarp>
              <a:spAutoFit/>
            </a:bodyPr>
            <a:lstStyle/>
            <a:p>
              <a:r>
                <a:rPr lang="en-US" sz="1200"/>
                <a:t>300</a:t>
              </a:r>
              <a:r>
                <a:rPr lang="en-US" sz="1200" baseline="40000"/>
                <a:t>o</a:t>
              </a:r>
              <a:endParaRPr lang="en-US" sz="1200"/>
            </a:p>
          </p:txBody>
        </p:sp>
      </p:grpSp>
      <p:graphicFrame>
        <p:nvGraphicFramePr>
          <p:cNvPr id="50178" name="Chart 39"/>
          <p:cNvGraphicFramePr>
            <a:graphicFrameLocks/>
          </p:cNvGraphicFramePr>
          <p:nvPr/>
        </p:nvGraphicFramePr>
        <p:xfrm>
          <a:off x="152400" y="4800600"/>
          <a:ext cx="3798888" cy="1828800"/>
        </p:xfrm>
        <a:graphic>
          <a:graphicData uri="http://schemas.openxmlformats.org/presentationml/2006/ole">
            <p:oleObj spid="_x0000_s68610" r:id="rId7" imgW="3797494" imgH="1828649" progId="Excel.Sheet.8">
              <p:embed/>
            </p:oleObj>
          </a:graphicData>
        </a:graphic>
      </p:graphicFrame>
      <p:sp>
        <p:nvSpPr>
          <p:cNvPr id="50181" name="TextBox 40"/>
          <p:cNvSpPr txBox="1">
            <a:spLocks noChangeArrowheads="1"/>
          </p:cNvSpPr>
          <p:nvPr/>
        </p:nvSpPr>
        <p:spPr bwMode="auto">
          <a:xfrm>
            <a:off x="1447800" y="6477000"/>
            <a:ext cx="842963" cy="304800"/>
          </a:xfrm>
          <a:prstGeom prst="rect">
            <a:avLst/>
          </a:prstGeom>
          <a:noFill/>
          <a:ln w="9525">
            <a:noFill/>
            <a:miter lim="800000"/>
            <a:headEnd/>
            <a:tailEnd/>
          </a:ln>
        </p:spPr>
        <p:txBody>
          <a:bodyPr>
            <a:prstTxWarp prst="textNoShape">
              <a:avLst/>
            </a:prstTxWarp>
            <a:spAutoFit/>
          </a:bodyPr>
          <a:lstStyle/>
          <a:p>
            <a:r>
              <a:rPr lang="en-US" sz="1400" dirty="0"/>
              <a:t>Redshift</a:t>
            </a:r>
          </a:p>
        </p:txBody>
      </p:sp>
      <p:sp>
        <p:nvSpPr>
          <p:cNvPr id="50182" name="TextBox 41"/>
          <p:cNvSpPr txBox="1">
            <a:spLocks noChangeArrowheads="1"/>
          </p:cNvSpPr>
          <p:nvPr/>
        </p:nvSpPr>
        <p:spPr bwMode="auto">
          <a:xfrm>
            <a:off x="609600" y="4800600"/>
            <a:ext cx="1104900" cy="260350"/>
          </a:xfrm>
          <a:prstGeom prst="rect">
            <a:avLst/>
          </a:prstGeom>
          <a:noFill/>
          <a:ln w="9525">
            <a:noFill/>
            <a:miter lim="800000"/>
            <a:headEnd/>
            <a:tailEnd/>
          </a:ln>
        </p:spPr>
        <p:txBody>
          <a:bodyPr wrap="none">
            <a:prstTxWarp prst="textNoShape">
              <a:avLst/>
            </a:prstTxWarp>
            <a:spAutoFit/>
          </a:bodyPr>
          <a:lstStyle/>
          <a:p>
            <a:r>
              <a:rPr lang="en-US" sz="1100"/>
              <a:t>Median z=0.39</a:t>
            </a:r>
          </a:p>
        </p:txBody>
      </p:sp>
      <p:cxnSp>
        <p:nvCxnSpPr>
          <p:cNvPr id="50183" name="Straight Connector 43"/>
          <p:cNvCxnSpPr>
            <a:cxnSpLocks noChangeShapeType="1"/>
          </p:cNvCxnSpPr>
          <p:nvPr/>
        </p:nvCxnSpPr>
        <p:spPr bwMode="auto">
          <a:xfrm rot="5400000" flipH="1" flipV="1">
            <a:off x="942182" y="6211094"/>
            <a:ext cx="76200" cy="1587"/>
          </a:xfrm>
          <a:prstGeom prst="line">
            <a:avLst/>
          </a:prstGeom>
          <a:noFill/>
          <a:ln w="9525">
            <a:solidFill>
              <a:schemeClr val="tx1"/>
            </a:solidFill>
            <a:round/>
            <a:headEnd/>
            <a:tailEnd/>
          </a:ln>
        </p:spPr>
      </p:cxnSp>
      <p:cxnSp>
        <p:nvCxnSpPr>
          <p:cNvPr id="50184" name="Straight Connector 44"/>
          <p:cNvCxnSpPr>
            <a:cxnSpLocks noChangeShapeType="1"/>
          </p:cNvCxnSpPr>
          <p:nvPr/>
        </p:nvCxnSpPr>
        <p:spPr bwMode="auto">
          <a:xfrm rot="5400000" flipH="1" flipV="1">
            <a:off x="1280319" y="6209506"/>
            <a:ext cx="76200" cy="1588"/>
          </a:xfrm>
          <a:prstGeom prst="line">
            <a:avLst/>
          </a:prstGeom>
          <a:noFill/>
          <a:ln w="9525">
            <a:solidFill>
              <a:schemeClr val="tx1"/>
            </a:solidFill>
            <a:round/>
            <a:headEnd/>
            <a:tailEnd/>
          </a:ln>
        </p:spPr>
      </p:cxnSp>
      <p:cxnSp>
        <p:nvCxnSpPr>
          <p:cNvPr id="50185" name="Straight Connector 45"/>
          <p:cNvCxnSpPr>
            <a:cxnSpLocks noChangeShapeType="1"/>
          </p:cNvCxnSpPr>
          <p:nvPr/>
        </p:nvCxnSpPr>
        <p:spPr bwMode="auto">
          <a:xfrm rot="5400000" flipH="1" flipV="1">
            <a:off x="1627982" y="6209506"/>
            <a:ext cx="76200" cy="1587"/>
          </a:xfrm>
          <a:prstGeom prst="line">
            <a:avLst/>
          </a:prstGeom>
          <a:noFill/>
          <a:ln w="9525">
            <a:solidFill>
              <a:schemeClr val="tx1"/>
            </a:solidFill>
            <a:round/>
            <a:headEnd/>
            <a:tailEnd/>
          </a:ln>
        </p:spPr>
      </p:cxnSp>
      <p:cxnSp>
        <p:nvCxnSpPr>
          <p:cNvPr id="50186" name="Straight Connector 46"/>
          <p:cNvCxnSpPr>
            <a:cxnSpLocks noChangeShapeType="1"/>
          </p:cNvCxnSpPr>
          <p:nvPr/>
        </p:nvCxnSpPr>
        <p:spPr bwMode="auto">
          <a:xfrm rot="5400000" flipH="1" flipV="1">
            <a:off x="1966119" y="6209506"/>
            <a:ext cx="76200" cy="1588"/>
          </a:xfrm>
          <a:prstGeom prst="line">
            <a:avLst/>
          </a:prstGeom>
          <a:noFill/>
          <a:ln w="9525">
            <a:solidFill>
              <a:schemeClr val="tx1"/>
            </a:solidFill>
            <a:round/>
            <a:headEnd/>
            <a:tailEnd/>
          </a:ln>
        </p:spPr>
      </p:cxnSp>
      <p:cxnSp>
        <p:nvCxnSpPr>
          <p:cNvPr id="50187" name="Straight Connector 47"/>
          <p:cNvCxnSpPr>
            <a:cxnSpLocks noChangeShapeType="1"/>
          </p:cNvCxnSpPr>
          <p:nvPr/>
        </p:nvCxnSpPr>
        <p:spPr bwMode="auto">
          <a:xfrm rot="5400000" flipH="1" flipV="1">
            <a:off x="2313782" y="6209506"/>
            <a:ext cx="76200" cy="1587"/>
          </a:xfrm>
          <a:prstGeom prst="line">
            <a:avLst/>
          </a:prstGeom>
          <a:noFill/>
          <a:ln w="9525">
            <a:solidFill>
              <a:schemeClr val="tx1"/>
            </a:solidFill>
            <a:round/>
            <a:headEnd/>
            <a:tailEnd/>
          </a:ln>
        </p:spPr>
      </p:cxnSp>
      <p:cxnSp>
        <p:nvCxnSpPr>
          <p:cNvPr id="50188" name="Straight Connector 48"/>
          <p:cNvCxnSpPr>
            <a:cxnSpLocks noChangeShapeType="1"/>
          </p:cNvCxnSpPr>
          <p:nvPr/>
        </p:nvCxnSpPr>
        <p:spPr bwMode="auto">
          <a:xfrm rot="5400000" flipH="1" flipV="1">
            <a:off x="2661444" y="6209506"/>
            <a:ext cx="76200" cy="1588"/>
          </a:xfrm>
          <a:prstGeom prst="line">
            <a:avLst/>
          </a:prstGeom>
          <a:noFill/>
          <a:ln w="9525">
            <a:solidFill>
              <a:schemeClr val="tx1"/>
            </a:solidFill>
            <a:round/>
            <a:headEnd/>
            <a:tailEnd/>
          </a:ln>
        </p:spPr>
      </p:cxnSp>
      <p:cxnSp>
        <p:nvCxnSpPr>
          <p:cNvPr id="50189" name="Straight Connector 49"/>
          <p:cNvCxnSpPr>
            <a:cxnSpLocks noChangeShapeType="1"/>
          </p:cNvCxnSpPr>
          <p:nvPr/>
        </p:nvCxnSpPr>
        <p:spPr bwMode="auto">
          <a:xfrm rot="5400000" flipH="1" flipV="1">
            <a:off x="2999582" y="6209506"/>
            <a:ext cx="76200" cy="1587"/>
          </a:xfrm>
          <a:prstGeom prst="line">
            <a:avLst/>
          </a:prstGeom>
          <a:noFill/>
          <a:ln w="9525">
            <a:solidFill>
              <a:schemeClr val="tx1"/>
            </a:solidFill>
            <a:round/>
            <a:headEnd/>
            <a:tailEnd/>
          </a:ln>
        </p:spPr>
      </p:cxnSp>
      <p:cxnSp>
        <p:nvCxnSpPr>
          <p:cNvPr id="50190" name="Straight Connector 50"/>
          <p:cNvCxnSpPr>
            <a:cxnSpLocks noChangeShapeType="1"/>
          </p:cNvCxnSpPr>
          <p:nvPr/>
        </p:nvCxnSpPr>
        <p:spPr bwMode="auto">
          <a:xfrm rot="5400000" flipH="1" flipV="1">
            <a:off x="3347244" y="6209506"/>
            <a:ext cx="76200" cy="1588"/>
          </a:xfrm>
          <a:prstGeom prst="line">
            <a:avLst/>
          </a:prstGeom>
          <a:noFill/>
          <a:ln w="9525">
            <a:solidFill>
              <a:schemeClr val="tx1"/>
            </a:solidFill>
            <a:round/>
            <a:headEnd/>
            <a:tailEnd/>
          </a:ln>
        </p:spPr>
      </p:cxnSp>
      <p:cxnSp>
        <p:nvCxnSpPr>
          <p:cNvPr id="50191" name="Straight Connector 51"/>
          <p:cNvCxnSpPr>
            <a:cxnSpLocks noChangeShapeType="1"/>
          </p:cNvCxnSpPr>
          <p:nvPr/>
        </p:nvCxnSpPr>
        <p:spPr bwMode="auto">
          <a:xfrm rot="5400000" flipH="1" flipV="1">
            <a:off x="604044" y="6209506"/>
            <a:ext cx="76200" cy="1588"/>
          </a:xfrm>
          <a:prstGeom prst="line">
            <a:avLst/>
          </a:prstGeom>
          <a:noFill/>
          <a:ln w="9525">
            <a:solidFill>
              <a:schemeClr val="tx1"/>
            </a:solidFill>
            <a:round/>
            <a:headEnd/>
            <a:tailEnd/>
          </a:ln>
        </p:spPr>
      </p:cxnSp>
      <p:sp>
        <p:nvSpPr>
          <p:cNvPr id="50192" name="TextBox 48"/>
          <p:cNvSpPr txBox="1">
            <a:spLocks noChangeArrowheads="1"/>
          </p:cNvSpPr>
          <p:nvPr/>
        </p:nvSpPr>
        <p:spPr bwMode="auto">
          <a:xfrm>
            <a:off x="4848225" y="6550025"/>
            <a:ext cx="4256088" cy="304800"/>
          </a:xfrm>
          <a:prstGeom prst="rect">
            <a:avLst/>
          </a:prstGeom>
          <a:noFill/>
          <a:ln w="9525">
            <a:noFill/>
            <a:miter lim="800000"/>
            <a:headEnd/>
            <a:tailEnd/>
          </a:ln>
        </p:spPr>
        <p:txBody>
          <a:bodyPr wrap="none">
            <a:prstTxWarp prst="textNoShape">
              <a:avLst/>
            </a:prstTxWarp>
            <a:spAutoFit/>
          </a:bodyPr>
          <a:lstStyle/>
          <a:p>
            <a:r>
              <a:rPr lang="en-US" sz="1400"/>
              <a:t>Background: Schlegel et al. Galactic Extinction Map</a:t>
            </a:r>
          </a:p>
        </p:txBody>
      </p:sp>
    </p:spTree>
  </p:cSld>
  <p:clrMapOvr>
    <a:overrideClrMapping bg1="lt1" tx1="dk1" bg2="lt2" tx2="dk2" accent1="accent1" accent2="accent2" accent3="accent3" accent4="accent4" accent5="accent5" accent6="accent6" hlink="hlink" folHlink="folHlink"/>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48130" name="Rectangle 1026"/>
          <p:cNvSpPr>
            <a:spLocks noGrp="1" noChangeArrowheads="1"/>
          </p:cNvSpPr>
          <p:nvPr>
            <p:ph type="title"/>
          </p:nvPr>
        </p:nvSpPr>
        <p:spPr>
          <a:xfrm>
            <a:off x="457200" y="274638"/>
            <a:ext cx="8229600" cy="868362"/>
          </a:xfrm>
        </p:spPr>
        <p:txBody>
          <a:bodyPr/>
          <a:lstStyle/>
          <a:p>
            <a:pPr eaLnBrk="1" hangingPunct="1">
              <a:defRPr/>
            </a:pPr>
            <a:r>
              <a:rPr lang="en-US" dirty="0" smtClean="0"/>
              <a:t>Cluster Sample </a:t>
            </a:r>
            <a:r>
              <a:rPr lang="en-US" dirty="0"/>
              <a:t>Size Justification</a:t>
            </a:r>
          </a:p>
        </p:txBody>
      </p:sp>
      <p:sp>
        <p:nvSpPr>
          <p:cNvPr id="48131" name="Rectangle 1027"/>
          <p:cNvSpPr>
            <a:spLocks noGrp="1" noChangeArrowheads="1"/>
          </p:cNvSpPr>
          <p:nvPr>
            <p:ph type="body" idx="1"/>
          </p:nvPr>
        </p:nvSpPr>
        <p:spPr>
          <a:xfrm>
            <a:off x="457200" y="1066800"/>
            <a:ext cx="4040188" cy="639763"/>
          </a:xfrm>
        </p:spPr>
        <p:txBody>
          <a:bodyPr/>
          <a:lstStyle/>
          <a:p>
            <a:pPr eaLnBrk="1" hangingPunct="1">
              <a:defRPr/>
            </a:pPr>
            <a:r>
              <a:rPr lang="en-US" dirty="0" smtClean="0"/>
              <a:t>Observational</a:t>
            </a:r>
            <a:endParaRPr lang="en-US" dirty="0"/>
          </a:p>
        </p:txBody>
      </p:sp>
      <p:sp>
        <p:nvSpPr>
          <p:cNvPr id="4" name="Content Placeholder 3"/>
          <p:cNvSpPr>
            <a:spLocks noGrp="1"/>
          </p:cNvSpPr>
          <p:nvPr>
            <p:ph sz="half" idx="2"/>
          </p:nvPr>
        </p:nvSpPr>
        <p:spPr>
          <a:xfrm>
            <a:off x="457200" y="1706563"/>
            <a:ext cx="4114800" cy="4302125"/>
          </a:xfrm>
        </p:spPr>
        <p:txBody>
          <a:bodyPr/>
          <a:lstStyle/>
          <a:p>
            <a:pPr>
              <a:defRPr/>
            </a:pPr>
            <a:r>
              <a:rPr lang="en-US" sz="2000" dirty="0" smtClean="0"/>
              <a:t>Want to measure mean “concentration” of DM profile to ~10% accuracy:</a:t>
            </a:r>
          </a:p>
          <a:p>
            <a:pPr algn="ctr">
              <a:buFont typeface="Wingdings" pitchFamily="-112" charset="2"/>
              <a:buNone/>
              <a:defRPr/>
            </a:pPr>
            <a:r>
              <a:rPr lang="en-US" dirty="0" smtClean="0"/>
              <a:t>N</a:t>
            </a:r>
            <a:r>
              <a:rPr lang="en-US" baseline="-25000" dirty="0" smtClean="0"/>
              <a:t>CL</a:t>
            </a:r>
            <a:r>
              <a:rPr lang="en-US" dirty="0" smtClean="0"/>
              <a:t> ≈ ( </a:t>
            </a:r>
            <a:r>
              <a:rPr lang="en-US" dirty="0" err="1" smtClean="0"/>
              <a:t>σ</a:t>
            </a:r>
            <a:r>
              <a:rPr lang="en-US" baseline="-25000" dirty="0" err="1" smtClean="0"/>
              <a:t>tot</a:t>
            </a:r>
            <a:r>
              <a:rPr lang="en-US" dirty="0" smtClean="0"/>
              <a:t> / </a:t>
            </a:r>
            <a:r>
              <a:rPr lang="en-US" i="1" dirty="0" err="1" smtClean="0"/>
              <a:t>f</a:t>
            </a:r>
            <a:r>
              <a:rPr lang="en-US" i="1" dirty="0" smtClean="0"/>
              <a:t> </a:t>
            </a:r>
            <a:r>
              <a:rPr lang="en-US" dirty="0" smtClean="0"/>
              <a:t>)</a:t>
            </a:r>
            <a:r>
              <a:rPr lang="en-US" baseline="30000" dirty="0" smtClean="0"/>
              <a:t>2</a:t>
            </a:r>
            <a:endParaRPr lang="en-US" dirty="0" smtClean="0"/>
          </a:p>
          <a:p>
            <a:pPr algn="ctr">
              <a:buFont typeface="Wingdings" pitchFamily="-112" charset="2"/>
              <a:buNone/>
              <a:defRPr/>
            </a:pPr>
            <a:r>
              <a:rPr lang="en-US" i="1" dirty="0" err="1" smtClean="0"/>
              <a:t>f</a:t>
            </a:r>
            <a:r>
              <a:rPr lang="en-US" i="1" dirty="0" smtClean="0"/>
              <a:t> </a:t>
            </a:r>
            <a:r>
              <a:rPr lang="en-US" dirty="0" smtClean="0"/>
              <a:t>= 0.10</a:t>
            </a:r>
          </a:p>
          <a:p>
            <a:pPr algn="ctr">
              <a:buFont typeface="Wingdings" pitchFamily="-112" charset="2"/>
              <a:buNone/>
              <a:defRPr/>
            </a:pPr>
            <a:r>
              <a:rPr lang="en-US" sz="2000" dirty="0" smtClean="0">
                <a:solidFill>
                  <a:srgbClr val="FFFF00"/>
                </a:solidFill>
              </a:rPr>
              <a:t>σ</a:t>
            </a:r>
            <a:r>
              <a:rPr lang="en-US" sz="2000" baseline="-25000" dirty="0" smtClean="0">
                <a:solidFill>
                  <a:srgbClr val="FFFF00"/>
                </a:solidFill>
              </a:rPr>
              <a:t>tot</a:t>
            </a:r>
            <a:r>
              <a:rPr lang="en-US" sz="2000" baseline="30000" dirty="0" smtClean="0">
                <a:solidFill>
                  <a:srgbClr val="FFFF00"/>
                </a:solidFill>
              </a:rPr>
              <a:t>2</a:t>
            </a:r>
            <a:r>
              <a:rPr lang="en-US" sz="2000" dirty="0" smtClean="0">
                <a:solidFill>
                  <a:srgbClr val="FFFF00"/>
                </a:solidFill>
              </a:rPr>
              <a:t> =  σ</a:t>
            </a:r>
            <a:r>
              <a:rPr lang="en-US" sz="2000" baseline="-25000" dirty="0" smtClean="0">
                <a:solidFill>
                  <a:srgbClr val="FFFF00"/>
                </a:solidFill>
              </a:rPr>
              <a:t>LSS</a:t>
            </a:r>
            <a:r>
              <a:rPr lang="en-US" sz="2000" baseline="30000" dirty="0" smtClean="0">
                <a:solidFill>
                  <a:srgbClr val="FFFF00"/>
                </a:solidFill>
              </a:rPr>
              <a:t>2</a:t>
            </a:r>
            <a:r>
              <a:rPr lang="en-US" sz="2000" dirty="0" smtClean="0">
                <a:solidFill>
                  <a:srgbClr val="FFFF00"/>
                </a:solidFill>
              </a:rPr>
              <a:t> + σ</a:t>
            </a:r>
            <a:r>
              <a:rPr lang="en-US" sz="2000" baseline="-25000" dirty="0" smtClean="0">
                <a:solidFill>
                  <a:srgbClr val="FFFF00"/>
                </a:solidFill>
              </a:rPr>
              <a:t>int</a:t>
            </a:r>
            <a:r>
              <a:rPr lang="en-US" sz="2000" baseline="30000" dirty="0" smtClean="0">
                <a:solidFill>
                  <a:srgbClr val="FFFF00"/>
                </a:solidFill>
              </a:rPr>
              <a:t>2</a:t>
            </a:r>
            <a:r>
              <a:rPr lang="en-US" sz="2000" dirty="0" smtClean="0">
                <a:solidFill>
                  <a:srgbClr val="FFFF00"/>
                </a:solidFill>
              </a:rPr>
              <a:t> + σ</a:t>
            </a:r>
            <a:r>
              <a:rPr lang="en-US" sz="2000" baseline="-25000" dirty="0" smtClean="0">
                <a:solidFill>
                  <a:srgbClr val="FFFF00"/>
                </a:solidFill>
              </a:rPr>
              <a:t>Meas</a:t>
            </a:r>
            <a:r>
              <a:rPr lang="en-US" sz="2000" baseline="30000" dirty="0" smtClean="0">
                <a:solidFill>
                  <a:srgbClr val="FFFF00"/>
                </a:solidFill>
              </a:rPr>
              <a:t>2</a:t>
            </a:r>
          </a:p>
          <a:p>
            <a:pPr algn="ctr">
              <a:buFont typeface="Wingdings" pitchFamily="-112" charset="2"/>
              <a:buNone/>
              <a:defRPr/>
            </a:pPr>
            <a:r>
              <a:rPr lang="en-US" sz="1800" dirty="0" smtClean="0"/>
              <a:t>σ</a:t>
            </a:r>
            <a:r>
              <a:rPr lang="en-US" sz="1800" baseline="-25000" dirty="0" smtClean="0"/>
              <a:t>LSS</a:t>
            </a:r>
            <a:r>
              <a:rPr lang="en-US" sz="1800" dirty="0" smtClean="0"/>
              <a:t> = 0.13 (e.g., Hoekstra et al. 2003)</a:t>
            </a:r>
          </a:p>
          <a:p>
            <a:pPr algn="ctr">
              <a:buFont typeface="Wingdings" pitchFamily="-112" charset="2"/>
              <a:buNone/>
              <a:defRPr/>
            </a:pPr>
            <a:r>
              <a:rPr lang="en-US" sz="1800" dirty="0" err="1" smtClean="0"/>
              <a:t>σ</a:t>
            </a:r>
            <a:r>
              <a:rPr lang="en-US" sz="1800" baseline="-25000" dirty="0" err="1" smtClean="0"/>
              <a:t>int</a:t>
            </a:r>
            <a:r>
              <a:rPr lang="en-US" sz="1800" dirty="0" smtClean="0"/>
              <a:t> = 0.30 (e.g., </a:t>
            </a:r>
            <a:r>
              <a:rPr lang="en-US" sz="1800" dirty="0" err="1" smtClean="0"/>
              <a:t>Neto</a:t>
            </a:r>
            <a:r>
              <a:rPr lang="en-US" sz="1800" dirty="0" smtClean="0"/>
              <a:t> et al. 2007)</a:t>
            </a:r>
          </a:p>
          <a:p>
            <a:pPr algn="ctr">
              <a:buFont typeface="Wingdings" pitchFamily="-112" charset="2"/>
              <a:buNone/>
              <a:defRPr/>
            </a:pPr>
            <a:r>
              <a:rPr lang="en-US" sz="1800" dirty="0" err="1" smtClean="0"/>
              <a:t>σ</a:t>
            </a:r>
            <a:r>
              <a:rPr lang="en-US" sz="1800" baseline="-25000" dirty="0" err="1" smtClean="0"/>
              <a:t>Meas</a:t>
            </a:r>
            <a:r>
              <a:rPr lang="en-US" sz="1800" dirty="0" smtClean="0"/>
              <a:t> =  0.22 ( </a:t>
            </a:r>
            <a:r>
              <a:rPr lang="en-US" sz="1800" dirty="0" err="1" smtClean="0"/>
              <a:t>N</a:t>
            </a:r>
            <a:r>
              <a:rPr lang="en-US" sz="1800" baseline="-25000" dirty="0" err="1" smtClean="0"/>
              <a:t>arc</a:t>
            </a:r>
            <a:r>
              <a:rPr lang="en-US" sz="1800" baseline="-25000" dirty="0" smtClean="0"/>
              <a:t>, CL0024 </a:t>
            </a:r>
            <a:r>
              <a:rPr lang="en-US" sz="1800" dirty="0" smtClean="0"/>
              <a:t>/ N</a:t>
            </a:r>
            <a:r>
              <a:rPr lang="en-US" sz="1800" baseline="-25000" dirty="0" smtClean="0"/>
              <a:t>arc</a:t>
            </a:r>
            <a:r>
              <a:rPr lang="en-US" sz="1800" dirty="0" smtClean="0"/>
              <a:t>)</a:t>
            </a:r>
            <a:r>
              <a:rPr lang="en-US" sz="1800" baseline="30000" dirty="0" smtClean="0"/>
              <a:t>½</a:t>
            </a:r>
            <a:r>
              <a:rPr lang="en-US" sz="1800" dirty="0" smtClean="0"/>
              <a:t> (</a:t>
            </a:r>
            <a:r>
              <a:rPr lang="en-US" sz="1800" dirty="0" err="1" smtClean="0"/>
              <a:t>Umetsu</a:t>
            </a:r>
            <a:r>
              <a:rPr lang="en-US" sz="1800" dirty="0" smtClean="0"/>
              <a:t> et al. 2010)</a:t>
            </a:r>
          </a:p>
          <a:p>
            <a:pPr algn="ctr">
              <a:buFont typeface="Wingdings" pitchFamily="-112" charset="2"/>
              <a:buNone/>
              <a:defRPr/>
            </a:pPr>
            <a:r>
              <a:rPr lang="en-US" dirty="0" smtClean="0">
                <a:solidFill>
                  <a:srgbClr val="FFFF00"/>
                </a:solidFill>
              </a:rPr>
              <a:t>N</a:t>
            </a:r>
            <a:r>
              <a:rPr lang="en-US" baseline="-25000" dirty="0" smtClean="0">
                <a:solidFill>
                  <a:srgbClr val="FFFF00"/>
                </a:solidFill>
              </a:rPr>
              <a:t>CL</a:t>
            </a:r>
            <a:r>
              <a:rPr lang="en-US" dirty="0" smtClean="0">
                <a:solidFill>
                  <a:srgbClr val="FFFF00"/>
                </a:solidFill>
              </a:rPr>
              <a:t> = 24</a:t>
            </a:r>
          </a:p>
          <a:p>
            <a:pPr algn="ctr">
              <a:buFont typeface="Wingdings" pitchFamily="-112" charset="2"/>
              <a:buNone/>
              <a:defRPr/>
            </a:pPr>
            <a:endParaRPr lang="en-US" sz="1800" dirty="0"/>
          </a:p>
        </p:txBody>
      </p:sp>
      <p:sp>
        <p:nvSpPr>
          <p:cNvPr id="5" name="Text Placeholder 4"/>
          <p:cNvSpPr>
            <a:spLocks noGrp="1"/>
          </p:cNvSpPr>
          <p:nvPr>
            <p:ph type="body" sz="quarter" idx="3"/>
          </p:nvPr>
        </p:nvSpPr>
        <p:spPr>
          <a:xfrm>
            <a:off x="4645025" y="1066800"/>
            <a:ext cx="4041775" cy="639763"/>
          </a:xfrm>
        </p:spPr>
        <p:txBody>
          <a:bodyPr/>
          <a:lstStyle/>
          <a:p>
            <a:pPr>
              <a:defRPr/>
            </a:pPr>
            <a:r>
              <a:rPr lang="en-US" dirty="0" smtClean="0"/>
              <a:t>Theoretical</a:t>
            </a:r>
            <a:endParaRPr lang="en-US" dirty="0"/>
          </a:p>
        </p:txBody>
      </p:sp>
      <p:sp>
        <p:nvSpPr>
          <p:cNvPr id="6" name="Content Placeholder 5"/>
          <p:cNvSpPr>
            <a:spLocks noGrp="1"/>
          </p:cNvSpPr>
          <p:nvPr>
            <p:ph sz="quarter" idx="4"/>
          </p:nvPr>
        </p:nvSpPr>
        <p:spPr>
          <a:xfrm>
            <a:off x="4645025" y="1706563"/>
            <a:ext cx="4041775" cy="4149725"/>
          </a:xfrm>
        </p:spPr>
        <p:txBody>
          <a:bodyPr/>
          <a:lstStyle/>
          <a:p>
            <a:pPr>
              <a:defRPr/>
            </a:pPr>
            <a:r>
              <a:rPr lang="en-US" sz="2000" smtClean="0">
                <a:latin typeface="Arial" pitchFamily="-112" charset="0"/>
                <a:ea typeface="ＭＳ Ｐゴシック" pitchFamily="-112" charset="-128"/>
              </a:rPr>
              <a:t>N-body simulations show DM profile concentration distns are log-normal with σ~ 0.25±0.03 (e.g., Jing 2000; Meneghetti et al. 2009).</a:t>
            </a:r>
            <a:endParaRPr lang="en-US" smtClean="0">
              <a:latin typeface="Arial" pitchFamily="-112" charset="0"/>
              <a:ea typeface="ＭＳ Ｐゴシック" pitchFamily="-112" charset="-128"/>
            </a:endParaRPr>
          </a:p>
        </p:txBody>
      </p:sp>
      <p:grpSp>
        <p:nvGrpSpPr>
          <p:cNvPr id="2" name="Group 11"/>
          <p:cNvGrpSpPr>
            <a:grpSpLocks/>
          </p:cNvGrpSpPr>
          <p:nvPr/>
        </p:nvGrpSpPr>
        <p:grpSpPr bwMode="auto">
          <a:xfrm>
            <a:off x="5105400" y="3352800"/>
            <a:ext cx="3429000" cy="3192463"/>
            <a:chOff x="3216" y="1920"/>
            <a:chExt cx="2160" cy="2011"/>
          </a:xfrm>
        </p:grpSpPr>
        <p:pic>
          <p:nvPicPr>
            <p:cNvPr id="48138" name="Picture 6" descr="cobs_to_cexp_vs_nclus.jpg"/>
            <p:cNvPicPr>
              <a:picLocks noChangeAspect="1"/>
            </p:cNvPicPr>
            <p:nvPr/>
          </p:nvPicPr>
          <p:blipFill>
            <a:blip r:embed="rId3"/>
            <a:srcRect/>
            <a:stretch>
              <a:fillRect/>
            </a:stretch>
          </p:blipFill>
          <p:spPr bwMode="auto">
            <a:xfrm>
              <a:off x="3216" y="1920"/>
              <a:ext cx="2160" cy="2011"/>
            </a:xfrm>
            <a:prstGeom prst="rect">
              <a:avLst/>
            </a:prstGeom>
            <a:noFill/>
            <a:ln w="9525">
              <a:noFill/>
              <a:miter lim="800000"/>
              <a:headEnd/>
              <a:tailEnd/>
            </a:ln>
          </p:spPr>
        </p:pic>
        <p:sp>
          <p:nvSpPr>
            <p:cNvPr id="8" name="TextBox 7"/>
            <p:cNvSpPr txBox="1"/>
            <p:nvPr/>
          </p:nvSpPr>
          <p:spPr>
            <a:xfrm>
              <a:off x="3744" y="2057"/>
              <a:ext cx="1488" cy="442"/>
            </a:xfrm>
            <a:prstGeom prst="rect">
              <a:avLst/>
            </a:prstGeom>
            <a:solidFill>
              <a:schemeClr val="tx1"/>
            </a:solidFill>
            <a:ln>
              <a:noFill/>
            </a:ln>
            <a:effectLst/>
          </p:spPr>
          <p:style>
            <a:lnRef idx="2">
              <a:schemeClr val="accent2"/>
            </a:lnRef>
            <a:fillRef idx="1">
              <a:schemeClr val="lt1"/>
            </a:fillRef>
            <a:effectRef idx="0">
              <a:schemeClr val="accent2"/>
            </a:effectRef>
            <a:fontRef idx="minor">
              <a:schemeClr val="dk1"/>
            </a:fontRef>
          </p:style>
          <p:txBody>
            <a:bodyPr>
              <a:prstTxWarp prst="textNoShape">
                <a:avLst/>
              </a:prstTxWarp>
              <a:spAutoFit/>
            </a:bodyPr>
            <a:lstStyle/>
            <a:p>
              <a:pPr>
                <a:defRPr/>
              </a:pPr>
              <a:r>
                <a:rPr lang="en-US" sz="1000">
                  <a:solidFill>
                    <a:srgbClr val="101624"/>
                  </a:solidFill>
                  <a:latin typeface="Myriad Pro" pitchFamily="-112" charset="0"/>
                  <a:cs typeface="ＭＳ Ｐゴシック" pitchFamily="-112" charset="-128"/>
                </a:rPr>
                <a:t>Ratio needed to reject hypothesis that observed DM concentrations follow the LCDM predictions at 99% C.L. given a sample with the indicated # clusters.</a:t>
              </a:r>
            </a:p>
          </p:txBody>
        </p:sp>
      </p:grpSp>
      <p:grpSp>
        <p:nvGrpSpPr>
          <p:cNvPr id="3" name="Group 16"/>
          <p:cNvGrpSpPr/>
          <p:nvPr/>
        </p:nvGrpSpPr>
        <p:grpSpPr>
          <a:xfrm>
            <a:off x="7313612" y="5867401"/>
            <a:ext cx="528638" cy="269874"/>
            <a:chOff x="7313612" y="5867401"/>
            <a:chExt cx="528638" cy="269874"/>
          </a:xfrm>
        </p:grpSpPr>
        <p:cxnSp>
          <p:nvCxnSpPr>
            <p:cNvPr id="10" name="Straight Connector 9"/>
            <p:cNvCxnSpPr>
              <a:cxnSpLocks noChangeShapeType="1"/>
            </p:cNvCxnSpPr>
            <p:nvPr/>
          </p:nvCxnSpPr>
          <p:spPr bwMode="auto">
            <a:xfrm rot="5400000" flipH="1" flipV="1">
              <a:off x="7754938" y="6049963"/>
              <a:ext cx="173037" cy="1587"/>
            </a:xfrm>
            <a:prstGeom prst="line">
              <a:avLst/>
            </a:prstGeom>
            <a:noFill/>
            <a:ln w="12700">
              <a:solidFill>
                <a:srgbClr val="FF0000"/>
              </a:solidFill>
              <a:prstDash val="sysDash"/>
              <a:round/>
              <a:headEnd/>
              <a:tailEnd/>
            </a:ln>
          </p:spPr>
        </p:cxnSp>
        <p:cxnSp>
          <p:nvCxnSpPr>
            <p:cNvPr id="13" name="Straight Connector 12"/>
            <p:cNvCxnSpPr>
              <a:cxnSpLocks noChangeShapeType="1"/>
            </p:cNvCxnSpPr>
            <p:nvPr/>
          </p:nvCxnSpPr>
          <p:spPr bwMode="auto">
            <a:xfrm rot="5400000" flipH="1" flipV="1">
              <a:off x="7189787" y="5991226"/>
              <a:ext cx="249238" cy="1587"/>
            </a:xfrm>
            <a:prstGeom prst="line">
              <a:avLst/>
            </a:prstGeom>
            <a:noFill/>
            <a:ln w="12700">
              <a:solidFill>
                <a:srgbClr val="FF0000"/>
              </a:solidFill>
              <a:prstDash val="sysDash"/>
              <a:round/>
              <a:headEnd/>
              <a:tailEnd/>
            </a:ln>
          </p:spPr>
        </p:cxnSp>
      </p:grpSp>
      <p:grpSp>
        <p:nvGrpSpPr>
          <p:cNvPr id="7" name="Group 17"/>
          <p:cNvGrpSpPr/>
          <p:nvPr/>
        </p:nvGrpSpPr>
        <p:grpSpPr>
          <a:xfrm>
            <a:off x="5745163" y="5867400"/>
            <a:ext cx="2103437" cy="93663"/>
            <a:chOff x="5745163" y="5867400"/>
            <a:chExt cx="2103437" cy="93663"/>
          </a:xfrm>
        </p:grpSpPr>
        <p:cxnSp>
          <p:nvCxnSpPr>
            <p:cNvPr id="12" name="Straight Connector 11"/>
            <p:cNvCxnSpPr>
              <a:cxnSpLocks noChangeShapeType="1"/>
            </p:cNvCxnSpPr>
            <p:nvPr/>
          </p:nvCxnSpPr>
          <p:spPr bwMode="auto">
            <a:xfrm rot="10800000">
              <a:off x="5745163" y="5959475"/>
              <a:ext cx="2103437" cy="1588"/>
            </a:xfrm>
            <a:prstGeom prst="line">
              <a:avLst/>
            </a:prstGeom>
            <a:noFill/>
            <a:ln w="12700">
              <a:solidFill>
                <a:srgbClr val="FF0000"/>
              </a:solidFill>
              <a:prstDash val="sysDash"/>
              <a:round/>
              <a:headEnd/>
              <a:tailEnd/>
            </a:ln>
          </p:spPr>
        </p:cxnSp>
        <p:cxnSp>
          <p:nvCxnSpPr>
            <p:cNvPr id="15" name="Straight Connector 14"/>
            <p:cNvCxnSpPr>
              <a:cxnSpLocks noChangeShapeType="1"/>
            </p:cNvCxnSpPr>
            <p:nvPr/>
          </p:nvCxnSpPr>
          <p:spPr bwMode="auto">
            <a:xfrm rot="10800000">
              <a:off x="5745164" y="5867400"/>
              <a:ext cx="1570036" cy="1588"/>
            </a:xfrm>
            <a:prstGeom prst="line">
              <a:avLst/>
            </a:prstGeom>
            <a:noFill/>
            <a:ln w="12700">
              <a:solidFill>
                <a:srgbClr val="FF0000"/>
              </a:solidFill>
              <a:prstDash val="sysDash"/>
              <a:round/>
              <a:headEnd/>
              <a:tailEnd/>
            </a:ln>
          </p:spPr>
        </p:cxnSp>
      </p:grpSp>
    </p:spTree>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Comprehensive Multi-wavelength Coverage</a:t>
            </a:r>
            <a:endParaRPr lang="en-US" sz="3200" dirty="0"/>
          </a:p>
        </p:txBody>
      </p:sp>
      <p:sp>
        <p:nvSpPr>
          <p:cNvPr id="3" name="Content Placeholder 2"/>
          <p:cNvSpPr>
            <a:spLocks noGrp="1"/>
          </p:cNvSpPr>
          <p:nvPr>
            <p:ph idx="1"/>
          </p:nvPr>
        </p:nvSpPr>
        <p:spPr>
          <a:xfrm>
            <a:off x="457200" y="1143000"/>
            <a:ext cx="6096000" cy="4876800"/>
          </a:xfrm>
          <a:ln>
            <a:noFill/>
          </a:ln>
        </p:spPr>
        <p:txBody>
          <a:bodyPr/>
          <a:lstStyle/>
          <a:p>
            <a:r>
              <a:rPr lang="en-US" sz="2400" dirty="0" smtClean="0"/>
              <a:t>HST 524 orbits: 25 clusters, each imaged in 16 passbands. (0.23 – 1.6 </a:t>
            </a:r>
            <a:r>
              <a:rPr lang="en-US" sz="2400" dirty="0" err="1" smtClean="0"/>
              <a:t>μm</a:t>
            </a:r>
            <a:r>
              <a:rPr lang="en-US" sz="2400" dirty="0" smtClean="0"/>
              <a:t>) ~20 orbits per cluster.</a:t>
            </a:r>
          </a:p>
          <a:p>
            <a:r>
              <a:rPr lang="en-US" sz="2400" dirty="0" smtClean="0">
                <a:solidFill>
                  <a:srgbClr val="FFFF00"/>
                </a:solidFill>
              </a:rPr>
              <a:t>Chandra x-ray Observatory archival data (0.5 – 7 </a:t>
            </a:r>
            <a:r>
              <a:rPr lang="en-US" sz="2400" dirty="0" err="1" smtClean="0">
                <a:solidFill>
                  <a:srgbClr val="FFFF00"/>
                </a:solidFill>
              </a:rPr>
              <a:t>keV</a:t>
            </a:r>
            <a:r>
              <a:rPr lang="en-US" sz="2400" dirty="0" smtClean="0">
                <a:solidFill>
                  <a:srgbClr val="FFFF00"/>
                </a:solidFill>
              </a:rPr>
              <a:t>) </a:t>
            </a:r>
          </a:p>
          <a:p>
            <a:r>
              <a:rPr lang="en-US" sz="2400" dirty="0" smtClean="0"/>
              <a:t>Spitzer IR Space Telescope archival data (3.6, 4.5 </a:t>
            </a:r>
            <a:r>
              <a:rPr lang="en-US" sz="2400" dirty="0" err="1" smtClean="0"/>
              <a:t>μm</a:t>
            </a:r>
            <a:r>
              <a:rPr lang="en-US" sz="2400" dirty="0" smtClean="0"/>
              <a:t>)</a:t>
            </a:r>
          </a:p>
          <a:p>
            <a:r>
              <a:rPr lang="en-US" sz="2400" dirty="0" smtClean="0">
                <a:solidFill>
                  <a:srgbClr val="FFFF00"/>
                </a:solidFill>
              </a:rPr>
              <a:t>SZE observations (</a:t>
            </a:r>
            <a:r>
              <a:rPr lang="en-US" sz="2400" dirty="0" err="1" smtClean="0">
                <a:solidFill>
                  <a:srgbClr val="FFFF00"/>
                </a:solidFill>
              </a:rPr>
              <a:t>Bolocam</a:t>
            </a:r>
            <a:r>
              <a:rPr lang="en-US" sz="2400" dirty="0" smtClean="0">
                <a:solidFill>
                  <a:srgbClr val="FFFF00"/>
                </a:solidFill>
              </a:rPr>
              <a:t>, Mustang) to augment existing data (sub-mm)</a:t>
            </a:r>
          </a:p>
          <a:p>
            <a:endParaRPr lang="en-US" sz="2400" dirty="0" smtClean="0">
              <a:solidFill>
                <a:srgbClr val="FFFF00"/>
              </a:solidFill>
            </a:endParaRPr>
          </a:p>
          <a:p>
            <a:r>
              <a:rPr lang="en-US" sz="2400" dirty="0" smtClean="0"/>
              <a:t>Subaru wide-field imaging (0.4 – 0.9 </a:t>
            </a:r>
            <a:r>
              <a:rPr lang="en-US" sz="2400" dirty="0" err="1" smtClean="0"/>
              <a:t>μm</a:t>
            </a:r>
            <a:r>
              <a:rPr lang="en-US" sz="2400" dirty="0" smtClean="0"/>
              <a:t>)</a:t>
            </a:r>
          </a:p>
          <a:p>
            <a:r>
              <a:rPr lang="en-US" sz="2400" dirty="0" smtClean="0">
                <a:solidFill>
                  <a:srgbClr val="FFFF00"/>
                </a:solidFill>
              </a:rPr>
              <a:t>VLT, Magellan Spectroscopy</a:t>
            </a:r>
            <a:endParaRPr lang="en-US" sz="2400" dirty="0">
              <a:solidFill>
                <a:srgbClr val="FFFF00"/>
              </a:solidFill>
            </a:endParaRPr>
          </a:p>
        </p:txBody>
      </p:sp>
      <p:pic>
        <p:nvPicPr>
          <p:cNvPr id="4" name="Picture 3" descr="chandra_big.gif"/>
          <p:cNvPicPr>
            <a:picLocks noChangeAspect="1"/>
          </p:cNvPicPr>
          <p:nvPr/>
        </p:nvPicPr>
        <p:blipFill>
          <a:blip r:embed="rId2"/>
          <a:stretch>
            <a:fillRect/>
          </a:stretch>
        </p:blipFill>
        <p:spPr>
          <a:xfrm>
            <a:off x="6553200" y="2087880"/>
            <a:ext cx="1233714" cy="1036320"/>
          </a:xfrm>
          <a:prstGeom prst="rect">
            <a:avLst/>
          </a:prstGeom>
        </p:spPr>
      </p:pic>
      <p:pic>
        <p:nvPicPr>
          <p:cNvPr id="5" name="Picture 4" descr="sirtf.jpg"/>
          <p:cNvPicPr>
            <a:picLocks noChangeAspect="1"/>
          </p:cNvPicPr>
          <p:nvPr/>
        </p:nvPicPr>
        <p:blipFill>
          <a:blip r:embed="rId3"/>
          <a:stretch>
            <a:fillRect/>
          </a:stretch>
        </p:blipFill>
        <p:spPr>
          <a:xfrm>
            <a:off x="6553200" y="3143250"/>
            <a:ext cx="1233714" cy="971550"/>
          </a:xfrm>
          <a:prstGeom prst="rect">
            <a:avLst/>
          </a:prstGeom>
        </p:spPr>
      </p:pic>
      <p:pic>
        <p:nvPicPr>
          <p:cNvPr id="6" name="Picture 5" descr="CSO.jpg"/>
          <p:cNvPicPr>
            <a:picLocks noChangeAspect="1"/>
          </p:cNvPicPr>
          <p:nvPr/>
        </p:nvPicPr>
        <p:blipFill>
          <a:blip r:embed="rId4"/>
          <a:stretch>
            <a:fillRect/>
          </a:stretch>
        </p:blipFill>
        <p:spPr>
          <a:xfrm>
            <a:off x="6553200" y="4114800"/>
            <a:ext cx="1219200" cy="914400"/>
          </a:xfrm>
          <a:prstGeom prst="rect">
            <a:avLst/>
          </a:prstGeom>
        </p:spPr>
      </p:pic>
      <p:pic>
        <p:nvPicPr>
          <p:cNvPr id="7" name="Picture 6" descr="subaru.jpg"/>
          <p:cNvPicPr>
            <a:picLocks noChangeAspect="1"/>
          </p:cNvPicPr>
          <p:nvPr/>
        </p:nvPicPr>
        <p:blipFill>
          <a:blip r:embed="rId5"/>
          <a:stretch>
            <a:fillRect/>
          </a:stretch>
        </p:blipFill>
        <p:spPr>
          <a:xfrm>
            <a:off x="6553200" y="5314950"/>
            <a:ext cx="1221154" cy="857250"/>
          </a:xfrm>
          <a:prstGeom prst="rect">
            <a:avLst/>
          </a:prstGeom>
        </p:spPr>
      </p:pic>
      <p:pic>
        <p:nvPicPr>
          <p:cNvPr id="8" name="Picture 7" descr="vlt.jpg"/>
          <p:cNvPicPr>
            <a:picLocks noChangeAspect="1"/>
          </p:cNvPicPr>
          <p:nvPr/>
        </p:nvPicPr>
        <p:blipFill>
          <a:blip r:embed="rId6"/>
          <a:stretch>
            <a:fillRect/>
          </a:stretch>
        </p:blipFill>
        <p:spPr>
          <a:xfrm>
            <a:off x="7772400" y="5297804"/>
            <a:ext cx="1143000" cy="874395"/>
          </a:xfrm>
          <a:prstGeom prst="rect">
            <a:avLst/>
          </a:prstGeom>
        </p:spPr>
      </p:pic>
      <p:pic>
        <p:nvPicPr>
          <p:cNvPr id="9" name="Picture 51" descr="ms2137-2353_core"/>
          <p:cNvPicPr>
            <a:picLocks noChangeAspect="1" noChangeArrowheads="1"/>
          </p:cNvPicPr>
          <p:nvPr/>
        </p:nvPicPr>
        <p:blipFill>
          <a:blip r:embed="rId7"/>
          <a:srcRect l="39068" t="32306" r="40421" b="34839"/>
          <a:stretch>
            <a:fillRect/>
          </a:stretch>
        </p:blipFill>
        <p:spPr bwMode="auto">
          <a:xfrm>
            <a:off x="7933243" y="2090928"/>
            <a:ext cx="908924" cy="1018006"/>
          </a:xfrm>
          <a:prstGeom prst="rect">
            <a:avLst/>
          </a:prstGeom>
          <a:noFill/>
          <a:ln w="9525">
            <a:noFill/>
            <a:miter lim="800000"/>
            <a:headEnd/>
            <a:tailEnd/>
          </a:ln>
        </p:spPr>
      </p:pic>
      <p:pic>
        <p:nvPicPr>
          <p:cNvPr id="10" name="Picture 9" descr="rxj1347_spitzer.jpg"/>
          <p:cNvPicPr>
            <a:picLocks noChangeAspect="1"/>
          </p:cNvPicPr>
          <p:nvPr/>
        </p:nvPicPr>
        <p:blipFill>
          <a:blip r:embed="rId8"/>
          <a:srcRect l="7291"/>
          <a:stretch>
            <a:fillRect/>
          </a:stretch>
        </p:blipFill>
        <p:spPr>
          <a:xfrm>
            <a:off x="7920819" y="3124200"/>
            <a:ext cx="918381" cy="993108"/>
          </a:xfrm>
          <a:prstGeom prst="rect">
            <a:avLst/>
          </a:prstGeom>
        </p:spPr>
      </p:pic>
      <p:pic>
        <p:nvPicPr>
          <p:cNvPr id="11" name="Picture 10" descr="MS0451_tSZ_data.jpg"/>
          <p:cNvPicPr>
            <a:picLocks noChangeAspect="1"/>
          </p:cNvPicPr>
          <p:nvPr/>
        </p:nvPicPr>
        <p:blipFill>
          <a:blip r:embed="rId9"/>
          <a:stretch>
            <a:fillRect/>
          </a:stretch>
        </p:blipFill>
        <p:spPr>
          <a:xfrm>
            <a:off x="7910253" y="4114800"/>
            <a:ext cx="928947" cy="940345"/>
          </a:xfrm>
          <a:prstGeom prst="rect">
            <a:avLst/>
          </a:prstGeom>
        </p:spPr>
      </p:pic>
      <p:pic>
        <p:nvPicPr>
          <p:cNvPr id="12" name="Picture 11" descr="hst.jpg"/>
          <p:cNvPicPr>
            <a:picLocks noChangeAspect="1"/>
          </p:cNvPicPr>
          <p:nvPr/>
        </p:nvPicPr>
        <p:blipFill>
          <a:blip r:embed="rId10"/>
          <a:stretch>
            <a:fillRect/>
          </a:stretch>
        </p:blipFill>
        <p:spPr>
          <a:xfrm>
            <a:off x="6585764" y="1065528"/>
            <a:ext cx="1186636" cy="915672"/>
          </a:xfrm>
          <a:prstGeom prst="rect">
            <a:avLst/>
          </a:prstGeom>
        </p:spPr>
      </p:pic>
      <p:pic>
        <p:nvPicPr>
          <p:cNvPr id="14" name="Picture 13" descr="rxj1345_biz.jpg"/>
          <p:cNvPicPr>
            <a:picLocks noChangeAspect="1"/>
          </p:cNvPicPr>
          <p:nvPr/>
        </p:nvPicPr>
        <p:blipFill>
          <a:blip r:embed="rId11">
            <a:lum contrast="-11000"/>
          </a:blip>
          <a:stretch>
            <a:fillRect/>
          </a:stretch>
        </p:blipFill>
        <p:spPr>
          <a:xfrm>
            <a:off x="7924800" y="1066800"/>
            <a:ext cx="941495" cy="956911"/>
          </a:xfrm>
          <a:prstGeom prst="rect">
            <a:avLst/>
          </a:prstGeom>
          <a:ln>
            <a:solidFill>
              <a:schemeClr val="tx1"/>
            </a:solidFill>
          </a:ln>
        </p:spPr>
      </p:pic>
    </p:spTree>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pic>
        <p:nvPicPr>
          <p:cNvPr id="56322" name="Picture 104" descr="RXJ1347_zRV.jpg"/>
          <p:cNvPicPr>
            <a:picLocks noChangeAspect="1"/>
          </p:cNvPicPr>
          <p:nvPr/>
        </p:nvPicPr>
        <p:blipFill>
          <a:blip r:embed="rId3"/>
          <a:srcRect l="5763" t="8672" b="13007"/>
          <a:stretch>
            <a:fillRect/>
          </a:stretch>
        </p:blipFill>
        <p:spPr bwMode="auto">
          <a:xfrm>
            <a:off x="903288" y="1046163"/>
            <a:ext cx="7299325" cy="5376862"/>
          </a:xfrm>
          <a:prstGeom prst="rect">
            <a:avLst/>
          </a:prstGeom>
          <a:noFill/>
          <a:ln w="9525">
            <a:noFill/>
            <a:miter lim="800000"/>
            <a:headEnd/>
            <a:tailEnd/>
          </a:ln>
        </p:spPr>
      </p:pic>
      <p:sp>
        <p:nvSpPr>
          <p:cNvPr id="8194" name="Rectangle 2"/>
          <p:cNvSpPr>
            <a:spLocks noGrp="1" noChangeArrowheads="1"/>
          </p:cNvSpPr>
          <p:nvPr>
            <p:ph type="title"/>
          </p:nvPr>
        </p:nvSpPr>
        <p:spPr>
          <a:xfrm>
            <a:off x="457200" y="152400"/>
            <a:ext cx="8153400" cy="762000"/>
          </a:xfrm>
        </p:spPr>
        <p:txBody>
          <a:bodyPr/>
          <a:lstStyle/>
          <a:p>
            <a:pPr algn="l">
              <a:defRPr/>
            </a:pPr>
            <a:r>
              <a:rPr lang="en-US" sz="3600">
                <a:solidFill>
                  <a:schemeClr val="tx1"/>
                </a:solidFill>
                <a:effectLst>
                  <a:outerShdw blurRad="38100" dist="38100" dir="2700000" algn="tl">
                    <a:srgbClr val="000000"/>
                  </a:outerShdw>
                </a:effectLst>
              </a:rPr>
              <a:t>CLASH: </a:t>
            </a:r>
            <a:r>
              <a:rPr lang="en-US" sz="2800">
                <a:solidFill>
                  <a:schemeClr val="tx1"/>
                </a:solidFill>
                <a:effectLst>
                  <a:outerShdw blurRad="38100" dist="38100" dir="2700000" algn="tl">
                    <a:srgbClr val="000000"/>
                  </a:outerShdw>
                </a:effectLst>
              </a:rPr>
              <a:t>An HST Multi-Cycle Treasury Program</a:t>
            </a:r>
            <a:endParaRPr lang="en-US" sz="3600">
              <a:solidFill>
                <a:schemeClr val="tx1"/>
              </a:solidFill>
              <a:effectLst>
                <a:outerShdw blurRad="38100" dist="38100" dir="2700000" algn="tl">
                  <a:srgbClr val="000000"/>
                </a:outerShdw>
              </a:effectLst>
            </a:endParaRPr>
          </a:p>
        </p:txBody>
      </p:sp>
      <p:sp>
        <p:nvSpPr>
          <p:cNvPr id="108585" name="Text Box 6"/>
          <p:cNvSpPr txBox="1">
            <a:spLocks noChangeArrowheads="1"/>
          </p:cNvSpPr>
          <p:nvPr/>
        </p:nvSpPr>
        <p:spPr bwMode="auto">
          <a:xfrm>
            <a:off x="6477000" y="1143000"/>
            <a:ext cx="1219200" cy="581025"/>
          </a:xfrm>
          <a:prstGeom prst="rect">
            <a:avLst/>
          </a:prstGeom>
          <a:solidFill>
            <a:schemeClr val="bg2">
              <a:lumMod val="10000"/>
              <a:alpha val="73000"/>
            </a:schemeClr>
          </a:solidFill>
          <a:ln w="9525">
            <a:noFill/>
            <a:miter lim="800000"/>
            <a:headEnd/>
            <a:tailEnd/>
          </a:ln>
        </p:spPr>
        <p:txBody>
          <a:bodyPr>
            <a:prstTxWarp prst="textNoShape">
              <a:avLst/>
            </a:prstTxWarp>
            <a:spAutoFit/>
          </a:bodyPr>
          <a:lstStyle/>
          <a:p>
            <a:pPr algn="ctr">
              <a:defRPr/>
            </a:pPr>
            <a:r>
              <a:rPr lang="en-US" sz="1600" dirty="0"/>
              <a:t>ACS Parallels</a:t>
            </a:r>
          </a:p>
        </p:txBody>
      </p:sp>
      <p:grpSp>
        <p:nvGrpSpPr>
          <p:cNvPr id="2" name="Group 66"/>
          <p:cNvGrpSpPr>
            <a:grpSpLocks/>
          </p:cNvGrpSpPr>
          <p:nvPr/>
        </p:nvGrpSpPr>
        <p:grpSpPr bwMode="auto">
          <a:xfrm>
            <a:off x="1524000" y="1143000"/>
            <a:ext cx="1219200" cy="762000"/>
            <a:chOff x="1524000" y="1143000"/>
            <a:chExt cx="1219200" cy="762000"/>
          </a:xfrm>
        </p:grpSpPr>
        <p:sp>
          <p:nvSpPr>
            <p:cNvPr id="108586" name="Text Box 7"/>
            <p:cNvSpPr txBox="1">
              <a:spLocks noChangeArrowheads="1"/>
            </p:cNvSpPr>
            <p:nvPr/>
          </p:nvSpPr>
          <p:spPr bwMode="auto">
            <a:xfrm>
              <a:off x="1524000" y="1143000"/>
              <a:ext cx="1219200" cy="581025"/>
            </a:xfrm>
            <a:prstGeom prst="rect">
              <a:avLst/>
            </a:prstGeom>
            <a:solidFill>
              <a:schemeClr val="bg2">
                <a:lumMod val="10000"/>
                <a:alpha val="73000"/>
              </a:schemeClr>
            </a:solidFill>
            <a:ln w="9525">
              <a:noFill/>
              <a:miter lim="800000"/>
              <a:headEnd/>
              <a:tailEnd/>
            </a:ln>
          </p:spPr>
          <p:txBody>
            <a:bodyPr>
              <a:prstTxWarp prst="textNoShape">
                <a:avLst/>
              </a:prstTxWarp>
              <a:spAutoFit/>
            </a:bodyPr>
            <a:lstStyle/>
            <a:p>
              <a:pPr algn="ctr">
                <a:defRPr/>
              </a:pPr>
              <a:r>
                <a:rPr lang="en-US" sz="1600" dirty="0"/>
                <a:t>WFC3 Parallels</a:t>
              </a:r>
            </a:p>
          </p:txBody>
        </p:sp>
        <p:sp>
          <p:nvSpPr>
            <p:cNvPr id="56391" name="Line 8"/>
            <p:cNvSpPr>
              <a:spLocks noChangeShapeType="1"/>
            </p:cNvSpPr>
            <p:nvPr/>
          </p:nvSpPr>
          <p:spPr bwMode="auto">
            <a:xfrm>
              <a:off x="2590800" y="1524000"/>
              <a:ext cx="0" cy="381000"/>
            </a:xfrm>
            <a:prstGeom prst="line">
              <a:avLst/>
            </a:prstGeom>
            <a:noFill/>
            <a:ln w="19050">
              <a:solidFill>
                <a:srgbClr val="FF6600"/>
              </a:solidFill>
              <a:round/>
              <a:headEnd/>
              <a:tailEnd type="triangle" w="med" len="med"/>
            </a:ln>
          </p:spPr>
          <p:txBody>
            <a:bodyPr wrap="none" anchor="ctr">
              <a:prstTxWarp prst="textNoShape">
                <a:avLst/>
              </a:prstTxWarp>
            </a:bodyPr>
            <a:lstStyle/>
            <a:p>
              <a:endParaRPr lang="en-US"/>
            </a:p>
          </p:txBody>
        </p:sp>
      </p:grpSp>
      <p:sp>
        <p:nvSpPr>
          <p:cNvPr id="56326" name="Line 9"/>
          <p:cNvSpPr>
            <a:spLocks noChangeShapeType="1"/>
          </p:cNvSpPr>
          <p:nvPr/>
        </p:nvSpPr>
        <p:spPr bwMode="auto">
          <a:xfrm>
            <a:off x="4495800" y="1752600"/>
            <a:ext cx="0" cy="1066800"/>
          </a:xfrm>
          <a:prstGeom prst="line">
            <a:avLst/>
          </a:prstGeom>
          <a:noFill/>
          <a:ln w="19050">
            <a:solidFill>
              <a:srgbClr val="FF6600"/>
            </a:solidFill>
            <a:round/>
            <a:headEnd/>
            <a:tailEnd type="triangle" w="med" len="med"/>
          </a:ln>
        </p:spPr>
        <p:txBody>
          <a:bodyPr wrap="none" anchor="ctr">
            <a:prstTxWarp prst="textNoShape">
              <a:avLst/>
            </a:prstTxWarp>
          </a:bodyPr>
          <a:lstStyle/>
          <a:p>
            <a:endParaRPr lang="en-US"/>
          </a:p>
        </p:txBody>
      </p:sp>
      <p:sp>
        <p:nvSpPr>
          <p:cNvPr id="56327" name="Line 10"/>
          <p:cNvSpPr>
            <a:spLocks noChangeShapeType="1"/>
          </p:cNvSpPr>
          <p:nvPr/>
        </p:nvSpPr>
        <p:spPr bwMode="auto">
          <a:xfrm>
            <a:off x="7010400" y="1752600"/>
            <a:ext cx="0" cy="1524000"/>
          </a:xfrm>
          <a:prstGeom prst="line">
            <a:avLst/>
          </a:prstGeom>
          <a:noFill/>
          <a:ln w="19050">
            <a:solidFill>
              <a:srgbClr val="FF6600"/>
            </a:solidFill>
            <a:round/>
            <a:headEnd/>
            <a:tailEnd type="triangle" w="med" len="med"/>
          </a:ln>
        </p:spPr>
        <p:txBody>
          <a:bodyPr wrap="none" anchor="ctr">
            <a:prstTxWarp prst="textNoShape">
              <a:avLst/>
            </a:prstTxWarp>
          </a:bodyPr>
          <a:lstStyle/>
          <a:p>
            <a:endParaRPr lang="en-US"/>
          </a:p>
        </p:txBody>
      </p:sp>
      <p:sp>
        <p:nvSpPr>
          <p:cNvPr id="56328" name="Line 47"/>
          <p:cNvSpPr>
            <a:spLocks noChangeShapeType="1"/>
          </p:cNvSpPr>
          <p:nvPr/>
        </p:nvSpPr>
        <p:spPr bwMode="auto">
          <a:xfrm rot="600000" flipH="1">
            <a:off x="4545013" y="1812925"/>
            <a:ext cx="2401887" cy="420688"/>
          </a:xfrm>
          <a:prstGeom prst="line">
            <a:avLst/>
          </a:prstGeom>
          <a:noFill/>
          <a:ln w="9525">
            <a:solidFill>
              <a:schemeClr val="tx1"/>
            </a:solidFill>
            <a:round/>
            <a:headEnd type="triangle" w="sm" len="med"/>
            <a:tailEnd type="triangle" w="sm" len="med"/>
          </a:ln>
        </p:spPr>
        <p:txBody>
          <a:bodyPr wrap="none" anchor="ctr">
            <a:prstTxWarp prst="textNoShape">
              <a:avLst/>
            </a:prstTxWarp>
          </a:bodyPr>
          <a:lstStyle/>
          <a:p>
            <a:endParaRPr lang="en-US"/>
          </a:p>
        </p:txBody>
      </p:sp>
      <p:grpSp>
        <p:nvGrpSpPr>
          <p:cNvPr id="3" name="Group 66"/>
          <p:cNvGrpSpPr>
            <a:grpSpLocks/>
          </p:cNvGrpSpPr>
          <p:nvPr/>
        </p:nvGrpSpPr>
        <p:grpSpPr bwMode="auto">
          <a:xfrm rot="631875">
            <a:off x="3806825" y="3135313"/>
            <a:ext cx="4116388" cy="2068512"/>
            <a:chOff x="3199606" y="2046732"/>
            <a:chExt cx="4115594" cy="2068068"/>
          </a:xfrm>
        </p:grpSpPr>
        <p:grpSp>
          <p:nvGrpSpPr>
            <p:cNvPr id="56379" name="Group 58"/>
            <p:cNvGrpSpPr>
              <a:grpSpLocks/>
            </p:cNvGrpSpPr>
            <p:nvPr/>
          </p:nvGrpSpPr>
          <p:grpSpPr bwMode="auto">
            <a:xfrm>
              <a:off x="3199606" y="2438400"/>
              <a:ext cx="1208764" cy="1295743"/>
              <a:chOff x="3199606" y="2438400"/>
              <a:chExt cx="1208764" cy="1295743"/>
            </a:xfrm>
          </p:grpSpPr>
          <p:cxnSp>
            <p:nvCxnSpPr>
              <p:cNvPr id="52" name="Straight Connector 51"/>
              <p:cNvCxnSpPr/>
              <p:nvPr/>
            </p:nvCxnSpPr>
            <p:spPr bwMode="auto">
              <a:xfrm rot="5280000">
                <a:off x="2570460" y="3038152"/>
                <a:ext cx="1212590" cy="1588"/>
              </a:xfrm>
              <a:prstGeom prst="line">
                <a:avLst/>
              </a:prstGeom>
              <a:solidFill>
                <a:schemeClr val="accent1"/>
              </a:solidFill>
              <a:ln w="19050" cap="flat" cmpd="sng" algn="ctr">
                <a:solidFill>
                  <a:schemeClr val="accent1">
                    <a:lumMod val="60000"/>
                    <a:lumOff val="40000"/>
                  </a:schemeClr>
                </a:solidFill>
                <a:prstDash val="solid"/>
                <a:round/>
                <a:headEnd type="none" w="med" len="med"/>
                <a:tailEnd type="none" w="med" len="med"/>
              </a:ln>
              <a:effectLst/>
            </p:spPr>
          </p:cxnSp>
          <p:cxnSp>
            <p:nvCxnSpPr>
              <p:cNvPr id="53" name="Straight Connector 52"/>
              <p:cNvCxnSpPr/>
              <p:nvPr/>
            </p:nvCxnSpPr>
            <p:spPr bwMode="auto">
              <a:xfrm rot="5280000">
                <a:off x="3774807" y="3111966"/>
                <a:ext cx="1214176" cy="1588"/>
              </a:xfrm>
              <a:prstGeom prst="line">
                <a:avLst/>
              </a:prstGeom>
              <a:solidFill>
                <a:schemeClr val="accent1"/>
              </a:solidFill>
              <a:ln w="19050" cap="flat" cmpd="sng" algn="ctr">
                <a:solidFill>
                  <a:schemeClr val="accent1">
                    <a:lumMod val="60000"/>
                    <a:lumOff val="40000"/>
                  </a:schemeClr>
                </a:solidFill>
                <a:prstDash val="solid"/>
                <a:round/>
                <a:headEnd type="none" w="med" len="med"/>
                <a:tailEnd type="none" w="med" len="med"/>
              </a:ln>
              <a:effectLst/>
            </p:spPr>
          </p:cxnSp>
          <p:cxnSp>
            <p:nvCxnSpPr>
              <p:cNvPr id="55" name="Straight Connector 54"/>
              <p:cNvCxnSpPr/>
              <p:nvPr/>
            </p:nvCxnSpPr>
            <p:spPr bwMode="auto">
              <a:xfrm rot="21480000">
                <a:off x="3180284" y="2430781"/>
                <a:ext cx="1193570" cy="76184"/>
              </a:xfrm>
              <a:prstGeom prst="line">
                <a:avLst/>
              </a:prstGeom>
              <a:solidFill>
                <a:schemeClr val="accent1"/>
              </a:solidFill>
              <a:ln w="19050" cap="flat" cmpd="sng" algn="ctr">
                <a:solidFill>
                  <a:schemeClr val="accent1">
                    <a:lumMod val="60000"/>
                    <a:lumOff val="40000"/>
                  </a:schemeClr>
                </a:solidFill>
                <a:prstDash val="solid"/>
                <a:round/>
                <a:headEnd type="none" w="med" len="med"/>
                <a:tailEnd type="none" w="med" len="med"/>
              </a:ln>
              <a:effectLst/>
            </p:spPr>
          </p:cxnSp>
          <p:cxnSp>
            <p:nvCxnSpPr>
              <p:cNvPr id="56" name="Straight Connector 55"/>
              <p:cNvCxnSpPr/>
              <p:nvPr/>
            </p:nvCxnSpPr>
            <p:spPr bwMode="auto">
              <a:xfrm rot="21480000">
                <a:off x="3181301" y="3625056"/>
                <a:ext cx="1212616" cy="76184"/>
              </a:xfrm>
              <a:prstGeom prst="line">
                <a:avLst/>
              </a:prstGeom>
              <a:solidFill>
                <a:schemeClr val="accent1"/>
              </a:solidFill>
              <a:ln w="19050" cap="flat" cmpd="sng" algn="ctr">
                <a:solidFill>
                  <a:schemeClr val="accent1">
                    <a:lumMod val="60000"/>
                    <a:lumOff val="40000"/>
                  </a:schemeClr>
                </a:solidFill>
                <a:prstDash val="solid"/>
                <a:round/>
                <a:headEnd type="none" w="med" len="med"/>
                <a:tailEnd type="none" w="med" len="med"/>
              </a:ln>
              <a:effectLst/>
            </p:spPr>
          </p:cxnSp>
        </p:grpSp>
        <p:sp>
          <p:nvSpPr>
            <p:cNvPr id="56380" name="Rectangle 56"/>
            <p:cNvSpPr>
              <a:spLocks noChangeArrowheads="1"/>
            </p:cNvSpPr>
            <p:nvPr/>
          </p:nvSpPr>
          <p:spPr bwMode="auto">
            <a:xfrm>
              <a:off x="3352800" y="2590800"/>
              <a:ext cx="914400" cy="990600"/>
            </a:xfrm>
            <a:prstGeom prst="rect">
              <a:avLst/>
            </a:prstGeom>
            <a:noFill/>
            <a:ln w="19050">
              <a:solidFill>
                <a:srgbClr val="FF0000"/>
              </a:solidFill>
              <a:round/>
              <a:headEnd/>
              <a:tailEnd/>
            </a:ln>
          </p:spPr>
          <p:txBody>
            <a:bodyPr>
              <a:prstTxWarp prst="textNoShape">
                <a:avLst/>
              </a:prstTxWarp>
            </a:bodyPr>
            <a:lstStyle/>
            <a:p>
              <a:endParaRPr lang="en-US" sz="1800" baseline="-25000"/>
            </a:p>
          </p:txBody>
        </p:sp>
        <p:grpSp>
          <p:nvGrpSpPr>
            <p:cNvPr id="56381" name="Group 65"/>
            <p:cNvGrpSpPr>
              <a:grpSpLocks/>
            </p:cNvGrpSpPr>
            <p:nvPr/>
          </p:nvGrpSpPr>
          <p:grpSpPr bwMode="auto">
            <a:xfrm>
              <a:off x="5405628" y="2046732"/>
              <a:ext cx="1909572" cy="2068068"/>
              <a:chOff x="5405628" y="2046732"/>
              <a:chExt cx="1909572" cy="2068068"/>
            </a:xfrm>
          </p:grpSpPr>
          <p:cxnSp>
            <p:nvCxnSpPr>
              <p:cNvPr id="56382" name="Straight Connector 60"/>
              <p:cNvCxnSpPr>
                <a:cxnSpLocks noChangeShapeType="1"/>
              </p:cNvCxnSpPr>
              <p:nvPr/>
            </p:nvCxnSpPr>
            <p:spPr bwMode="auto">
              <a:xfrm rot="5400000" flipH="1" flipV="1">
                <a:off x="5367528" y="2084832"/>
                <a:ext cx="990600" cy="914400"/>
              </a:xfrm>
              <a:prstGeom prst="line">
                <a:avLst/>
              </a:prstGeom>
              <a:noFill/>
              <a:ln w="19050">
                <a:solidFill>
                  <a:srgbClr val="FFFF00"/>
                </a:solidFill>
                <a:round/>
                <a:headEnd/>
                <a:tailEnd/>
              </a:ln>
            </p:spPr>
          </p:cxnSp>
          <p:cxnSp>
            <p:nvCxnSpPr>
              <p:cNvPr id="56383" name="Straight Connector 61"/>
              <p:cNvCxnSpPr>
                <a:cxnSpLocks noChangeShapeType="1"/>
              </p:cNvCxnSpPr>
              <p:nvPr/>
            </p:nvCxnSpPr>
            <p:spPr bwMode="auto">
              <a:xfrm rot="5520000" flipH="1" flipV="1">
                <a:off x="6327648" y="3162300"/>
                <a:ext cx="990600" cy="914400"/>
              </a:xfrm>
              <a:prstGeom prst="line">
                <a:avLst/>
              </a:prstGeom>
              <a:noFill/>
              <a:ln w="19050">
                <a:solidFill>
                  <a:srgbClr val="FFFF00"/>
                </a:solidFill>
                <a:round/>
                <a:headEnd/>
                <a:tailEnd/>
              </a:ln>
            </p:spPr>
          </p:cxnSp>
          <p:cxnSp>
            <p:nvCxnSpPr>
              <p:cNvPr id="56384" name="Straight Connector 63"/>
              <p:cNvCxnSpPr>
                <a:cxnSpLocks noChangeShapeType="1"/>
              </p:cNvCxnSpPr>
              <p:nvPr/>
            </p:nvCxnSpPr>
            <p:spPr bwMode="auto">
              <a:xfrm rot="16200000" flipH="1">
                <a:off x="6286500" y="2095500"/>
                <a:ext cx="1066800" cy="990600"/>
              </a:xfrm>
              <a:prstGeom prst="line">
                <a:avLst/>
              </a:prstGeom>
              <a:noFill/>
              <a:ln w="19050">
                <a:solidFill>
                  <a:srgbClr val="FFFF00"/>
                </a:solidFill>
                <a:round/>
                <a:headEnd/>
                <a:tailEnd/>
              </a:ln>
            </p:spPr>
          </p:cxnSp>
          <p:cxnSp>
            <p:nvCxnSpPr>
              <p:cNvPr id="56385" name="Straight Connector 64"/>
              <p:cNvCxnSpPr>
                <a:cxnSpLocks noChangeShapeType="1"/>
              </p:cNvCxnSpPr>
              <p:nvPr/>
            </p:nvCxnSpPr>
            <p:spPr bwMode="auto">
              <a:xfrm rot="16380000" flipH="1">
                <a:off x="5410200" y="3058668"/>
                <a:ext cx="978408" cy="978408"/>
              </a:xfrm>
              <a:prstGeom prst="line">
                <a:avLst/>
              </a:prstGeom>
              <a:noFill/>
              <a:ln w="19050">
                <a:solidFill>
                  <a:srgbClr val="FFFF00"/>
                </a:solidFill>
                <a:round/>
                <a:headEnd/>
                <a:tailEnd/>
              </a:ln>
            </p:spPr>
          </p:cxnSp>
        </p:grpSp>
      </p:grpSp>
      <p:grpSp>
        <p:nvGrpSpPr>
          <p:cNvPr id="56330" name="Group 67"/>
          <p:cNvGrpSpPr>
            <a:grpSpLocks/>
          </p:cNvGrpSpPr>
          <p:nvPr/>
        </p:nvGrpSpPr>
        <p:grpSpPr bwMode="auto">
          <a:xfrm rot="1877091">
            <a:off x="3590925" y="3643313"/>
            <a:ext cx="4114800" cy="2068512"/>
            <a:chOff x="3199606" y="2046732"/>
            <a:chExt cx="4115594" cy="2068068"/>
          </a:xfrm>
        </p:grpSpPr>
        <p:grpSp>
          <p:nvGrpSpPr>
            <p:cNvPr id="56368" name="Group 58"/>
            <p:cNvGrpSpPr>
              <a:grpSpLocks/>
            </p:cNvGrpSpPr>
            <p:nvPr/>
          </p:nvGrpSpPr>
          <p:grpSpPr bwMode="auto">
            <a:xfrm>
              <a:off x="3199606" y="2438400"/>
              <a:ext cx="1208764" cy="1295743"/>
              <a:chOff x="3199606" y="2438400"/>
              <a:chExt cx="1208764" cy="1295743"/>
            </a:xfrm>
          </p:grpSpPr>
          <p:cxnSp>
            <p:nvCxnSpPr>
              <p:cNvPr id="76" name="Straight Connector 75"/>
              <p:cNvCxnSpPr/>
              <p:nvPr/>
            </p:nvCxnSpPr>
            <p:spPr bwMode="auto">
              <a:xfrm rot="5280000">
                <a:off x="2578529" y="3047618"/>
                <a:ext cx="1214176" cy="1587"/>
              </a:xfrm>
              <a:prstGeom prst="line">
                <a:avLst/>
              </a:prstGeom>
              <a:solidFill>
                <a:schemeClr val="accent1"/>
              </a:solidFill>
              <a:ln w="19050" cap="flat" cmpd="sng" algn="ctr">
                <a:solidFill>
                  <a:schemeClr val="accent1">
                    <a:lumMod val="60000"/>
                    <a:lumOff val="40000"/>
                  </a:schemeClr>
                </a:solidFill>
                <a:prstDash val="solid"/>
                <a:round/>
                <a:headEnd type="none" w="med" len="med"/>
                <a:tailEnd type="none" w="med" len="med"/>
              </a:ln>
              <a:effectLst/>
            </p:spPr>
          </p:cxnSp>
          <p:cxnSp>
            <p:nvCxnSpPr>
              <p:cNvPr id="77" name="Straight Connector 76"/>
              <p:cNvCxnSpPr/>
              <p:nvPr/>
            </p:nvCxnSpPr>
            <p:spPr bwMode="auto">
              <a:xfrm rot="5280000">
                <a:off x="3771664" y="3121505"/>
                <a:ext cx="1214176" cy="1587"/>
              </a:xfrm>
              <a:prstGeom prst="line">
                <a:avLst/>
              </a:prstGeom>
              <a:solidFill>
                <a:schemeClr val="accent1"/>
              </a:solidFill>
              <a:ln w="19050" cap="flat" cmpd="sng" algn="ctr">
                <a:solidFill>
                  <a:schemeClr val="accent1">
                    <a:lumMod val="60000"/>
                    <a:lumOff val="40000"/>
                  </a:schemeClr>
                </a:solidFill>
                <a:prstDash val="solid"/>
                <a:round/>
                <a:headEnd type="none" w="med" len="med"/>
                <a:tailEnd type="none" w="med" len="med"/>
              </a:ln>
              <a:effectLst/>
            </p:spPr>
          </p:cxnSp>
          <p:cxnSp>
            <p:nvCxnSpPr>
              <p:cNvPr id="78" name="Straight Connector 77"/>
              <p:cNvCxnSpPr/>
              <p:nvPr/>
            </p:nvCxnSpPr>
            <p:spPr bwMode="auto">
              <a:xfrm rot="21480000">
                <a:off x="3185479" y="2438912"/>
                <a:ext cx="1187679" cy="76184"/>
              </a:xfrm>
              <a:prstGeom prst="line">
                <a:avLst/>
              </a:prstGeom>
              <a:solidFill>
                <a:schemeClr val="accent1"/>
              </a:solidFill>
              <a:ln w="19050" cap="flat" cmpd="sng" algn="ctr">
                <a:solidFill>
                  <a:schemeClr val="accent1">
                    <a:lumMod val="60000"/>
                    <a:lumOff val="40000"/>
                  </a:schemeClr>
                </a:solidFill>
                <a:prstDash val="solid"/>
                <a:round/>
                <a:headEnd type="none" w="med" len="med"/>
                <a:tailEnd type="none" w="med" len="med"/>
              </a:ln>
              <a:effectLst/>
            </p:spPr>
          </p:cxnSp>
          <p:cxnSp>
            <p:nvCxnSpPr>
              <p:cNvPr id="79" name="Straight Connector 78"/>
              <p:cNvCxnSpPr/>
              <p:nvPr/>
            </p:nvCxnSpPr>
            <p:spPr bwMode="auto">
              <a:xfrm rot="21480000">
                <a:off x="3185475" y="3631508"/>
                <a:ext cx="1205144" cy="76184"/>
              </a:xfrm>
              <a:prstGeom prst="line">
                <a:avLst/>
              </a:prstGeom>
              <a:solidFill>
                <a:schemeClr val="accent1"/>
              </a:solidFill>
              <a:ln w="19050" cap="flat" cmpd="sng" algn="ctr">
                <a:solidFill>
                  <a:schemeClr val="accent1">
                    <a:lumMod val="60000"/>
                    <a:lumOff val="40000"/>
                  </a:schemeClr>
                </a:solidFill>
                <a:prstDash val="solid"/>
                <a:round/>
                <a:headEnd type="none" w="med" len="med"/>
                <a:tailEnd type="none" w="med" len="med"/>
              </a:ln>
              <a:effectLst/>
            </p:spPr>
          </p:cxnSp>
        </p:grpSp>
        <p:sp>
          <p:nvSpPr>
            <p:cNvPr id="56369" name="Rectangle 69"/>
            <p:cNvSpPr>
              <a:spLocks noChangeArrowheads="1"/>
            </p:cNvSpPr>
            <p:nvPr/>
          </p:nvSpPr>
          <p:spPr bwMode="auto">
            <a:xfrm>
              <a:off x="3352800" y="2590800"/>
              <a:ext cx="914400" cy="990600"/>
            </a:xfrm>
            <a:prstGeom prst="rect">
              <a:avLst/>
            </a:prstGeom>
            <a:noFill/>
            <a:ln w="19050">
              <a:solidFill>
                <a:srgbClr val="FF0000"/>
              </a:solidFill>
              <a:round/>
              <a:headEnd/>
              <a:tailEnd/>
            </a:ln>
          </p:spPr>
          <p:txBody>
            <a:bodyPr>
              <a:prstTxWarp prst="textNoShape">
                <a:avLst/>
              </a:prstTxWarp>
            </a:bodyPr>
            <a:lstStyle/>
            <a:p>
              <a:endParaRPr lang="en-US" sz="1800" baseline="-25000"/>
            </a:p>
          </p:txBody>
        </p:sp>
        <p:grpSp>
          <p:nvGrpSpPr>
            <p:cNvPr id="56370" name="Group 65"/>
            <p:cNvGrpSpPr>
              <a:grpSpLocks/>
            </p:cNvGrpSpPr>
            <p:nvPr/>
          </p:nvGrpSpPr>
          <p:grpSpPr bwMode="auto">
            <a:xfrm>
              <a:off x="5405628" y="2046732"/>
              <a:ext cx="1909572" cy="2068068"/>
              <a:chOff x="5405628" y="2046732"/>
              <a:chExt cx="1909572" cy="2068068"/>
            </a:xfrm>
          </p:grpSpPr>
          <p:cxnSp>
            <p:nvCxnSpPr>
              <p:cNvPr id="56371" name="Straight Connector 71"/>
              <p:cNvCxnSpPr>
                <a:cxnSpLocks noChangeShapeType="1"/>
              </p:cNvCxnSpPr>
              <p:nvPr/>
            </p:nvCxnSpPr>
            <p:spPr bwMode="auto">
              <a:xfrm rot="5400000" flipH="1" flipV="1">
                <a:off x="5367528" y="2084832"/>
                <a:ext cx="990600" cy="914400"/>
              </a:xfrm>
              <a:prstGeom prst="line">
                <a:avLst/>
              </a:prstGeom>
              <a:noFill/>
              <a:ln w="19050">
                <a:solidFill>
                  <a:srgbClr val="FFFF00"/>
                </a:solidFill>
                <a:round/>
                <a:headEnd/>
                <a:tailEnd/>
              </a:ln>
            </p:spPr>
          </p:cxnSp>
          <p:cxnSp>
            <p:nvCxnSpPr>
              <p:cNvPr id="56372" name="Straight Connector 72"/>
              <p:cNvCxnSpPr>
                <a:cxnSpLocks noChangeShapeType="1"/>
              </p:cNvCxnSpPr>
              <p:nvPr/>
            </p:nvCxnSpPr>
            <p:spPr bwMode="auto">
              <a:xfrm rot="5520000" flipH="1" flipV="1">
                <a:off x="6327648" y="3162300"/>
                <a:ext cx="990600" cy="914400"/>
              </a:xfrm>
              <a:prstGeom prst="line">
                <a:avLst/>
              </a:prstGeom>
              <a:noFill/>
              <a:ln w="19050">
                <a:solidFill>
                  <a:srgbClr val="FFFF00"/>
                </a:solidFill>
                <a:round/>
                <a:headEnd/>
                <a:tailEnd/>
              </a:ln>
            </p:spPr>
          </p:cxnSp>
          <p:cxnSp>
            <p:nvCxnSpPr>
              <p:cNvPr id="56373" name="Straight Connector 73"/>
              <p:cNvCxnSpPr>
                <a:cxnSpLocks noChangeShapeType="1"/>
              </p:cNvCxnSpPr>
              <p:nvPr/>
            </p:nvCxnSpPr>
            <p:spPr bwMode="auto">
              <a:xfrm rot="16200000" flipH="1">
                <a:off x="6286500" y="2095500"/>
                <a:ext cx="1066800" cy="990600"/>
              </a:xfrm>
              <a:prstGeom prst="line">
                <a:avLst/>
              </a:prstGeom>
              <a:noFill/>
              <a:ln w="19050">
                <a:solidFill>
                  <a:srgbClr val="FFFF00"/>
                </a:solidFill>
                <a:round/>
                <a:headEnd/>
                <a:tailEnd/>
              </a:ln>
            </p:spPr>
          </p:cxnSp>
          <p:cxnSp>
            <p:nvCxnSpPr>
              <p:cNvPr id="56374" name="Straight Connector 74"/>
              <p:cNvCxnSpPr>
                <a:cxnSpLocks noChangeShapeType="1"/>
              </p:cNvCxnSpPr>
              <p:nvPr/>
            </p:nvCxnSpPr>
            <p:spPr bwMode="auto">
              <a:xfrm rot="16380000" flipH="1">
                <a:off x="5410200" y="3058668"/>
                <a:ext cx="978408" cy="978408"/>
              </a:xfrm>
              <a:prstGeom prst="line">
                <a:avLst/>
              </a:prstGeom>
              <a:noFill/>
              <a:ln w="19050">
                <a:solidFill>
                  <a:srgbClr val="FFFF00"/>
                </a:solidFill>
                <a:round/>
                <a:headEnd/>
                <a:tailEnd/>
              </a:ln>
            </p:spPr>
          </p:cxnSp>
        </p:grpSp>
      </p:grpSp>
      <p:grpSp>
        <p:nvGrpSpPr>
          <p:cNvPr id="9" name="Group 79"/>
          <p:cNvGrpSpPr>
            <a:grpSpLocks/>
          </p:cNvGrpSpPr>
          <p:nvPr/>
        </p:nvGrpSpPr>
        <p:grpSpPr bwMode="auto">
          <a:xfrm rot="617711">
            <a:off x="1309688" y="2686050"/>
            <a:ext cx="4114800" cy="2068513"/>
            <a:chOff x="3199606" y="2046732"/>
            <a:chExt cx="4115594" cy="2068068"/>
          </a:xfrm>
        </p:grpSpPr>
        <p:grpSp>
          <p:nvGrpSpPr>
            <p:cNvPr id="56357" name="Group 58"/>
            <p:cNvGrpSpPr>
              <a:grpSpLocks/>
            </p:cNvGrpSpPr>
            <p:nvPr/>
          </p:nvGrpSpPr>
          <p:grpSpPr bwMode="auto">
            <a:xfrm>
              <a:off x="3199606" y="2438400"/>
              <a:ext cx="1208764" cy="1295743"/>
              <a:chOff x="3199606" y="2438400"/>
              <a:chExt cx="1208764" cy="1295743"/>
            </a:xfrm>
          </p:grpSpPr>
          <p:cxnSp>
            <p:nvCxnSpPr>
              <p:cNvPr id="88" name="Straight Connector 87"/>
              <p:cNvCxnSpPr/>
              <p:nvPr/>
            </p:nvCxnSpPr>
            <p:spPr bwMode="auto">
              <a:xfrm rot="5280000">
                <a:off x="2584485" y="3039165"/>
                <a:ext cx="1211002" cy="1588"/>
              </a:xfrm>
              <a:prstGeom prst="line">
                <a:avLst/>
              </a:prstGeom>
              <a:solidFill>
                <a:schemeClr val="accent1"/>
              </a:solidFill>
              <a:ln w="19050" cap="flat" cmpd="sng" algn="ctr">
                <a:solidFill>
                  <a:schemeClr val="accent1">
                    <a:lumMod val="60000"/>
                    <a:lumOff val="40000"/>
                  </a:schemeClr>
                </a:solidFill>
                <a:prstDash val="solid"/>
                <a:round/>
                <a:headEnd type="none" w="med" len="med"/>
                <a:tailEnd type="none" w="med" len="med"/>
              </a:ln>
              <a:effectLst/>
            </p:spPr>
          </p:cxnSp>
          <p:cxnSp>
            <p:nvCxnSpPr>
              <p:cNvPr id="89" name="Straight Connector 88"/>
              <p:cNvCxnSpPr/>
              <p:nvPr/>
            </p:nvCxnSpPr>
            <p:spPr bwMode="auto">
              <a:xfrm rot="5280000">
                <a:off x="3775634" y="3115527"/>
                <a:ext cx="1212589" cy="1588"/>
              </a:xfrm>
              <a:prstGeom prst="line">
                <a:avLst/>
              </a:prstGeom>
              <a:solidFill>
                <a:schemeClr val="accent1"/>
              </a:solidFill>
              <a:ln w="19050" cap="flat" cmpd="sng" algn="ctr">
                <a:solidFill>
                  <a:schemeClr val="accent1">
                    <a:lumMod val="60000"/>
                    <a:lumOff val="40000"/>
                  </a:schemeClr>
                </a:solidFill>
                <a:prstDash val="solid"/>
                <a:round/>
                <a:headEnd type="none" w="med" len="med"/>
                <a:tailEnd type="none" w="med" len="med"/>
              </a:ln>
              <a:effectLst/>
            </p:spPr>
          </p:cxnSp>
          <p:cxnSp>
            <p:nvCxnSpPr>
              <p:cNvPr id="90" name="Straight Connector 89"/>
              <p:cNvCxnSpPr/>
              <p:nvPr/>
            </p:nvCxnSpPr>
            <p:spPr bwMode="auto">
              <a:xfrm rot="21480000">
                <a:off x="3187121" y="2430933"/>
                <a:ext cx="1186091" cy="76184"/>
              </a:xfrm>
              <a:prstGeom prst="line">
                <a:avLst/>
              </a:prstGeom>
              <a:solidFill>
                <a:schemeClr val="accent1"/>
              </a:solidFill>
              <a:ln w="19050" cap="flat" cmpd="sng" algn="ctr">
                <a:solidFill>
                  <a:schemeClr val="accent1">
                    <a:lumMod val="60000"/>
                    <a:lumOff val="40000"/>
                  </a:schemeClr>
                </a:solidFill>
                <a:prstDash val="solid"/>
                <a:round/>
                <a:headEnd type="none" w="med" len="med"/>
                <a:tailEnd type="none" w="med" len="med"/>
              </a:ln>
              <a:effectLst/>
            </p:spPr>
          </p:cxnSp>
          <p:cxnSp>
            <p:nvCxnSpPr>
              <p:cNvPr id="91" name="Straight Connector 90"/>
              <p:cNvCxnSpPr/>
              <p:nvPr/>
            </p:nvCxnSpPr>
            <p:spPr bwMode="auto">
              <a:xfrm rot="21480000">
                <a:off x="3188186" y="3625952"/>
                <a:ext cx="1205144" cy="76184"/>
              </a:xfrm>
              <a:prstGeom prst="line">
                <a:avLst/>
              </a:prstGeom>
              <a:solidFill>
                <a:schemeClr val="accent1"/>
              </a:solidFill>
              <a:ln w="19050" cap="flat" cmpd="sng" algn="ctr">
                <a:solidFill>
                  <a:schemeClr val="accent1">
                    <a:lumMod val="60000"/>
                    <a:lumOff val="40000"/>
                  </a:schemeClr>
                </a:solidFill>
                <a:prstDash val="solid"/>
                <a:round/>
                <a:headEnd type="none" w="med" len="med"/>
                <a:tailEnd type="none" w="med" len="med"/>
              </a:ln>
              <a:effectLst/>
            </p:spPr>
          </p:cxnSp>
        </p:grpSp>
        <p:sp>
          <p:nvSpPr>
            <p:cNvPr id="56358" name="Rectangle 81"/>
            <p:cNvSpPr>
              <a:spLocks noChangeArrowheads="1"/>
            </p:cNvSpPr>
            <p:nvPr/>
          </p:nvSpPr>
          <p:spPr bwMode="auto">
            <a:xfrm>
              <a:off x="3352800" y="2590800"/>
              <a:ext cx="914400" cy="990600"/>
            </a:xfrm>
            <a:prstGeom prst="rect">
              <a:avLst/>
            </a:prstGeom>
            <a:noFill/>
            <a:ln w="19050">
              <a:solidFill>
                <a:srgbClr val="FF0000"/>
              </a:solidFill>
              <a:round/>
              <a:headEnd/>
              <a:tailEnd/>
            </a:ln>
          </p:spPr>
          <p:txBody>
            <a:bodyPr>
              <a:prstTxWarp prst="textNoShape">
                <a:avLst/>
              </a:prstTxWarp>
            </a:bodyPr>
            <a:lstStyle/>
            <a:p>
              <a:endParaRPr lang="en-US" sz="1800" baseline="-25000"/>
            </a:p>
          </p:txBody>
        </p:sp>
        <p:grpSp>
          <p:nvGrpSpPr>
            <p:cNvPr id="56359" name="Group 65"/>
            <p:cNvGrpSpPr>
              <a:grpSpLocks/>
            </p:cNvGrpSpPr>
            <p:nvPr/>
          </p:nvGrpSpPr>
          <p:grpSpPr bwMode="auto">
            <a:xfrm>
              <a:off x="5405628" y="2046732"/>
              <a:ext cx="1909572" cy="2068068"/>
              <a:chOff x="5405628" y="2046732"/>
              <a:chExt cx="1909572" cy="2068068"/>
            </a:xfrm>
          </p:grpSpPr>
          <p:cxnSp>
            <p:nvCxnSpPr>
              <p:cNvPr id="56360" name="Straight Connector 83"/>
              <p:cNvCxnSpPr>
                <a:cxnSpLocks noChangeShapeType="1"/>
              </p:cNvCxnSpPr>
              <p:nvPr/>
            </p:nvCxnSpPr>
            <p:spPr bwMode="auto">
              <a:xfrm rot="5400000" flipH="1" flipV="1">
                <a:off x="5367528" y="2084832"/>
                <a:ext cx="990600" cy="914400"/>
              </a:xfrm>
              <a:prstGeom prst="line">
                <a:avLst/>
              </a:prstGeom>
              <a:noFill/>
              <a:ln w="19050">
                <a:solidFill>
                  <a:srgbClr val="FFFF00"/>
                </a:solidFill>
                <a:round/>
                <a:headEnd/>
                <a:tailEnd/>
              </a:ln>
            </p:spPr>
          </p:cxnSp>
          <p:cxnSp>
            <p:nvCxnSpPr>
              <p:cNvPr id="56361" name="Straight Connector 84"/>
              <p:cNvCxnSpPr>
                <a:cxnSpLocks noChangeShapeType="1"/>
              </p:cNvCxnSpPr>
              <p:nvPr/>
            </p:nvCxnSpPr>
            <p:spPr bwMode="auto">
              <a:xfrm rot="5520000" flipH="1" flipV="1">
                <a:off x="6327648" y="3162300"/>
                <a:ext cx="990600" cy="914400"/>
              </a:xfrm>
              <a:prstGeom prst="line">
                <a:avLst/>
              </a:prstGeom>
              <a:noFill/>
              <a:ln w="19050">
                <a:solidFill>
                  <a:srgbClr val="FFFF00"/>
                </a:solidFill>
                <a:round/>
                <a:headEnd/>
                <a:tailEnd/>
              </a:ln>
            </p:spPr>
          </p:cxnSp>
          <p:cxnSp>
            <p:nvCxnSpPr>
              <p:cNvPr id="56362" name="Straight Connector 85"/>
              <p:cNvCxnSpPr>
                <a:cxnSpLocks noChangeShapeType="1"/>
              </p:cNvCxnSpPr>
              <p:nvPr/>
            </p:nvCxnSpPr>
            <p:spPr bwMode="auto">
              <a:xfrm rot="16200000" flipH="1">
                <a:off x="6286500" y="2095500"/>
                <a:ext cx="1066800" cy="990600"/>
              </a:xfrm>
              <a:prstGeom prst="line">
                <a:avLst/>
              </a:prstGeom>
              <a:noFill/>
              <a:ln w="19050">
                <a:solidFill>
                  <a:srgbClr val="FFFF00"/>
                </a:solidFill>
                <a:round/>
                <a:headEnd/>
                <a:tailEnd/>
              </a:ln>
            </p:spPr>
          </p:cxnSp>
          <p:cxnSp>
            <p:nvCxnSpPr>
              <p:cNvPr id="56363" name="Straight Connector 86"/>
              <p:cNvCxnSpPr>
                <a:cxnSpLocks noChangeShapeType="1"/>
              </p:cNvCxnSpPr>
              <p:nvPr/>
            </p:nvCxnSpPr>
            <p:spPr bwMode="auto">
              <a:xfrm rot="16380000" flipH="1">
                <a:off x="5410200" y="3058668"/>
                <a:ext cx="978408" cy="978408"/>
              </a:xfrm>
              <a:prstGeom prst="line">
                <a:avLst/>
              </a:prstGeom>
              <a:noFill/>
              <a:ln w="19050">
                <a:solidFill>
                  <a:srgbClr val="FFFF00"/>
                </a:solidFill>
                <a:round/>
                <a:headEnd/>
                <a:tailEnd/>
              </a:ln>
            </p:spPr>
          </p:cxnSp>
        </p:grpSp>
      </p:grpSp>
      <p:grpSp>
        <p:nvGrpSpPr>
          <p:cNvPr id="12" name="Group 91"/>
          <p:cNvGrpSpPr>
            <a:grpSpLocks/>
          </p:cNvGrpSpPr>
          <p:nvPr/>
        </p:nvGrpSpPr>
        <p:grpSpPr bwMode="auto">
          <a:xfrm rot="1891875">
            <a:off x="1438275" y="2295525"/>
            <a:ext cx="4116388" cy="2066925"/>
            <a:chOff x="3199606" y="2046732"/>
            <a:chExt cx="4115594" cy="2068068"/>
          </a:xfrm>
        </p:grpSpPr>
        <p:grpSp>
          <p:nvGrpSpPr>
            <p:cNvPr id="56346" name="Group 58"/>
            <p:cNvGrpSpPr>
              <a:grpSpLocks/>
            </p:cNvGrpSpPr>
            <p:nvPr/>
          </p:nvGrpSpPr>
          <p:grpSpPr bwMode="auto">
            <a:xfrm>
              <a:off x="3199606" y="2438400"/>
              <a:ext cx="1208764" cy="1295743"/>
              <a:chOff x="3199606" y="2438400"/>
              <a:chExt cx="1208764" cy="1295743"/>
            </a:xfrm>
          </p:grpSpPr>
          <p:cxnSp>
            <p:nvCxnSpPr>
              <p:cNvPr id="100" name="Straight Connector 99"/>
              <p:cNvCxnSpPr/>
              <p:nvPr/>
            </p:nvCxnSpPr>
            <p:spPr bwMode="auto">
              <a:xfrm rot="5280000">
                <a:off x="2576893" y="3043753"/>
                <a:ext cx="1208755" cy="1587"/>
              </a:xfrm>
              <a:prstGeom prst="line">
                <a:avLst/>
              </a:prstGeom>
              <a:solidFill>
                <a:schemeClr val="accent1"/>
              </a:solidFill>
              <a:ln w="19050" cap="flat" cmpd="sng" algn="ctr">
                <a:solidFill>
                  <a:schemeClr val="accent1">
                    <a:lumMod val="60000"/>
                    <a:lumOff val="40000"/>
                  </a:schemeClr>
                </a:solidFill>
                <a:prstDash val="solid"/>
                <a:round/>
                <a:headEnd type="none" w="med" len="med"/>
                <a:tailEnd type="none" w="med" len="med"/>
              </a:ln>
              <a:effectLst/>
            </p:spPr>
          </p:cxnSp>
          <p:cxnSp>
            <p:nvCxnSpPr>
              <p:cNvPr id="101" name="Straight Connector 100"/>
              <p:cNvCxnSpPr/>
              <p:nvPr/>
            </p:nvCxnSpPr>
            <p:spPr bwMode="auto">
              <a:xfrm rot="5280000">
                <a:off x="3785012" y="3117733"/>
                <a:ext cx="1207167" cy="1587"/>
              </a:xfrm>
              <a:prstGeom prst="line">
                <a:avLst/>
              </a:prstGeom>
              <a:solidFill>
                <a:schemeClr val="accent1"/>
              </a:solidFill>
              <a:ln w="19050" cap="flat" cmpd="sng" algn="ctr">
                <a:solidFill>
                  <a:schemeClr val="accent1">
                    <a:lumMod val="60000"/>
                    <a:lumOff val="40000"/>
                  </a:schemeClr>
                </a:solidFill>
                <a:prstDash val="solid"/>
                <a:round/>
                <a:headEnd type="none" w="med" len="med"/>
                <a:tailEnd type="none" w="med" len="med"/>
              </a:ln>
              <a:effectLst/>
            </p:spPr>
          </p:cxnSp>
          <p:cxnSp>
            <p:nvCxnSpPr>
              <p:cNvPr id="102" name="Straight Connector 101"/>
              <p:cNvCxnSpPr/>
              <p:nvPr/>
            </p:nvCxnSpPr>
            <p:spPr bwMode="auto">
              <a:xfrm rot="21480000">
                <a:off x="3184652" y="2438077"/>
                <a:ext cx="1191982" cy="76242"/>
              </a:xfrm>
              <a:prstGeom prst="line">
                <a:avLst/>
              </a:prstGeom>
              <a:solidFill>
                <a:schemeClr val="accent1"/>
              </a:solidFill>
              <a:ln w="19050" cap="flat" cmpd="sng" algn="ctr">
                <a:solidFill>
                  <a:schemeClr val="accent1">
                    <a:lumMod val="60000"/>
                    <a:lumOff val="40000"/>
                  </a:schemeClr>
                </a:solidFill>
                <a:prstDash val="solid"/>
                <a:round/>
                <a:headEnd type="none" w="med" len="med"/>
                <a:tailEnd type="none" w="med" len="med"/>
              </a:ln>
              <a:effectLst/>
            </p:spPr>
          </p:cxnSp>
          <p:cxnSp>
            <p:nvCxnSpPr>
              <p:cNvPr id="103" name="Straight Connector 102"/>
              <p:cNvCxnSpPr/>
              <p:nvPr/>
            </p:nvCxnSpPr>
            <p:spPr bwMode="auto">
              <a:xfrm rot="21480000">
                <a:off x="3185274" y="3623524"/>
                <a:ext cx="1214204" cy="76242"/>
              </a:xfrm>
              <a:prstGeom prst="line">
                <a:avLst/>
              </a:prstGeom>
              <a:solidFill>
                <a:schemeClr val="accent1"/>
              </a:solidFill>
              <a:ln w="19050" cap="flat" cmpd="sng" algn="ctr">
                <a:solidFill>
                  <a:schemeClr val="accent1">
                    <a:lumMod val="60000"/>
                    <a:lumOff val="40000"/>
                  </a:schemeClr>
                </a:solidFill>
                <a:prstDash val="solid"/>
                <a:round/>
                <a:headEnd type="none" w="med" len="med"/>
                <a:tailEnd type="none" w="med" len="med"/>
              </a:ln>
              <a:effectLst/>
            </p:spPr>
          </p:cxnSp>
        </p:grpSp>
        <p:sp>
          <p:nvSpPr>
            <p:cNvPr id="56347" name="Rectangle 93"/>
            <p:cNvSpPr>
              <a:spLocks noChangeArrowheads="1"/>
            </p:cNvSpPr>
            <p:nvPr/>
          </p:nvSpPr>
          <p:spPr bwMode="auto">
            <a:xfrm>
              <a:off x="3352800" y="2590800"/>
              <a:ext cx="914400" cy="990600"/>
            </a:xfrm>
            <a:prstGeom prst="rect">
              <a:avLst/>
            </a:prstGeom>
            <a:noFill/>
            <a:ln w="19050">
              <a:solidFill>
                <a:srgbClr val="FF0000"/>
              </a:solidFill>
              <a:round/>
              <a:headEnd/>
              <a:tailEnd/>
            </a:ln>
          </p:spPr>
          <p:txBody>
            <a:bodyPr>
              <a:prstTxWarp prst="textNoShape">
                <a:avLst/>
              </a:prstTxWarp>
            </a:bodyPr>
            <a:lstStyle/>
            <a:p>
              <a:endParaRPr lang="en-US" sz="1800" baseline="-25000"/>
            </a:p>
          </p:txBody>
        </p:sp>
        <p:grpSp>
          <p:nvGrpSpPr>
            <p:cNvPr id="56348" name="Group 65"/>
            <p:cNvGrpSpPr>
              <a:grpSpLocks/>
            </p:cNvGrpSpPr>
            <p:nvPr/>
          </p:nvGrpSpPr>
          <p:grpSpPr bwMode="auto">
            <a:xfrm>
              <a:off x="5405628" y="2046732"/>
              <a:ext cx="1909572" cy="2068068"/>
              <a:chOff x="5405628" y="2046732"/>
              <a:chExt cx="1909572" cy="2068068"/>
            </a:xfrm>
          </p:grpSpPr>
          <p:cxnSp>
            <p:nvCxnSpPr>
              <p:cNvPr id="56349" name="Straight Connector 95"/>
              <p:cNvCxnSpPr>
                <a:cxnSpLocks noChangeShapeType="1"/>
              </p:cNvCxnSpPr>
              <p:nvPr/>
            </p:nvCxnSpPr>
            <p:spPr bwMode="auto">
              <a:xfrm rot="5400000" flipH="1" flipV="1">
                <a:off x="5367528" y="2084832"/>
                <a:ext cx="990600" cy="914400"/>
              </a:xfrm>
              <a:prstGeom prst="line">
                <a:avLst/>
              </a:prstGeom>
              <a:noFill/>
              <a:ln w="19050">
                <a:solidFill>
                  <a:srgbClr val="FFFF00"/>
                </a:solidFill>
                <a:round/>
                <a:headEnd/>
                <a:tailEnd/>
              </a:ln>
            </p:spPr>
          </p:cxnSp>
          <p:cxnSp>
            <p:nvCxnSpPr>
              <p:cNvPr id="56350" name="Straight Connector 96"/>
              <p:cNvCxnSpPr>
                <a:cxnSpLocks noChangeShapeType="1"/>
              </p:cNvCxnSpPr>
              <p:nvPr/>
            </p:nvCxnSpPr>
            <p:spPr bwMode="auto">
              <a:xfrm rot="5520000" flipH="1" flipV="1">
                <a:off x="6327648" y="3162300"/>
                <a:ext cx="990600" cy="914400"/>
              </a:xfrm>
              <a:prstGeom prst="line">
                <a:avLst/>
              </a:prstGeom>
              <a:noFill/>
              <a:ln w="19050">
                <a:solidFill>
                  <a:srgbClr val="FFFF00"/>
                </a:solidFill>
                <a:round/>
                <a:headEnd/>
                <a:tailEnd/>
              </a:ln>
            </p:spPr>
          </p:cxnSp>
          <p:cxnSp>
            <p:nvCxnSpPr>
              <p:cNvPr id="56351" name="Straight Connector 97"/>
              <p:cNvCxnSpPr>
                <a:cxnSpLocks noChangeShapeType="1"/>
              </p:cNvCxnSpPr>
              <p:nvPr/>
            </p:nvCxnSpPr>
            <p:spPr bwMode="auto">
              <a:xfrm rot="16200000" flipH="1">
                <a:off x="6286500" y="2095500"/>
                <a:ext cx="1066800" cy="990600"/>
              </a:xfrm>
              <a:prstGeom prst="line">
                <a:avLst/>
              </a:prstGeom>
              <a:noFill/>
              <a:ln w="19050">
                <a:solidFill>
                  <a:srgbClr val="FFFF00"/>
                </a:solidFill>
                <a:round/>
                <a:headEnd/>
                <a:tailEnd/>
              </a:ln>
            </p:spPr>
          </p:cxnSp>
          <p:cxnSp>
            <p:nvCxnSpPr>
              <p:cNvPr id="56352" name="Straight Connector 98"/>
              <p:cNvCxnSpPr>
                <a:cxnSpLocks noChangeShapeType="1"/>
              </p:cNvCxnSpPr>
              <p:nvPr/>
            </p:nvCxnSpPr>
            <p:spPr bwMode="auto">
              <a:xfrm rot="16380000" flipH="1">
                <a:off x="5410200" y="3058668"/>
                <a:ext cx="978408" cy="978408"/>
              </a:xfrm>
              <a:prstGeom prst="line">
                <a:avLst/>
              </a:prstGeom>
              <a:noFill/>
              <a:ln w="19050">
                <a:solidFill>
                  <a:srgbClr val="FFFF00"/>
                </a:solidFill>
                <a:round/>
                <a:headEnd/>
                <a:tailEnd/>
              </a:ln>
            </p:spPr>
          </p:cxnSp>
        </p:grpSp>
      </p:grpSp>
      <p:sp>
        <p:nvSpPr>
          <p:cNvPr id="56333" name="Oval 61"/>
          <p:cNvSpPr>
            <a:spLocks noChangeAspect="1"/>
          </p:cNvSpPr>
          <p:nvPr/>
        </p:nvSpPr>
        <p:spPr bwMode="auto">
          <a:xfrm>
            <a:off x="1981200" y="1371600"/>
            <a:ext cx="5029200" cy="5029200"/>
          </a:xfrm>
          <a:prstGeom prst="ellipse">
            <a:avLst/>
          </a:prstGeom>
          <a:noFill/>
          <a:ln w="9525">
            <a:solidFill>
              <a:schemeClr val="tx1"/>
            </a:solidFill>
            <a:prstDash val="dash"/>
            <a:round/>
            <a:headEnd/>
            <a:tailEnd/>
          </a:ln>
        </p:spPr>
        <p:txBody>
          <a:bodyPr>
            <a:prstTxWarp prst="textNoShape">
              <a:avLst/>
            </a:prstTxWarp>
          </a:bodyPr>
          <a:lstStyle/>
          <a:p>
            <a:endParaRPr lang="en-US" sz="1800" baseline="-25000"/>
          </a:p>
        </p:txBody>
      </p:sp>
      <p:sp>
        <p:nvSpPr>
          <p:cNvPr id="56334" name="Text Box 48"/>
          <p:cNvSpPr txBox="1">
            <a:spLocks noChangeArrowheads="1"/>
          </p:cNvSpPr>
          <p:nvPr/>
        </p:nvSpPr>
        <p:spPr bwMode="auto">
          <a:xfrm>
            <a:off x="4876800" y="1736725"/>
            <a:ext cx="1852613" cy="244475"/>
          </a:xfrm>
          <a:prstGeom prst="rect">
            <a:avLst/>
          </a:prstGeom>
          <a:noFill/>
          <a:ln w="9525">
            <a:noFill/>
            <a:miter lim="800000"/>
            <a:headEnd/>
            <a:tailEnd/>
          </a:ln>
        </p:spPr>
        <p:txBody>
          <a:bodyPr wrap="none">
            <a:prstTxWarp prst="textNoShape">
              <a:avLst/>
            </a:prstTxWarp>
            <a:spAutoFit/>
          </a:bodyPr>
          <a:lstStyle/>
          <a:p>
            <a:r>
              <a:rPr lang="en-US" sz="1000">
                <a:solidFill>
                  <a:schemeClr val="bg2"/>
                </a:solidFill>
              </a:rPr>
              <a:t>6 arcmin. =  2.2 Mpc @ z=0.5</a:t>
            </a:r>
          </a:p>
        </p:txBody>
      </p:sp>
      <p:pic>
        <p:nvPicPr>
          <p:cNvPr id="61" name="Picture 60" descr="BU009455.png"/>
          <p:cNvPicPr>
            <a:picLocks noChangeAspect="1"/>
          </p:cNvPicPr>
          <p:nvPr/>
        </p:nvPicPr>
        <p:blipFill>
          <a:blip r:embed="rId4"/>
          <a:srcRect/>
          <a:stretch>
            <a:fillRect/>
          </a:stretch>
        </p:blipFill>
        <p:spPr bwMode="auto">
          <a:xfrm rot="2007416">
            <a:off x="8210550" y="2409825"/>
            <a:ext cx="735013" cy="941388"/>
          </a:xfrm>
          <a:prstGeom prst="rect">
            <a:avLst/>
          </a:prstGeom>
          <a:noFill/>
          <a:ln w="9525">
            <a:noFill/>
            <a:miter lim="800000"/>
            <a:headEnd/>
            <a:tailEnd/>
          </a:ln>
        </p:spPr>
      </p:pic>
      <p:sp>
        <p:nvSpPr>
          <p:cNvPr id="56336" name="Text Box 46"/>
          <p:cNvSpPr txBox="1">
            <a:spLocks noChangeArrowheads="1"/>
          </p:cNvSpPr>
          <p:nvPr/>
        </p:nvSpPr>
        <p:spPr bwMode="auto">
          <a:xfrm>
            <a:off x="990600" y="5253038"/>
            <a:ext cx="3962400" cy="466725"/>
          </a:xfrm>
          <a:prstGeom prst="rect">
            <a:avLst/>
          </a:prstGeom>
          <a:solidFill>
            <a:srgbClr val="101624"/>
          </a:solidFill>
          <a:ln w="9525">
            <a:solidFill>
              <a:schemeClr val="bg1"/>
            </a:solidFill>
            <a:miter lim="800000"/>
            <a:headEnd/>
            <a:tailEnd/>
          </a:ln>
        </p:spPr>
        <p:txBody>
          <a:bodyPr>
            <a:prstTxWarp prst="textNoShape">
              <a:avLst/>
            </a:prstTxWarp>
            <a:spAutoFit/>
          </a:bodyPr>
          <a:lstStyle/>
          <a:p>
            <a:r>
              <a:rPr lang="en-US" sz="1200"/>
              <a:t>Footprints of HST Cameras: </a:t>
            </a:r>
            <a:r>
              <a:rPr lang="en-US" sz="1200">
                <a:solidFill>
                  <a:srgbClr val="FFFF00"/>
                </a:solidFill>
              </a:rPr>
              <a:t>ACS FOV in yellow, </a:t>
            </a:r>
          </a:p>
          <a:p>
            <a:r>
              <a:rPr lang="en-US" sz="1200">
                <a:solidFill>
                  <a:srgbClr val="FF0000"/>
                </a:solidFill>
              </a:rPr>
              <a:t>WFC3/IR FOV in red, </a:t>
            </a:r>
            <a:r>
              <a:rPr lang="en-US" sz="1200">
                <a:solidFill>
                  <a:srgbClr val="00FFFF"/>
                </a:solidFill>
              </a:rPr>
              <a:t>WFC3/UVIS in blue. </a:t>
            </a:r>
            <a:endParaRPr lang="en-US" sz="1200"/>
          </a:p>
        </p:txBody>
      </p:sp>
      <p:sp>
        <p:nvSpPr>
          <p:cNvPr id="108584" name="Text Box 5"/>
          <p:cNvSpPr txBox="1">
            <a:spLocks noChangeArrowheads="1"/>
          </p:cNvSpPr>
          <p:nvPr/>
        </p:nvSpPr>
        <p:spPr bwMode="auto">
          <a:xfrm>
            <a:off x="3886200" y="1143000"/>
            <a:ext cx="1219200" cy="581025"/>
          </a:xfrm>
          <a:prstGeom prst="rect">
            <a:avLst/>
          </a:prstGeom>
          <a:solidFill>
            <a:schemeClr val="bg2">
              <a:lumMod val="10000"/>
              <a:alpha val="73000"/>
            </a:schemeClr>
          </a:solidFill>
          <a:ln w="9525">
            <a:noFill/>
            <a:miter lim="800000"/>
            <a:headEnd/>
            <a:tailEnd/>
          </a:ln>
        </p:spPr>
        <p:txBody>
          <a:bodyPr>
            <a:prstTxWarp prst="textNoShape">
              <a:avLst/>
            </a:prstTxWarp>
            <a:spAutoFit/>
          </a:bodyPr>
          <a:lstStyle/>
          <a:p>
            <a:pPr algn="ctr">
              <a:defRPr/>
            </a:pPr>
            <a:r>
              <a:rPr lang="en-US" sz="1600" dirty="0"/>
              <a:t>Cluster Pointings</a:t>
            </a:r>
          </a:p>
        </p:txBody>
      </p:sp>
      <p:sp>
        <p:nvSpPr>
          <p:cNvPr id="65" name="Text Box 46"/>
          <p:cNvSpPr txBox="1">
            <a:spLocks noChangeArrowheads="1"/>
          </p:cNvSpPr>
          <p:nvPr/>
        </p:nvSpPr>
        <p:spPr bwMode="auto">
          <a:xfrm>
            <a:off x="990600" y="5715000"/>
            <a:ext cx="3962400" cy="649288"/>
          </a:xfrm>
          <a:prstGeom prst="rect">
            <a:avLst/>
          </a:prstGeom>
          <a:solidFill>
            <a:srgbClr val="101624"/>
          </a:solidFill>
          <a:ln w="9525">
            <a:solidFill>
              <a:schemeClr val="bg1"/>
            </a:solidFill>
            <a:miter lim="800000"/>
            <a:headEnd/>
            <a:tailEnd/>
          </a:ln>
        </p:spPr>
        <p:txBody>
          <a:bodyPr>
            <a:prstTxWarp prst="textNoShape">
              <a:avLst/>
            </a:prstTxWarp>
            <a:spAutoFit/>
          </a:bodyPr>
          <a:lstStyle/>
          <a:p>
            <a:r>
              <a:rPr lang="en-US" sz="1200" dirty="0"/>
              <a:t>Footprint of our 2 ORIENT survey: The area of the complete </a:t>
            </a:r>
            <a:r>
              <a:rPr lang="en-US" sz="1200" dirty="0" smtClean="0"/>
              <a:t>16-</a:t>
            </a:r>
            <a:r>
              <a:rPr lang="en-US" sz="1200" dirty="0"/>
              <a:t>band coverage in the cluster center is 4.07 square arcminutes (88% of the WFC3/IR FOV).</a:t>
            </a:r>
          </a:p>
        </p:txBody>
      </p:sp>
      <p:sp>
        <p:nvSpPr>
          <p:cNvPr id="66" name="TextBox 65"/>
          <p:cNvSpPr txBox="1"/>
          <p:nvPr/>
        </p:nvSpPr>
        <p:spPr>
          <a:xfrm>
            <a:off x="8229600" y="3429000"/>
            <a:ext cx="914400" cy="1169988"/>
          </a:xfrm>
          <a:prstGeom prst="rect">
            <a:avLst/>
          </a:prstGeom>
          <a:noFill/>
          <a:ln>
            <a:noFill/>
          </a:ln>
          <a:effectLst/>
        </p:spPr>
        <p:style>
          <a:lnRef idx="2">
            <a:schemeClr val="accent2"/>
          </a:lnRef>
          <a:fillRef idx="1">
            <a:schemeClr val="lt1"/>
          </a:fillRef>
          <a:effectRef idx="0">
            <a:schemeClr val="accent2"/>
          </a:effectRef>
          <a:fontRef idx="minor">
            <a:schemeClr val="dk1"/>
          </a:fontRef>
        </p:style>
        <p:txBody>
          <a:bodyPr>
            <a:prstTxWarp prst="textNoShape">
              <a:avLst/>
            </a:prstTxWarp>
            <a:spAutoFit/>
          </a:bodyPr>
          <a:lstStyle/>
          <a:p>
            <a:pPr>
              <a:defRPr/>
            </a:pPr>
            <a:r>
              <a:rPr lang="en-US" sz="1400">
                <a:solidFill>
                  <a:srgbClr val="EBEBEB"/>
                </a:solidFill>
                <a:latin typeface="Myriad Pro" pitchFamily="-112" charset="0"/>
                <a:ea typeface="ＭＳ Ｐゴシック" pitchFamily="-112" charset="-128"/>
                <a:cs typeface="ＭＳ Ｐゴシック" pitchFamily="-112" charset="-128"/>
              </a:rPr>
              <a:t>SN search cadence:</a:t>
            </a:r>
          </a:p>
          <a:p>
            <a:pPr>
              <a:defRPr/>
            </a:pPr>
            <a:r>
              <a:rPr lang="en-US" sz="1400">
                <a:solidFill>
                  <a:srgbClr val="EBEBEB"/>
                </a:solidFill>
                <a:latin typeface="Myriad Pro" pitchFamily="-112" charset="0"/>
                <a:ea typeface="ＭＳ Ｐゴシック" pitchFamily="-112" charset="-128"/>
                <a:cs typeface="ＭＳ Ｐゴシック" pitchFamily="-112" charset="-128"/>
              </a:rPr>
              <a:t>10d-14d, 4 epochs per orient</a:t>
            </a:r>
          </a:p>
        </p:txBody>
      </p:sp>
      <p:grpSp>
        <p:nvGrpSpPr>
          <p:cNvPr id="15" name="Group 70"/>
          <p:cNvGrpSpPr>
            <a:grpSpLocks/>
          </p:cNvGrpSpPr>
          <p:nvPr/>
        </p:nvGrpSpPr>
        <p:grpSpPr bwMode="auto">
          <a:xfrm>
            <a:off x="4191000" y="3276600"/>
            <a:ext cx="2590800" cy="2514600"/>
            <a:chOff x="4191001" y="3276600"/>
            <a:chExt cx="2590799" cy="2514600"/>
          </a:xfrm>
        </p:grpSpPr>
        <p:cxnSp>
          <p:nvCxnSpPr>
            <p:cNvPr id="56344" name="Straight Arrow Connector 68"/>
            <p:cNvCxnSpPr>
              <a:cxnSpLocks noChangeShapeType="1"/>
            </p:cNvCxnSpPr>
            <p:nvPr/>
          </p:nvCxnSpPr>
          <p:spPr bwMode="auto">
            <a:xfrm rot="10800000">
              <a:off x="5105400" y="3276600"/>
              <a:ext cx="1676400" cy="990600"/>
            </a:xfrm>
            <a:prstGeom prst="straightConnector1">
              <a:avLst/>
            </a:prstGeom>
            <a:noFill/>
            <a:ln w="9525">
              <a:solidFill>
                <a:schemeClr val="tx1"/>
              </a:solidFill>
              <a:round/>
              <a:headEnd/>
              <a:tailEnd type="arrow" w="med" len="med"/>
            </a:ln>
          </p:spPr>
        </p:cxnSp>
        <p:cxnSp>
          <p:nvCxnSpPr>
            <p:cNvPr id="56345" name="Straight Arrow Connector 69"/>
            <p:cNvCxnSpPr>
              <a:cxnSpLocks noChangeShapeType="1"/>
            </p:cNvCxnSpPr>
            <p:nvPr/>
          </p:nvCxnSpPr>
          <p:spPr bwMode="auto">
            <a:xfrm rot="10800000">
              <a:off x="4191001" y="4800600"/>
              <a:ext cx="1676400" cy="990600"/>
            </a:xfrm>
            <a:prstGeom prst="straightConnector1">
              <a:avLst/>
            </a:prstGeom>
            <a:noFill/>
            <a:ln w="9525">
              <a:solidFill>
                <a:schemeClr val="tx1"/>
              </a:solidFill>
              <a:round/>
              <a:headEnd/>
              <a:tailEnd type="arrow" w="med" len="med"/>
            </a:ln>
          </p:spPr>
        </p:cxnSp>
      </p:grpSp>
      <p:grpSp>
        <p:nvGrpSpPr>
          <p:cNvPr id="16" name="Group 79"/>
          <p:cNvGrpSpPr>
            <a:grpSpLocks/>
          </p:cNvGrpSpPr>
          <p:nvPr/>
        </p:nvGrpSpPr>
        <p:grpSpPr bwMode="auto">
          <a:xfrm>
            <a:off x="5334000" y="6097588"/>
            <a:ext cx="3624263" cy="639762"/>
            <a:chOff x="5334000" y="6096794"/>
            <a:chExt cx="3624522" cy="640970"/>
          </a:xfrm>
        </p:grpSpPr>
        <p:sp>
          <p:nvSpPr>
            <p:cNvPr id="72" name="TextBox 71"/>
            <p:cNvSpPr txBox="1"/>
            <p:nvPr/>
          </p:nvSpPr>
          <p:spPr>
            <a:xfrm>
              <a:off x="5334000" y="6400579"/>
              <a:ext cx="3624522" cy="337185"/>
            </a:xfrm>
            <a:prstGeom prst="rect">
              <a:avLst/>
            </a:prstGeom>
            <a:noFill/>
            <a:ln>
              <a:noFill/>
            </a:ln>
            <a:effectLst/>
          </p:spPr>
          <p:style>
            <a:lnRef idx="2">
              <a:schemeClr val="accent2"/>
            </a:lnRef>
            <a:fillRef idx="1">
              <a:schemeClr val="lt1"/>
            </a:fillRef>
            <a:effectRef idx="0">
              <a:schemeClr val="accent2"/>
            </a:effectRef>
            <a:fontRef idx="minor">
              <a:schemeClr val="dk1"/>
            </a:fontRef>
          </p:style>
          <p:txBody>
            <a:bodyPr wrap="none">
              <a:spAutoFit/>
            </a:bodyPr>
            <a:lstStyle/>
            <a:p>
              <a:pPr>
                <a:defRPr/>
              </a:pPr>
              <a:r>
                <a:rPr lang="en-US" sz="1600" dirty="0">
                  <a:solidFill>
                    <a:srgbClr val="EBEBEB"/>
                  </a:solidFill>
                  <a:latin typeface="Myriad Pro"/>
                  <a:ea typeface="ＭＳ Ｐゴシック" pitchFamily="-107" charset="-128"/>
                  <a:cs typeface="Myriad Pro"/>
                </a:rPr>
                <a:t>Lensing amplification small at these radii</a:t>
              </a:r>
            </a:p>
          </p:txBody>
        </p:sp>
        <p:cxnSp>
          <p:nvCxnSpPr>
            <p:cNvPr id="56343" name="Straight Arrow Connector 73"/>
            <p:cNvCxnSpPr>
              <a:cxnSpLocks noChangeShapeType="1"/>
              <a:stCxn id="72" idx="0"/>
            </p:cNvCxnSpPr>
            <p:nvPr/>
          </p:nvCxnSpPr>
          <p:spPr bwMode="auto">
            <a:xfrm rot="5400000" flipH="1" flipV="1">
              <a:off x="7010069" y="6247275"/>
              <a:ext cx="304006" cy="3044"/>
            </a:xfrm>
            <a:prstGeom prst="straightConnector1">
              <a:avLst/>
            </a:prstGeom>
            <a:noFill/>
            <a:ln w="9525">
              <a:solidFill>
                <a:schemeClr val="tx1"/>
              </a:solidFill>
              <a:round/>
              <a:headEnd/>
              <a:tailEnd type="arrow" w="med" len="med"/>
            </a:ln>
          </p:spPr>
        </p:cxnSp>
      </p:grpSp>
      <p:sp>
        <p:nvSpPr>
          <p:cNvPr id="73" name="TextBox 72"/>
          <p:cNvSpPr txBox="1"/>
          <p:nvPr/>
        </p:nvSpPr>
        <p:spPr>
          <a:xfrm>
            <a:off x="914400" y="6367046"/>
            <a:ext cx="2614662" cy="338554"/>
          </a:xfrm>
          <a:prstGeom prst="rect">
            <a:avLst/>
          </a:prstGeom>
          <a:noFill/>
          <a:ln>
            <a:noFill/>
          </a:ln>
          <a:effectLst>
            <a:outerShdw blurRad="63500" dist="25400" dir="16920000">
              <a:srgbClr val="000000">
                <a:alpha val="99000"/>
              </a:srgbClr>
            </a:outerShdw>
          </a:effectLst>
        </p:spPr>
        <p:style>
          <a:lnRef idx="2">
            <a:schemeClr val="accent2"/>
          </a:lnRef>
          <a:fillRef idx="1">
            <a:schemeClr val="lt1"/>
          </a:fillRef>
          <a:effectRef idx="0">
            <a:schemeClr val="accent2"/>
          </a:effectRef>
          <a:fontRef idx="minor">
            <a:schemeClr val="dk1"/>
          </a:fontRef>
        </p:style>
        <p:txBody>
          <a:bodyPr wrap="none" rtlCol="0">
            <a:spAutoFit/>
          </a:bodyPr>
          <a:lstStyle/>
          <a:p>
            <a:r>
              <a:rPr lang="en-US" sz="1600" baseline="0" dirty="0" smtClean="0">
                <a:solidFill>
                  <a:srgbClr val="FFBE19"/>
                </a:solidFill>
                <a:latin typeface="Myriad Pro"/>
                <a:ea typeface="ＭＳ Ｐゴシック" pitchFamily="-107" charset="-128"/>
                <a:cs typeface="Myriad Pro"/>
              </a:rPr>
              <a:t>Image: Subaru</a:t>
            </a:r>
            <a:r>
              <a:rPr lang="en-US" sz="1600" dirty="0" smtClean="0">
                <a:solidFill>
                  <a:srgbClr val="FFBE19"/>
                </a:solidFill>
                <a:latin typeface="Myriad Pro"/>
                <a:ea typeface="ＭＳ Ｐゴシック" pitchFamily="-107" charset="-128"/>
                <a:cs typeface="Myriad Pro"/>
              </a:rPr>
              <a:t> Suprime Cam</a:t>
            </a:r>
            <a:endParaRPr lang="en-US" sz="1600" baseline="0" dirty="0" smtClean="0">
              <a:solidFill>
                <a:srgbClr val="FFBE19"/>
              </a:solidFill>
              <a:latin typeface="Myriad Pro"/>
              <a:ea typeface="ＭＳ Ｐゴシック" pitchFamily="-107" charset="-128"/>
              <a:cs typeface="Myriad Pro"/>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right)">
                                      <p:cBhvr>
                                        <p:cTn id="7" dur="500"/>
                                        <p:tgtEl>
                                          <p:spTgt spid="15"/>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par>
                          <p:cTn id="11" fill="hold">
                            <p:stCondLst>
                              <p:cond delay="500"/>
                            </p:stCondLst>
                            <p:childTnLst>
                              <p:par>
                                <p:cTn id="12" presetID="22" presetClass="entr" presetSubtype="4" fill="hold" nodeType="after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wipe(down)">
                                      <p:cBhvr>
                                        <p:cTn id="14" dur="500"/>
                                        <p:tgtEl>
                                          <p:spTgt spid="16"/>
                                        </p:tgtEl>
                                      </p:cBhvr>
                                    </p:animEffect>
                                  </p:childTnLst>
                                </p:cTn>
                              </p:par>
                            </p:childTnLst>
                          </p:cTn>
                        </p:par>
                        <p:par>
                          <p:cTn id="15" fill="hold">
                            <p:stCondLst>
                              <p:cond delay="1000"/>
                            </p:stCondLst>
                            <p:childTnLst>
                              <p:par>
                                <p:cTn id="16" presetID="1" presetClass="entr" presetSubtype="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61"/>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66"/>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xit" presetSubtype="0" fill="hold" nodeType="clickEffect">
                                  <p:stCondLst>
                                    <p:cond delay="0"/>
                                  </p:stCondLst>
                                  <p:childTnLst>
                                    <p:set>
                                      <p:cBhvr>
                                        <p:cTn id="25" dur="1" fill="hold">
                                          <p:stCondLst>
                                            <p:cond delay="0"/>
                                          </p:stCondLst>
                                        </p:cTn>
                                        <p:tgtEl>
                                          <p:spTgt spid="15"/>
                                        </p:tgtEl>
                                        <p:attrNameLst>
                                          <p:attrName>style.visibility</p:attrName>
                                        </p:attrNameLst>
                                      </p:cBhvr>
                                      <p:to>
                                        <p:strVal val="hidden"/>
                                      </p:to>
                                    </p:set>
                                  </p:childTnLst>
                                </p:cTn>
                              </p:par>
                            </p:childTnLst>
                          </p:cTn>
                        </p:par>
                        <p:par>
                          <p:cTn id="26" fill="hold">
                            <p:stCondLst>
                              <p:cond delay="0"/>
                            </p:stCondLst>
                            <p:childTnLst>
                              <p:par>
                                <p:cTn id="27" presetID="1" presetClass="entr" presetSubtype="0" fill="hold" nodeType="afterEffect">
                                  <p:stCondLst>
                                    <p:cond delay="0"/>
                                  </p:stCondLst>
                                  <p:childTnLst>
                                    <p:set>
                                      <p:cBhvr>
                                        <p:cTn id="28" dur="1" fill="hold">
                                          <p:stCondLst>
                                            <p:cond delay="0"/>
                                          </p:stCondLst>
                                        </p:cTn>
                                        <p:tgtEl>
                                          <p:spTgt spid="3"/>
                                        </p:tgtEl>
                                        <p:attrNameLst>
                                          <p:attrName>style.visibility</p:attrName>
                                        </p:attrNameLst>
                                      </p:cBhvr>
                                      <p:to>
                                        <p:strVal val="visible"/>
                                      </p:to>
                                    </p:set>
                                  </p:childTnLst>
                                </p:cTn>
                              </p:par>
                            </p:childTnLst>
                          </p:cTn>
                        </p:par>
                        <p:par>
                          <p:cTn id="29" fill="hold">
                            <p:stCondLst>
                              <p:cond delay="0"/>
                            </p:stCondLst>
                            <p:childTnLst>
                              <p:par>
                                <p:cTn id="30" presetID="1" presetClass="entr" presetSubtype="0" fill="hold" nodeType="afterEffect">
                                  <p:stCondLst>
                                    <p:cond delay="750"/>
                                  </p:stCondLst>
                                  <p:childTnLst>
                                    <p:set>
                                      <p:cBhvr>
                                        <p:cTn id="31" dur="1" fill="hold">
                                          <p:stCondLst>
                                            <p:cond delay="0"/>
                                          </p:stCondLst>
                                        </p:cTn>
                                        <p:tgtEl>
                                          <p:spTgt spid="9"/>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p:bld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4098" name="Rectangle 2"/>
          <p:cNvSpPr>
            <a:spLocks noGrp="1" noChangeArrowheads="1"/>
          </p:cNvSpPr>
          <p:nvPr>
            <p:ph type="title" idx="4294967295"/>
          </p:nvPr>
        </p:nvSpPr>
        <p:spPr>
          <a:xfrm>
            <a:off x="381000" y="152400"/>
            <a:ext cx="8534400" cy="762000"/>
          </a:xfrm>
        </p:spPr>
        <p:txBody>
          <a:bodyPr/>
          <a:lstStyle/>
          <a:p>
            <a:pPr algn="l" eaLnBrk="1" hangingPunct="1">
              <a:defRPr/>
            </a:pPr>
            <a:r>
              <a:rPr lang="en-US" sz="3600">
                <a:solidFill>
                  <a:schemeClr val="tx1"/>
                </a:solidFill>
                <a:effectLst>
                  <a:outerShdw blurRad="38100" dist="38100" dir="2700000" algn="tl">
                    <a:srgbClr val="000000"/>
                  </a:outerShdw>
                </a:effectLst>
              </a:rPr>
              <a:t>CLASH: </a:t>
            </a:r>
            <a:r>
              <a:rPr lang="en-US" sz="2800">
                <a:solidFill>
                  <a:schemeClr val="tx1"/>
                </a:solidFill>
                <a:effectLst>
                  <a:outerShdw blurRad="38100" dist="38100" dir="2700000" algn="tl">
                    <a:srgbClr val="000000"/>
                  </a:outerShdw>
                </a:effectLst>
              </a:rPr>
              <a:t>An HST Multi-Cycle Treasury Program</a:t>
            </a:r>
            <a:endParaRPr lang="en-US" sz="3600">
              <a:solidFill>
                <a:schemeClr val="tx1"/>
              </a:solidFill>
              <a:effectLst>
                <a:outerShdw blurRad="38100" dist="38100" dir="2700000" algn="tl">
                  <a:srgbClr val="000000"/>
                </a:outerShdw>
              </a:effectLst>
            </a:endParaRPr>
          </a:p>
        </p:txBody>
      </p:sp>
      <p:pic>
        <p:nvPicPr>
          <p:cNvPr id="60419" name="Picture 19" descr="Millenniumcluster320"/>
          <p:cNvPicPr>
            <a:picLocks noChangeAspect="1" noChangeArrowheads="1"/>
          </p:cNvPicPr>
          <p:nvPr/>
        </p:nvPicPr>
        <p:blipFill>
          <a:blip r:embed="rId3"/>
          <a:srcRect/>
          <a:stretch>
            <a:fillRect/>
          </a:stretch>
        </p:blipFill>
        <p:spPr bwMode="auto">
          <a:xfrm>
            <a:off x="533400" y="914400"/>
            <a:ext cx="5484813" cy="5484813"/>
          </a:xfrm>
          <a:prstGeom prst="rect">
            <a:avLst/>
          </a:prstGeom>
          <a:noFill/>
          <a:ln w="9525">
            <a:noFill/>
            <a:miter lim="800000"/>
            <a:headEnd/>
            <a:tailEnd/>
          </a:ln>
        </p:spPr>
      </p:pic>
      <p:sp>
        <p:nvSpPr>
          <p:cNvPr id="60420" name="Text Box 21"/>
          <p:cNvSpPr txBox="1">
            <a:spLocks noChangeArrowheads="1"/>
          </p:cNvSpPr>
          <p:nvPr/>
        </p:nvSpPr>
        <p:spPr bwMode="auto">
          <a:xfrm>
            <a:off x="304800" y="6415088"/>
            <a:ext cx="5827713" cy="304800"/>
          </a:xfrm>
          <a:prstGeom prst="rect">
            <a:avLst/>
          </a:prstGeom>
          <a:noFill/>
          <a:ln w="9525">
            <a:noFill/>
            <a:miter lim="800000"/>
            <a:headEnd/>
            <a:tailEnd/>
          </a:ln>
        </p:spPr>
        <p:txBody>
          <a:bodyPr wrap="none">
            <a:prstTxWarp prst="textNoShape">
              <a:avLst/>
            </a:prstTxWarp>
            <a:spAutoFit/>
          </a:bodyPr>
          <a:lstStyle/>
          <a:p>
            <a:r>
              <a:rPr lang="en-US" sz="1400"/>
              <a:t>Simulation of dark matter around a forming cluster (Springel et al. 2005)</a:t>
            </a:r>
          </a:p>
        </p:txBody>
      </p:sp>
      <p:sp>
        <p:nvSpPr>
          <p:cNvPr id="60421" name="Oval 24"/>
          <p:cNvSpPr>
            <a:spLocks noChangeAspect="1" noChangeArrowheads="1"/>
          </p:cNvSpPr>
          <p:nvPr/>
        </p:nvSpPr>
        <p:spPr bwMode="auto">
          <a:xfrm>
            <a:off x="4495800" y="5227638"/>
            <a:ext cx="182563" cy="182562"/>
          </a:xfrm>
          <a:prstGeom prst="ellipse">
            <a:avLst/>
          </a:prstGeom>
          <a:noFill/>
          <a:ln w="19050">
            <a:solidFill>
              <a:srgbClr val="FF0000"/>
            </a:solidFill>
            <a:round/>
            <a:headEnd/>
            <a:tailEnd/>
          </a:ln>
        </p:spPr>
        <p:txBody>
          <a:bodyPr wrap="none" anchor="ctr">
            <a:prstTxWarp prst="textNoShape">
              <a:avLst/>
            </a:prstTxWarp>
          </a:bodyPr>
          <a:lstStyle/>
          <a:p>
            <a:endParaRPr lang="en-US"/>
          </a:p>
        </p:txBody>
      </p:sp>
      <p:sp>
        <p:nvSpPr>
          <p:cNvPr id="60422" name="Line 25"/>
          <p:cNvSpPr>
            <a:spLocks noChangeShapeType="1"/>
          </p:cNvSpPr>
          <p:nvPr/>
        </p:nvSpPr>
        <p:spPr bwMode="auto">
          <a:xfrm rot="-9946653">
            <a:off x="4648200" y="5562600"/>
            <a:ext cx="2133600" cy="0"/>
          </a:xfrm>
          <a:prstGeom prst="line">
            <a:avLst/>
          </a:prstGeom>
          <a:noFill/>
          <a:ln w="9525">
            <a:solidFill>
              <a:schemeClr val="tx1"/>
            </a:solidFill>
            <a:round/>
            <a:headEnd/>
            <a:tailEnd type="triangle" w="med" len="med"/>
          </a:ln>
        </p:spPr>
        <p:txBody>
          <a:bodyPr wrap="none" anchor="ctr">
            <a:prstTxWarp prst="textNoShape">
              <a:avLst/>
            </a:prstTxWarp>
          </a:bodyPr>
          <a:lstStyle/>
          <a:p>
            <a:endParaRPr lang="en-US"/>
          </a:p>
        </p:txBody>
      </p:sp>
      <p:sp>
        <p:nvSpPr>
          <p:cNvPr id="60423" name="Text Box 28"/>
          <p:cNvSpPr txBox="1">
            <a:spLocks noChangeArrowheads="1"/>
          </p:cNvSpPr>
          <p:nvPr/>
        </p:nvSpPr>
        <p:spPr bwMode="auto">
          <a:xfrm>
            <a:off x="6553200" y="5715000"/>
            <a:ext cx="2209800" cy="609600"/>
          </a:xfrm>
          <a:prstGeom prst="rect">
            <a:avLst/>
          </a:prstGeom>
          <a:noFill/>
          <a:ln w="9525">
            <a:noFill/>
            <a:miter lim="800000"/>
            <a:headEnd/>
            <a:tailEnd/>
          </a:ln>
        </p:spPr>
        <p:txBody>
          <a:bodyPr>
            <a:prstTxWarp prst="textNoShape">
              <a:avLst/>
            </a:prstTxWarp>
            <a:spAutoFit/>
          </a:bodyPr>
          <a:lstStyle/>
          <a:p>
            <a:pPr algn="ctr"/>
            <a:r>
              <a:rPr lang="en-US" sz="900"/>
              <a:t>WHERE </a:t>
            </a:r>
            <a:r>
              <a:rPr lang="en-US" sz="1600" i="1"/>
              <a:t>R</a:t>
            </a:r>
            <a:r>
              <a:rPr lang="en-US" sz="900"/>
              <a:t> IS THE RESULTING SPATIAL RESOLUTION OF THE DARK MATTER MAP</a:t>
            </a:r>
          </a:p>
        </p:txBody>
      </p:sp>
      <p:grpSp>
        <p:nvGrpSpPr>
          <p:cNvPr id="60424" name="Group 36"/>
          <p:cNvGrpSpPr>
            <a:grpSpLocks/>
          </p:cNvGrpSpPr>
          <p:nvPr/>
        </p:nvGrpSpPr>
        <p:grpSpPr bwMode="auto">
          <a:xfrm>
            <a:off x="6629400" y="4572000"/>
            <a:ext cx="1600200" cy="990600"/>
            <a:chOff x="4656" y="3120"/>
            <a:chExt cx="1008" cy="624"/>
          </a:xfrm>
        </p:grpSpPr>
        <p:sp>
          <p:nvSpPr>
            <p:cNvPr id="60434" name="Text Box 29"/>
            <p:cNvSpPr txBox="1">
              <a:spLocks noChangeArrowheads="1"/>
            </p:cNvSpPr>
            <p:nvPr/>
          </p:nvSpPr>
          <p:spPr bwMode="auto">
            <a:xfrm>
              <a:off x="4656" y="3264"/>
              <a:ext cx="445" cy="288"/>
            </a:xfrm>
            <a:prstGeom prst="rect">
              <a:avLst/>
            </a:prstGeom>
            <a:noFill/>
            <a:ln w="9525">
              <a:noFill/>
              <a:miter lim="800000"/>
              <a:headEnd/>
              <a:tailEnd/>
            </a:ln>
          </p:spPr>
          <p:txBody>
            <a:bodyPr wrap="none">
              <a:prstTxWarp prst="textNoShape">
                <a:avLst/>
              </a:prstTxWarp>
              <a:spAutoFit/>
            </a:bodyPr>
            <a:lstStyle/>
            <a:p>
              <a:r>
                <a:rPr lang="en-US" sz="2400" i="1"/>
                <a:t>R </a:t>
              </a:r>
              <a:r>
                <a:rPr lang="en-US" sz="2400" i="1">
                  <a:sym typeface="Symbol" pitchFamily="-112" charset="2"/>
                </a:rPr>
                <a:t></a:t>
              </a:r>
              <a:endParaRPr lang="en-US" sz="2400" i="1"/>
            </a:p>
          </p:txBody>
        </p:sp>
        <p:sp>
          <p:nvSpPr>
            <p:cNvPr id="60435" name="Text Box 30"/>
            <p:cNvSpPr txBox="1">
              <a:spLocks noChangeArrowheads="1"/>
            </p:cNvSpPr>
            <p:nvPr/>
          </p:nvSpPr>
          <p:spPr bwMode="auto">
            <a:xfrm>
              <a:off x="4992" y="3120"/>
              <a:ext cx="671" cy="288"/>
            </a:xfrm>
            <a:prstGeom prst="rect">
              <a:avLst/>
            </a:prstGeom>
            <a:noFill/>
            <a:ln w="9525">
              <a:noFill/>
              <a:miter lim="800000"/>
              <a:headEnd/>
              <a:tailEnd/>
            </a:ln>
          </p:spPr>
          <p:txBody>
            <a:bodyPr wrap="none">
              <a:prstTxWarp prst="textNoShape">
                <a:avLst/>
              </a:prstTxWarp>
              <a:spAutoFit/>
            </a:bodyPr>
            <a:lstStyle/>
            <a:p>
              <a:r>
                <a:rPr lang="en-US" sz="2400" i="1">
                  <a:sym typeface="Symbol" pitchFamily="-112" charset="2"/>
                </a:rPr>
                <a:t></a:t>
              </a:r>
              <a:r>
                <a:rPr lang="en-US" sz="2400" i="1" baseline="-25000"/>
                <a:t>Einstein</a:t>
              </a:r>
              <a:endParaRPr lang="en-US" sz="2400" i="1"/>
            </a:p>
          </p:txBody>
        </p:sp>
        <p:sp>
          <p:nvSpPr>
            <p:cNvPr id="60436" name="Text Box 31"/>
            <p:cNvSpPr txBox="1">
              <a:spLocks noChangeArrowheads="1"/>
            </p:cNvSpPr>
            <p:nvPr/>
          </p:nvSpPr>
          <p:spPr bwMode="auto">
            <a:xfrm>
              <a:off x="5088" y="3456"/>
              <a:ext cx="511" cy="288"/>
            </a:xfrm>
            <a:prstGeom prst="rect">
              <a:avLst/>
            </a:prstGeom>
            <a:noFill/>
            <a:ln w="9525">
              <a:noFill/>
              <a:miter lim="800000"/>
              <a:headEnd/>
              <a:tailEnd/>
            </a:ln>
          </p:spPr>
          <p:txBody>
            <a:bodyPr wrap="none">
              <a:prstTxWarp prst="textNoShape">
                <a:avLst/>
              </a:prstTxWarp>
              <a:spAutoFit/>
            </a:bodyPr>
            <a:lstStyle/>
            <a:p>
              <a:r>
                <a:rPr lang="en-US" sz="2400" i="1">
                  <a:sym typeface="Symbol" pitchFamily="-112" charset="2"/>
                </a:rPr>
                <a:t>N</a:t>
              </a:r>
              <a:r>
                <a:rPr lang="en-US" sz="2400" i="1" baseline="-25000"/>
                <a:t>Arcs</a:t>
              </a:r>
              <a:endParaRPr lang="en-US" sz="2400" i="1"/>
            </a:p>
          </p:txBody>
        </p:sp>
        <p:sp>
          <p:nvSpPr>
            <p:cNvPr id="60437" name="Line 32"/>
            <p:cNvSpPr>
              <a:spLocks noChangeShapeType="1"/>
            </p:cNvSpPr>
            <p:nvPr/>
          </p:nvSpPr>
          <p:spPr bwMode="auto">
            <a:xfrm>
              <a:off x="4992" y="3648"/>
              <a:ext cx="48" cy="96"/>
            </a:xfrm>
            <a:prstGeom prst="line">
              <a:avLst/>
            </a:prstGeom>
            <a:noFill/>
            <a:ln w="19050">
              <a:solidFill>
                <a:schemeClr val="tx1"/>
              </a:solidFill>
              <a:round/>
              <a:headEnd/>
              <a:tailEnd/>
            </a:ln>
          </p:spPr>
          <p:txBody>
            <a:bodyPr wrap="none" anchor="ctr">
              <a:prstTxWarp prst="textNoShape">
                <a:avLst/>
              </a:prstTxWarp>
            </a:bodyPr>
            <a:lstStyle/>
            <a:p>
              <a:endParaRPr lang="en-US"/>
            </a:p>
          </p:txBody>
        </p:sp>
        <p:sp>
          <p:nvSpPr>
            <p:cNvPr id="60438" name="Line 33"/>
            <p:cNvSpPr>
              <a:spLocks noChangeShapeType="1"/>
            </p:cNvSpPr>
            <p:nvPr/>
          </p:nvSpPr>
          <p:spPr bwMode="auto">
            <a:xfrm flipV="1">
              <a:off x="5040" y="3456"/>
              <a:ext cx="96" cy="288"/>
            </a:xfrm>
            <a:prstGeom prst="line">
              <a:avLst/>
            </a:prstGeom>
            <a:noFill/>
            <a:ln w="19050">
              <a:solidFill>
                <a:schemeClr val="tx1"/>
              </a:solidFill>
              <a:round/>
              <a:headEnd/>
              <a:tailEnd/>
            </a:ln>
          </p:spPr>
          <p:txBody>
            <a:bodyPr wrap="none" anchor="ctr">
              <a:prstTxWarp prst="textNoShape">
                <a:avLst/>
              </a:prstTxWarp>
            </a:bodyPr>
            <a:lstStyle/>
            <a:p>
              <a:endParaRPr lang="en-US"/>
            </a:p>
          </p:txBody>
        </p:sp>
        <p:sp>
          <p:nvSpPr>
            <p:cNvPr id="60439" name="Line 34"/>
            <p:cNvSpPr>
              <a:spLocks noChangeShapeType="1"/>
            </p:cNvSpPr>
            <p:nvPr/>
          </p:nvSpPr>
          <p:spPr bwMode="auto">
            <a:xfrm>
              <a:off x="5136" y="3456"/>
              <a:ext cx="432" cy="0"/>
            </a:xfrm>
            <a:prstGeom prst="line">
              <a:avLst/>
            </a:prstGeom>
            <a:noFill/>
            <a:ln w="19050">
              <a:solidFill>
                <a:schemeClr val="tx1"/>
              </a:solidFill>
              <a:round/>
              <a:headEnd/>
              <a:tailEnd/>
            </a:ln>
          </p:spPr>
          <p:txBody>
            <a:bodyPr wrap="none" anchor="ctr">
              <a:prstTxWarp prst="textNoShape">
                <a:avLst/>
              </a:prstTxWarp>
            </a:bodyPr>
            <a:lstStyle/>
            <a:p>
              <a:endParaRPr lang="en-US"/>
            </a:p>
          </p:txBody>
        </p:sp>
        <p:sp>
          <p:nvSpPr>
            <p:cNvPr id="60440" name="Line 35"/>
            <p:cNvSpPr>
              <a:spLocks noChangeShapeType="1"/>
            </p:cNvSpPr>
            <p:nvPr/>
          </p:nvSpPr>
          <p:spPr bwMode="auto">
            <a:xfrm>
              <a:off x="5088" y="3408"/>
              <a:ext cx="576" cy="0"/>
            </a:xfrm>
            <a:prstGeom prst="line">
              <a:avLst/>
            </a:prstGeom>
            <a:noFill/>
            <a:ln w="9525">
              <a:solidFill>
                <a:schemeClr val="tx1"/>
              </a:solidFill>
              <a:round/>
              <a:headEnd/>
              <a:tailEnd/>
            </a:ln>
          </p:spPr>
          <p:txBody>
            <a:bodyPr wrap="none" anchor="ctr">
              <a:prstTxWarp prst="textNoShape">
                <a:avLst/>
              </a:prstTxWarp>
            </a:bodyPr>
            <a:lstStyle/>
            <a:p>
              <a:endParaRPr lang="en-US"/>
            </a:p>
          </p:txBody>
        </p:sp>
      </p:grpSp>
      <p:grpSp>
        <p:nvGrpSpPr>
          <p:cNvPr id="60425" name="Group 38"/>
          <p:cNvGrpSpPr>
            <a:grpSpLocks/>
          </p:cNvGrpSpPr>
          <p:nvPr/>
        </p:nvGrpSpPr>
        <p:grpSpPr bwMode="auto">
          <a:xfrm>
            <a:off x="6232525" y="914400"/>
            <a:ext cx="2606675" cy="4419600"/>
            <a:chOff x="3926" y="576"/>
            <a:chExt cx="1642" cy="2784"/>
          </a:xfrm>
        </p:grpSpPr>
        <p:pic>
          <p:nvPicPr>
            <p:cNvPr id="60430" name="Picture 20" descr="a1689"/>
            <p:cNvPicPr>
              <a:picLocks noChangeAspect="1" noChangeArrowheads="1"/>
            </p:cNvPicPr>
            <p:nvPr/>
          </p:nvPicPr>
          <p:blipFill>
            <a:blip r:embed="rId4"/>
            <a:srcRect/>
            <a:stretch>
              <a:fillRect/>
            </a:stretch>
          </p:blipFill>
          <p:spPr bwMode="auto">
            <a:xfrm>
              <a:off x="3936" y="576"/>
              <a:ext cx="1620" cy="1680"/>
            </a:xfrm>
            <a:prstGeom prst="rect">
              <a:avLst/>
            </a:prstGeom>
            <a:noFill/>
            <a:ln w="9525">
              <a:noFill/>
              <a:miter lim="800000"/>
              <a:headEnd/>
              <a:tailEnd/>
            </a:ln>
          </p:spPr>
        </p:pic>
        <p:sp>
          <p:nvSpPr>
            <p:cNvPr id="60431" name="Text Box 22"/>
            <p:cNvSpPr txBox="1">
              <a:spLocks noChangeArrowheads="1"/>
            </p:cNvSpPr>
            <p:nvPr/>
          </p:nvSpPr>
          <p:spPr bwMode="auto">
            <a:xfrm>
              <a:off x="3926" y="2286"/>
              <a:ext cx="1642" cy="404"/>
            </a:xfrm>
            <a:prstGeom prst="rect">
              <a:avLst/>
            </a:prstGeom>
            <a:noFill/>
            <a:ln w="9525">
              <a:noFill/>
              <a:miter lim="800000"/>
              <a:headEnd/>
              <a:tailEnd/>
            </a:ln>
          </p:spPr>
          <p:txBody>
            <a:bodyPr>
              <a:prstTxWarp prst="textNoShape">
                <a:avLst/>
              </a:prstTxWarp>
              <a:spAutoFit/>
            </a:bodyPr>
            <a:lstStyle/>
            <a:p>
              <a:r>
                <a:rPr lang="en-US" sz="1800"/>
                <a:t>Deep HST image of massive cluster</a:t>
              </a:r>
            </a:p>
          </p:txBody>
        </p:sp>
        <p:sp>
          <p:nvSpPr>
            <p:cNvPr id="60432" name="Line 27"/>
            <p:cNvSpPr>
              <a:spLocks noChangeShapeType="1"/>
            </p:cNvSpPr>
            <p:nvPr/>
          </p:nvSpPr>
          <p:spPr bwMode="auto">
            <a:xfrm rot="5400000">
              <a:off x="5328" y="3264"/>
              <a:ext cx="0" cy="192"/>
            </a:xfrm>
            <a:prstGeom prst="line">
              <a:avLst/>
            </a:prstGeom>
            <a:noFill/>
            <a:ln w="9525">
              <a:solidFill>
                <a:schemeClr val="tx1"/>
              </a:solidFill>
              <a:round/>
              <a:headEnd/>
              <a:tailEnd type="triangle" w="med" len="med"/>
            </a:ln>
          </p:spPr>
          <p:txBody>
            <a:bodyPr wrap="none" anchor="ctr">
              <a:prstTxWarp prst="textNoShape">
                <a:avLst/>
              </a:prstTxWarp>
            </a:bodyPr>
            <a:lstStyle/>
            <a:p>
              <a:endParaRPr lang="en-US"/>
            </a:p>
          </p:txBody>
        </p:sp>
        <p:sp>
          <p:nvSpPr>
            <p:cNvPr id="60433" name="Line 37"/>
            <p:cNvSpPr>
              <a:spLocks noChangeShapeType="1"/>
            </p:cNvSpPr>
            <p:nvPr/>
          </p:nvSpPr>
          <p:spPr bwMode="auto">
            <a:xfrm flipV="1">
              <a:off x="5424" y="2304"/>
              <a:ext cx="0" cy="1056"/>
            </a:xfrm>
            <a:prstGeom prst="line">
              <a:avLst/>
            </a:prstGeom>
            <a:noFill/>
            <a:ln w="9525">
              <a:solidFill>
                <a:schemeClr val="tx1"/>
              </a:solidFill>
              <a:round/>
              <a:headEnd/>
              <a:tailEnd/>
            </a:ln>
          </p:spPr>
          <p:txBody>
            <a:bodyPr wrap="none" anchor="ctr">
              <a:prstTxWarp prst="textNoShape">
                <a:avLst/>
              </a:prstTxWarp>
            </a:bodyPr>
            <a:lstStyle/>
            <a:p>
              <a:endParaRPr lang="en-US"/>
            </a:p>
          </p:txBody>
        </p:sp>
      </p:grpSp>
      <p:sp>
        <p:nvSpPr>
          <p:cNvPr id="60426" name="Text Box 39"/>
          <p:cNvSpPr txBox="1">
            <a:spLocks noChangeArrowheads="1"/>
          </p:cNvSpPr>
          <p:nvPr/>
        </p:nvSpPr>
        <p:spPr bwMode="auto">
          <a:xfrm>
            <a:off x="533400" y="6172200"/>
            <a:ext cx="1517650" cy="244475"/>
          </a:xfrm>
          <a:prstGeom prst="rect">
            <a:avLst/>
          </a:prstGeom>
          <a:noFill/>
          <a:ln w="9525">
            <a:noFill/>
            <a:miter lim="800000"/>
            <a:headEnd/>
            <a:tailEnd/>
          </a:ln>
        </p:spPr>
        <p:txBody>
          <a:bodyPr wrap="none">
            <a:prstTxWarp prst="textNoShape">
              <a:avLst/>
            </a:prstTxWarp>
            <a:spAutoFit/>
          </a:bodyPr>
          <a:lstStyle/>
          <a:p>
            <a:r>
              <a:rPr lang="en-US" sz="1000"/>
              <a:t>(6.5 Million Light Years)</a:t>
            </a:r>
          </a:p>
        </p:txBody>
      </p:sp>
      <p:sp>
        <p:nvSpPr>
          <p:cNvPr id="60427" name="Rectangle 41"/>
          <p:cNvSpPr>
            <a:spLocks noChangeAspect="1" noChangeArrowheads="1"/>
          </p:cNvSpPr>
          <p:nvPr/>
        </p:nvSpPr>
        <p:spPr bwMode="auto">
          <a:xfrm>
            <a:off x="3124200" y="3505200"/>
            <a:ext cx="274638" cy="274638"/>
          </a:xfrm>
          <a:prstGeom prst="rect">
            <a:avLst/>
          </a:prstGeom>
          <a:noFill/>
          <a:ln w="9525">
            <a:solidFill>
              <a:srgbClr val="FF0000"/>
            </a:solidFill>
            <a:miter lim="800000"/>
            <a:headEnd/>
            <a:tailEnd/>
          </a:ln>
        </p:spPr>
        <p:txBody>
          <a:bodyPr wrap="none" anchor="ctr">
            <a:prstTxWarp prst="textNoShape">
              <a:avLst/>
            </a:prstTxWarp>
          </a:bodyPr>
          <a:lstStyle/>
          <a:p>
            <a:pPr algn="ctr"/>
            <a:endParaRPr lang="en-US" sz="2400"/>
          </a:p>
        </p:txBody>
      </p:sp>
      <p:sp>
        <p:nvSpPr>
          <p:cNvPr id="60428" name="Line 42"/>
          <p:cNvSpPr>
            <a:spLocks noChangeShapeType="1"/>
          </p:cNvSpPr>
          <p:nvPr/>
        </p:nvSpPr>
        <p:spPr bwMode="auto">
          <a:xfrm flipV="1">
            <a:off x="3124200" y="914400"/>
            <a:ext cx="3124200" cy="2590800"/>
          </a:xfrm>
          <a:prstGeom prst="line">
            <a:avLst/>
          </a:prstGeom>
          <a:noFill/>
          <a:ln w="9525">
            <a:solidFill>
              <a:srgbClr val="FF0000"/>
            </a:solidFill>
            <a:prstDash val="dash"/>
            <a:round/>
            <a:headEnd/>
            <a:tailEnd/>
          </a:ln>
        </p:spPr>
        <p:txBody>
          <a:bodyPr wrap="none" anchor="ctr">
            <a:prstTxWarp prst="textNoShape">
              <a:avLst/>
            </a:prstTxWarp>
          </a:bodyPr>
          <a:lstStyle/>
          <a:p>
            <a:endParaRPr lang="en-US"/>
          </a:p>
        </p:txBody>
      </p:sp>
      <p:sp>
        <p:nvSpPr>
          <p:cNvPr id="60429" name="Line 43"/>
          <p:cNvSpPr>
            <a:spLocks noChangeShapeType="1"/>
          </p:cNvSpPr>
          <p:nvPr/>
        </p:nvSpPr>
        <p:spPr bwMode="auto">
          <a:xfrm rot="60000" flipV="1">
            <a:off x="3124200" y="3581400"/>
            <a:ext cx="3124200" cy="228600"/>
          </a:xfrm>
          <a:prstGeom prst="line">
            <a:avLst/>
          </a:prstGeom>
          <a:noFill/>
          <a:ln w="9525">
            <a:solidFill>
              <a:srgbClr val="FF0000"/>
            </a:solidFill>
            <a:prstDash val="dash"/>
            <a:round/>
            <a:headEnd/>
            <a:tailEnd/>
          </a:ln>
        </p:spPr>
        <p:txBody>
          <a:bodyPr wrap="none" anchor="ctr">
            <a:prstTxWarp prst="textNoShape">
              <a:avLst/>
            </a:prstTxWarp>
          </a:bodyPr>
          <a:lstStyle/>
          <a:p>
            <a:endParaRPr lang="en-US"/>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381000" y="76200"/>
            <a:ext cx="8534400" cy="762000"/>
          </a:xfrm>
        </p:spPr>
        <p:txBody>
          <a:bodyPr/>
          <a:lstStyle/>
          <a:p>
            <a:pPr algn="l" eaLnBrk="1" hangingPunct="1">
              <a:defRPr/>
            </a:pPr>
            <a:r>
              <a:rPr lang="en-US" sz="3600" dirty="0">
                <a:solidFill>
                  <a:schemeClr val="tx1"/>
                </a:solidFill>
                <a:effectLst>
                  <a:outerShdw blurRad="38100" dist="38100" dir="2700000" algn="tl">
                    <a:srgbClr val="000000"/>
                  </a:outerShdw>
                </a:effectLst>
              </a:rPr>
              <a:t>CLASH: </a:t>
            </a:r>
            <a:r>
              <a:rPr lang="en-US" sz="2800" dirty="0">
                <a:solidFill>
                  <a:schemeClr val="tx1"/>
                </a:solidFill>
                <a:effectLst>
                  <a:outerShdw blurRad="38100" dist="38100" dir="2700000" algn="tl">
                    <a:srgbClr val="000000"/>
                  </a:outerShdw>
                </a:effectLst>
              </a:rPr>
              <a:t>An HST Multi-Cycle Treasury Program</a:t>
            </a:r>
            <a:endParaRPr lang="en-US" sz="3600" dirty="0">
              <a:solidFill>
                <a:schemeClr val="tx1"/>
              </a:solidFill>
              <a:effectLst>
                <a:outerShdw blurRad="38100" dist="38100" dir="2700000" algn="tl">
                  <a:srgbClr val="000000"/>
                </a:outerShdw>
              </a:effectLst>
            </a:endParaRPr>
          </a:p>
        </p:txBody>
      </p:sp>
      <p:sp>
        <p:nvSpPr>
          <p:cNvPr id="64526" name="Text Box 18"/>
          <p:cNvSpPr txBox="1">
            <a:spLocks noChangeArrowheads="1"/>
          </p:cNvSpPr>
          <p:nvPr/>
        </p:nvSpPr>
        <p:spPr bwMode="auto">
          <a:xfrm>
            <a:off x="4675188" y="1508125"/>
            <a:ext cx="3325812" cy="244475"/>
          </a:xfrm>
          <a:prstGeom prst="rect">
            <a:avLst/>
          </a:prstGeom>
          <a:noFill/>
          <a:ln w="9525">
            <a:noFill/>
            <a:miter lim="800000"/>
            <a:headEnd/>
            <a:tailEnd/>
          </a:ln>
        </p:spPr>
        <p:txBody>
          <a:bodyPr wrap="none">
            <a:prstTxWarp prst="textNoShape">
              <a:avLst/>
            </a:prstTxWarp>
            <a:spAutoFit/>
          </a:bodyPr>
          <a:lstStyle/>
          <a:p>
            <a:r>
              <a:rPr lang="en-US" sz="1000">
                <a:solidFill>
                  <a:schemeClr val="bg1"/>
                </a:solidFill>
              </a:rPr>
              <a:t>Mag distn of multiply lensed arcs in A1689 and  CL0024</a:t>
            </a:r>
          </a:p>
        </p:txBody>
      </p:sp>
      <p:sp>
        <p:nvSpPr>
          <p:cNvPr id="64519" name="Text Box 21"/>
          <p:cNvSpPr txBox="1">
            <a:spLocks noChangeArrowheads="1"/>
          </p:cNvSpPr>
          <p:nvPr/>
        </p:nvSpPr>
        <p:spPr bwMode="auto">
          <a:xfrm>
            <a:off x="914400" y="5867400"/>
            <a:ext cx="7620000" cy="830997"/>
          </a:xfrm>
          <a:prstGeom prst="rect">
            <a:avLst/>
          </a:prstGeom>
          <a:noFill/>
          <a:ln w="9525">
            <a:noFill/>
            <a:miter lim="800000"/>
            <a:headEnd/>
            <a:tailEnd/>
          </a:ln>
        </p:spPr>
        <p:txBody>
          <a:bodyPr wrap="square">
            <a:prstTxWarp prst="textNoShape">
              <a:avLst/>
            </a:prstTxWarp>
            <a:spAutoFit/>
          </a:bodyPr>
          <a:lstStyle/>
          <a:p>
            <a:pPr algn="ctr"/>
            <a:r>
              <a:rPr lang="en-US" sz="2400" dirty="0"/>
              <a:t>Will yield photometric redshifts with rms error of</a:t>
            </a:r>
            <a:r>
              <a:rPr lang="en-US" sz="2400" dirty="0" smtClean="0"/>
              <a:t> </a:t>
            </a:r>
          </a:p>
          <a:p>
            <a:pPr algn="ctr"/>
            <a:r>
              <a:rPr lang="en-US" sz="2400" dirty="0" smtClean="0"/>
              <a:t>~</a:t>
            </a:r>
            <a:r>
              <a:rPr lang="en-US" sz="2400" dirty="0"/>
              <a:t>2</a:t>
            </a:r>
            <a:r>
              <a:rPr lang="en-US" sz="2400" dirty="0" smtClean="0"/>
              <a:t>% </a:t>
            </a:r>
            <a:r>
              <a:rPr lang="en-US" sz="2400" dirty="0" err="1" smtClean="0"/>
              <a:t>x</a:t>
            </a:r>
            <a:r>
              <a:rPr lang="en-US" sz="2400" dirty="0" smtClean="0"/>
              <a:t> </a:t>
            </a:r>
            <a:r>
              <a:rPr lang="en-US" sz="2400" dirty="0"/>
              <a:t>(1 + z) for sources down to ~26 AB mag.</a:t>
            </a:r>
          </a:p>
        </p:txBody>
      </p:sp>
      <p:grpSp>
        <p:nvGrpSpPr>
          <p:cNvPr id="20" name="Group 19"/>
          <p:cNvGrpSpPr/>
          <p:nvPr/>
        </p:nvGrpSpPr>
        <p:grpSpPr>
          <a:xfrm>
            <a:off x="3886200" y="914400"/>
            <a:ext cx="4419600" cy="4876800"/>
            <a:chOff x="3886200" y="914400"/>
            <a:chExt cx="4419600" cy="4876800"/>
          </a:xfrm>
        </p:grpSpPr>
        <p:sp>
          <p:nvSpPr>
            <p:cNvPr id="64514" name="Rectangle 22"/>
            <p:cNvSpPr>
              <a:spLocks noChangeArrowheads="1"/>
            </p:cNvSpPr>
            <p:nvPr/>
          </p:nvSpPr>
          <p:spPr bwMode="auto">
            <a:xfrm>
              <a:off x="3886200" y="914400"/>
              <a:ext cx="4419600" cy="4876800"/>
            </a:xfrm>
            <a:prstGeom prst="rect">
              <a:avLst/>
            </a:prstGeom>
            <a:solidFill>
              <a:schemeClr val="tx1"/>
            </a:solidFill>
            <a:ln w="9525">
              <a:solidFill>
                <a:schemeClr val="tx1"/>
              </a:solidFill>
              <a:round/>
              <a:headEnd/>
              <a:tailEnd/>
            </a:ln>
          </p:spPr>
          <p:txBody>
            <a:bodyPr>
              <a:prstTxWarp prst="textNoShape">
                <a:avLst/>
              </a:prstTxWarp>
            </a:bodyPr>
            <a:lstStyle/>
            <a:p>
              <a:endParaRPr lang="en-US"/>
            </a:p>
          </p:txBody>
        </p:sp>
        <p:pic>
          <p:nvPicPr>
            <p:cNvPr id="18" name="Picture 17" descr="compl_vs_gain_16filters.jpg"/>
            <p:cNvPicPr>
              <a:picLocks noChangeAspect="1"/>
            </p:cNvPicPr>
            <p:nvPr/>
          </p:nvPicPr>
          <p:blipFill>
            <a:blip r:embed="rId3"/>
            <a:srcRect l="1307" r="5226"/>
            <a:stretch>
              <a:fillRect/>
            </a:stretch>
          </p:blipFill>
          <p:spPr>
            <a:xfrm>
              <a:off x="3954962" y="1152144"/>
              <a:ext cx="4264760" cy="4562856"/>
            </a:xfrm>
            <a:prstGeom prst="rect">
              <a:avLst/>
            </a:prstGeom>
          </p:spPr>
        </p:pic>
      </p:grpSp>
      <p:cxnSp>
        <p:nvCxnSpPr>
          <p:cNvPr id="15" name="Straight Connector 14"/>
          <p:cNvCxnSpPr>
            <a:cxnSpLocks noChangeShapeType="1"/>
          </p:cNvCxnSpPr>
          <p:nvPr/>
        </p:nvCxnSpPr>
        <p:spPr bwMode="auto">
          <a:xfrm rot="5400000" flipH="1" flipV="1">
            <a:off x="5829301" y="1943100"/>
            <a:ext cx="990600" cy="3175"/>
          </a:xfrm>
          <a:prstGeom prst="line">
            <a:avLst/>
          </a:prstGeom>
          <a:noFill/>
          <a:ln w="28575">
            <a:solidFill>
              <a:srgbClr val="FF0000">
                <a:alpha val="65881"/>
              </a:srgbClr>
            </a:solidFill>
            <a:prstDash val="dash"/>
            <a:round/>
            <a:headEnd/>
            <a:tailEnd/>
          </a:ln>
        </p:spPr>
      </p:cxnSp>
      <p:cxnSp>
        <p:nvCxnSpPr>
          <p:cNvPr id="17" name="Straight Arrow Connector 16"/>
          <p:cNvCxnSpPr>
            <a:cxnSpLocks noChangeShapeType="1"/>
          </p:cNvCxnSpPr>
          <p:nvPr/>
        </p:nvCxnSpPr>
        <p:spPr bwMode="auto">
          <a:xfrm rot="10800000">
            <a:off x="5486400" y="1371600"/>
            <a:ext cx="685800" cy="1588"/>
          </a:xfrm>
          <a:prstGeom prst="straightConnector1">
            <a:avLst/>
          </a:prstGeom>
          <a:noFill/>
          <a:ln w="19050">
            <a:solidFill>
              <a:srgbClr val="FF0000"/>
            </a:solidFill>
            <a:round/>
            <a:headEnd/>
            <a:tailEnd type="arrow" w="med" len="med"/>
          </a:ln>
        </p:spPr>
      </p:cxnSp>
      <p:cxnSp>
        <p:nvCxnSpPr>
          <p:cNvPr id="19" name="Straight Arrow Connector 18"/>
          <p:cNvCxnSpPr>
            <a:cxnSpLocks noChangeShapeType="1"/>
          </p:cNvCxnSpPr>
          <p:nvPr/>
        </p:nvCxnSpPr>
        <p:spPr bwMode="auto">
          <a:xfrm>
            <a:off x="5486400" y="1219200"/>
            <a:ext cx="1524000" cy="1588"/>
          </a:xfrm>
          <a:prstGeom prst="straightConnector1">
            <a:avLst/>
          </a:prstGeom>
          <a:noFill/>
          <a:ln w="19050">
            <a:solidFill>
              <a:srgbClr val="0000FF"/>
            </a:solidFill>
            <a:round/>
            <a:headEnd/>
            <a:tailEnd type="arrow" w="med" len="med"/>
          </a:ln>
        </p:spPr>
      </p:cxnSp>
      <p:sp>
        <p:nvSpPr>
          <p:cNvPr id="21" name="TextBox 20"/>
          <p:cNvSpPr txBox="1">
            <a:spLocks noChangeArrowheads="1"/>
          </p:cNvSpPr>
          <p:nvPr/>
        </p:nvSpPr>
        <p:spPr bwMode="auto">
          <a:xfrm>
            <a:off x="4340225" y="1066800"/>
            <a:ext cx="1141413" cy="457200"/>
          </a:xfrm>
          <a:prstGeom prst="rect">
            <a:avLst/>
          </a:prstGeom>
          <a:noFill/>
          <a:ln w="9525">
            <a:noFill/>
            <a:miter lim="800000"/>
            <a:headEnd/>
            <a:tailEnd/>
          </a:ln>
        </p:spPr>
        <p:txBody>
          <a:bodyPr wrap="none">
            <a:prstTxWarp prst="textNoShape">
              <a:avLst/>
            </a:prstTxWarp>
            <a:spAutoFit/>
          </a:bodyPr>
          <a:lstStyle/>
          <a:p>
            <a:pPr algn="ctr"/>
            <a:r>
              <a:rPr lang="en-US" sz="1200" dirty="0">
                <a:solidFill>
                  <a:srgbClr val="FF0000"/>
                </a:solidFill>
              </a:rPr>
              <a:t>Spectroscopic</a:t>
            </a:r>
          </a:p>
          <a:p>
            <a:pPr algn="ctr"/>
            <a:r>
              <a:rPr lang="en-US" sz="1200" dirty="0">
                <a:solidFill>
                  <a:srgbClr val="FF0000"/>
                </a:solidFill>
              </a:rPr>
              <a:t>redshifts</a:t>
            </a:r>
          </a:p>
        </p:txBody>
      </p:sp>
      <p:sp>
        <p:nvSpPr>
          <p:cNvPr id="22" name="TextBox 21"/>
          <p:cNvSpPr txBox="1">
            <a:spLocks noChangeArrowheads="1"/>
          </p:cNvSpPr>
          <p:nvPr/>
        </p:nvSpPr>
        <p:spPr bwMode="auto">
          <a:xfrm>
            <a:off x="6999288" y="1066800"/>
            <a:ext cx="996950" cy="457200"/>
          </a:xfrm>
          <a:prstGeom prst="rect">
            <a:avLst/>
          </a:prstGeom>
          <a:noFill/>
          <a:ln w="9525">
            <a:noFill/>
            <a:miter lim="800000"/>
            <a:headEnd/>
            <a:tailEnd/>
          </a:ln>
        </p:spPr>
        <p:txBody>
          <a:bodyPr wrap="none">
            <a:prstTxWarp prst="textNoShape">
              <a:avLst/>
            </a:prstTxWarp>
            <a:spAutoFit/>
          </a:bodyPr>
          <a:lstStyle/>
          <a:p>
            <a:pPr algn="ctr"/>
            <a:r>
              <a:rPr lang="en-US" sz="1200">
                <a:solidFill>
                  <a:srgbClr val="0000FF"/>
                </a:solidFill>
              </a:rPr>
              <a:t>Photometric</a:t>
            </a:r>
          </a:p>
          <a:p>
            <a:pPr algn="ctr"/>
            <a:r>
              <a:rPr lang="en-US" sz="1200">
                <a:solidFill>
                  <a:srgbClr val="0000FF"/>
                </a:solidFill>
              </a:rPr>
              <a:t>redshifts</a:t>
            </a:r>
          </a:p>
        </p:txBody>
      </p:sp>
      <p:sp>
        <p:nvSpPr>
          <p:cNvPr id="16" name="Text Box 16"/>
          <p:cNvSpPr txBox="1">
            <a:spLocks noChangeArrowheads="1"/>
          </p:cNvSpPr>
          <p:nvPr/>
        </p:nvSpPr>
        <p:spPr bwMode="auto">
          <a:xfrm>
            <a:off x="457200" y="762000"/>
            <a:ext cx="2220079" cy="461665"/>
          </a:xfrm>
          <a:prstGeom prst="rect">
            <a:avLst/>
          </a:prstGeom>
          <a:noFill/>
          <a:ln w="9525">
            <a:noFill/>
            <a:miter lim="800000"/>
            <a:headEnd/>
            <a:tailEnd/>
          </a:ln>
        </p:spPr>
        <p:txBody>
          <a:bodyPr wrap="none">
            <a:prstTxWarp prst="textNoShape">
              <a:avLst/>
            </a:prstTxWarp>
            <a:spAutoFit/>
          </a:bodyPr>
          <a:lstStyle/>
          <a:p>
            <a:pPr eaLnBrk="0" hangingPunct="0"/>
            <a:r>
              <a:rPr lang="en-US" sz="2400" dirty="0"/>
              <a:t>Why </a:t>
            </a:r>
            <a:r>
              <a:rPr lang="en-US" sz="2400" dirty="0" smtClean="0"/>
              <a:t>16 </a:t>
            </a:r>
            <a:r>
              <a:rPr lang="en-US" sz="2400" dirty="0"/>
              <a:t>filters?</a:t>
            </a:r>
          </a:p>
        </p:txBody>
      </p:sp>
      <p:sp>
        <p:nvSpPr>
          <p:cNvPr id="23" name="TextBox 22"/>
          <p:cNvSpPr txBox="1"/>
          <p:nvPr/>
        </p:nvSpPr>
        <p:spPr>
          <a:xfrm>
            <a:off x="4765908" y="1524000"/>
            <a:ext cx="1482492" cy="523220"/>
          </a:xfrm>
          <a:prstGeom prst="rect">
            <a:avLst/>
          </a:prstGeom>
          <a:noFill/>
        </p:spPr>
        <p:txBody>
          <a:bodyPr wrap="square" rtlCol="0">
            <a:spAutoFit/>
          </a:bodyPr>
          <a:lstStyle/>
          <a:p>
            <a:r>
              <a:rPr lang="en-US" sz="1400" dirty="0" smtClean="0">
                <a:solidFill>
                  <a:srgbClr val="000000"/>
                </a:solidFill>
              </a:rPr>
              <a:t>Arcs in A1689 and CL0024</a:t>
            </a:r>
            <a:endParaRPr lang="en-US" sz="1400" dirty="0">
              <a:solidFill>
                <a:srgbClr val="000000"/>
              </a:solidFill>
            </a:endParaRPr>
          </a:p>
        </p:txBody>
      </p:sp>
      <p:sp>
        <p:nvSpPr>
          <p:cNvPr id="24" name="Rectangle 23"/>
          <p:cNvSpPr/>
          <p:nvPr/>
        </p:nvSpPr>
        <p:spPr bwMode="auto">
          <a:xfrm>
            <a:off x="533400" y="1447800"/>
            <a:ext cx="3048000" cy="4038600"/>
          </a:xfrm>
          <a:prstGeom prst="rect">
            <a:avLst/>
          </a:prstGeom>
          <a:gradFill flip="none" rotWithShape="1">
            <a:gsLst>
              <a:gs pos="15000">
                <a:schemeClr val="accent4"/>
              </a:gs>
              <a:gs pos="100000">
                <a:schemeClr val="accent4"/>
              </a:gs>
              <a:gs pos="50000">
                <a:schemeClr val="accent4">
                  <a:lumMod val="25000"/>
                </a:schemeClr>
              </a:gs>
            </a:gsLst>
            <a:lin ang="16200000" scaled="0"/>
            <a:tileRect/>
          </a:gradFill>
          <a:ln w="9525" cap="flat" cmpd="sng" algn="ctr">
            <a:no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137160" lvl="1"/>
            <a:r>
              <a:rPr lang="en-US" sz="1400" b="1" dirty="0" smtClean="0">
                <a:solidFill>
                  <a:srgbClr val="C600C9"/>
                </a:solidFill>
                <a:effectLst>
                  <a:outerShdw blurRad="38100" dist="38100" dir="2700000" algn="tl">
                    <a:srgbClr val="000000">
                      <a:alpha val="43137"/>
                    </a:srgbClr>
                  </a:outerShdw>
                </a:effectLst>
              </a:rPr>
              <a:t>F225W … 1.5 orbits WFC3/UVIS</a:t>
            </a:r>
          </a:p>
          <a:p>
            <a:pPr marL="137160" lvl="1"/>
            <a:r>
              <a:rPr lang="en-US" sz="1400" b="1" dirty="0" smtClean="0">
                <a:solidFill>
                  <a:srgbClr val="933CFF"/>
                </a:solidFill>
                <a:effectLst>
                  <a:outerShdw blurRad="38100" dist="38100" dir="2700000" algn="tl">
                    <a:srgbClr val="000000">
                      <a:alpha val="43137"/>
                    </a:srgbClr>
                  </a:outerShdw>
                </a:effectLst>
              </a:rPr>
              <a:t>F275W … 1.5 orbits WFC3/UVIS</a:t>
            </a:r>
          </a:p>
          <a:p>
            <a:pPr marL="137160" lvl="1"/>
            <a:r>
              <a:rPr lang="en-US" sz="1400" b="1" dirty="0" smtClean="0">
                <a:solidFill>
                  <a:srgbClr val="4F21FF"/>
                </a:solidFill>
                <a:effectLst>
                  <a:outerShdw blurRad="38100" dist="38100" dir="2700000" algn="tl">
                    <a:srgbClr val="000000">
                      <a:alpha val="43137"/>
                    </a:srgbClr>
                  </a:outerShdw>
                </a:effectLst>
              </a:rPr>
              <a:t>F336W … 1.0 orbit WFC3/UVIS</a:t>
            </a:r>
          </a:p>
          <a:p>
            <a:pPr marL="137160" lvl="1"/>
            <a:r>
              <a:rPr lang="en-US" sz="1400" b="1" dirty="0" smtClean="0">
                <a:solidFill>
                  <a:schemeClr val="bg1">
                    <a:lumMod val="75000"/>
                  </a:schemeClr>
                </a:solidFill>
                <a:effectLst>
                  <a:outerShdw blurRad="38100" dist="38100" dir="2700000" algn="tl">
                    <a:srgbClr val="000000">
                      <a:alpha val="43137"/>
                    </a:srgbClr>
                  </a:outerShdw>
                </a:effectLst>
              </a:rPr>
              <a:t>F390W … 1.0 orbit WFC3/UVIS</a:t>
            </a:r>
          </a:p>
          <a:p>
            <a:pPr marL="137160" lvl="1"/>
            <a:endParaRPr lang="en-US" sz="1400" b="1" dirty="0" smtClean="0">
              <a:solidFill>
                <a:schemeClr val="bg1">
                  <a:lumMod val="75000"/>
                </a:schemeClr>
              </a:solidFill>
              <a:effectLst>
                <a:outerShdw blurRad="38100" dist="38100" dir="2700000" algn="tl">
                  <a:srgbClr val="000000">
                    <a:alpha val="43137"/>
                  </a:srgbClr>
                </a:outerShdw>
              </a:effectLst>
            </a:endParaRPr>
          </a:p>
          <a:p>
            <a:pPr marL="137160" lvl="1"/>
            <a:r>
              <a:rPr lang="en-US" sz="1400" b="1" dirty="0" smtClean="0">
                <a:solidFill>
                  <a:schemeClr val="bg1">
                    <a:lumMod val="60000"/>
                    <a:lumOff val="40000"/>
                  </a:schemeClr>
                </a:solidFill>
                <a:effectLst>
                  <a:outerShdw blurRad="38100" dist="38100" dir="2700000" algn="tl">
                    <a:srgbClr val="000000">
                      <a:alpha val="43137"/>
                    </a:srgbClr>
                  </a:outerShdw>
                </a:effectLst>
              </a:rPr>
              <a:t>F435W … 1.0 orbit ACS/WFC</a:t>
            </a:r>
          </a:p>
          <a:p>
            <a:pPr marL="137160" lvl="1"/>
            <a:r>
              <a:rPr lang="en-US" sz="1400" b="1" dirty="0" smtClean="0">
                <a:solidFill>
                  <a:schemeClr val="bg2">
                    <a:lumMod val="20000"/>
                    <a:lumOff val="80000"/>
                  </a:schemeClr>
                </a:solidFill>
                <a:effectLst>
                  <a:outerShdw blurRad="38100" dist="38100" dir="2700000" algn="tl">
                    <a:srgbClr val="000000">
                      <a:alpha val="43137"/>
                    </a:srgbClr>
                  </a:outerShdw>
                </a:effectLst>
              </a:rPr>
              <a:t>F475W … 1.0 orbit ACS/WFC </a:t>
            </a:r>
          </a:p>
          <a:p>
            <a:pPr marL="137160" lvl="1"/>
            <a:r>
              <a:rPr lang="en-US" sz="1400" b="1" dirty="0" smtClean="0">
                <a:solidFill>
                  <a:srgbClr val="21FF8B"/>
                </a:solidFill>
                <a:effectLst>
                  <a:outerShdw blurRad="38100" dist="38100" dir="2700000" algn="tl">
                    <a:srgbClr val="000000">
                      <a:alpha val="43137"/>
                    </a:srgbClr>
                  </a:outerShdw>
                </a:effectLst>
              </a:rPr>
              <a:t>F606W … 1.0 orbit ACS/WFC</a:t>
            </a:r>
          </a:p>
          <a:p>
            <a:pPr marL="137160" lvl="1"/>
            <a:r>
              <a:rPr lang="en-US" sz="1400" b="1" dirty="0" smtClean="0">
                <a:solidFill>
                  <a:srgbClr val="21FF8B"/>
                </a:solidFill>
                <a:effectLst>
                  <a:outerShdw blurRad="38100" dist="38100" dir="2700000" algn="tl">
                    <a:srgbClr val="000000">
                      <a:alpha val="43137"/>
                    </a:srgbClr>
                  </a:outerShdw>
                </a:effectLst>
              </a:rPr>
              <a:t>F625W … 1.0 orbit ACS/WFC</a:t>
            </a:r>
          </a:p>
          <a:p>
            <a:pPr marL="137160" lvl="1"/>
            <a:r>
              <a:rPr lang="en-US" sz="1400" b="1" dirty="0" smtClean="0">
                <a:solidFill>
                  <a:srgbClr val="FFDA1C"/>
                </a:solidFill>
                <a:effectLst>
                  <a:outerShdw blurRad="38100" dist="38100" dir="2700000" algn="tl">
                    <a:srgbClr val="000000">
                      <a:alpha val="43137"/>
                    </a:srgbClr>
                  </a:outerShdw>
                </a:effectLst>
              </a:rPr>
              <a:t>F775W … 1.0 orbit ACS/WFC</a:t>
            </a:r>
          </a:p>
          <a:p>
            <a:pPr marL="137160" lvl="1"/>
            <a:r>
              <a:rPr lang="en-US" sz="1400" b="1" dirty="0" smtClean="0">
                <a:solidFill>
                  <a:srgbClr val="FFBE19"/>
                </a:solidFill>
                <a:effectLst>
                  <a:outerShdw blurRad="38100" dist="38100" dir="2700000" algn="tl">
                    <a:srgbClr val="000000">
                      <a:alpha val="43137"/>
                    </a:srgbClr>
                  </a:outerShdw>
                </a:effectLst>
              </a:rPr>
              <a:t>F814W … 2.0 orbits ACS/WFC</a:t>
            </a:r>
          </a:p>
          <a:p>
            <a:pPr marL="137160" lvl="1"/>
            <a:r>
              <a:rPr lang="en-US" sz="1400" b="1" dirty="0" smtClean="0">
                <a:solidFill>
                  <a:srgbClr val="FF8924"/>
                </a:solidFill>
                <a:effectLst>
                  <a:outerShdw blurRad="38100" dist="38100" dir="2700000" algn="tl">
                    <a:srgbClr val="000000">
                      <a:alpha val="43137"/>
                    </a:srgbClr>
                  </a:outerShdw>
                </a:effectLst>
              </a:rPr>
              <a:t>F850LP … 2.0 orbits ACS/WFC</a:t>
            </a:r>
          </a:p>
          <a:p>
            <a:pPr marL="137160" lvl="1"/>
            <a:endParaRPr lang="en-US" sz="1400" b="1" dirty="0" smtClean="0">
              <a:solidFill>
                <a:srgbClr val="FF0000"/>
              </a:solidFill>
              <a:effectLst>
                <a:outerShdw blurRad="38100" dist="38100" dir="2700000" algn="tl">
                  <a:srgbClr val="000000">
                    <a:alpha val="43137"/>
                  </a:srgbClr>
                </a:outerShdw>
              </a:effectLst>
            </a:endParaRPr>
          </a:p>
          <a:p>
            <a:pPr marL="137160" lvl="1"/>
            <a:r>
              <a:rPr lang="en-US" sz="1400" b="1" dirty="0" smtClean="0">
                <a:solidFill>
                  <a:srgbClr val="FF0000"/>
                </a:solidFill>
                <a:effectLst>
                  <a:outerShdw blurRad="38100" dist="38100" dir="2700000" algn="tl">
                    <a:srgbClr val="000000">
                      <a:alpha val="43137"/>
                    </a:srgbClr>
                  </a:outerShdw>
                </a:effectLst>
              </a:rPr>
              <a:t>F105W … </a:t>
            </a:r>
            <a:r>
              <a:rPr lang="en-US" sz="1400" b="1" dirty="0" smtClean="0">
                <a:solidFill>
                  <a:srgbClr val="FF0000"/>
                </a:solidFill>
                <a:effectLst>
                  <a:outerShdw blurRad="38100" dist="38100" dir="2700000" algn="tl">
                    <a:srgbClr val="000000">
                      <a:alpha val="43137"/>
                    </a:srgbClr>
                  </a:outerShdw>
                </a:effectLst>
              </a:rPr>
              <a:t>1.0 orbit </a:t>
            </a:r>
            <a:r>
              <a:rPr lang="en-US" sz="1400" b="1" dirty="0" smtClean="0">
                <a:solidFill>
                  <a:srgbClr val="FF0000"/>
                </a:solidFill>
                <a:effectLst>
                  <a:outerShdw blurRad="38100" dist="38100" dir="2700000" algn="tl">
                    <a:srgbClr val="000000">
                      <a:alpha val="43137"/>
                    </a:srgbClr>
                  </a:outerShdw>
                </a:effectLst>
              </a:rPr>
              <a:t>WFC3/IR</a:t>
            </a:r>
          </a:p>
          <a:p>
            <a:pPr marL="137160" lvl="1"/>
            <a:r>
              <a:rPr lang="en-US" sz="1400" b="1" dirty="0" smtClean="0">
                <a:solidFill>
                  <a:srgbClr val="CE0200"/>
                </a:solidFill>
                <a:effectLst>
                  <a:outerShdw blurRad="38100" dist="38100" dir="2700000" algn="tl">
                    <a:srgbClr val="000000">
                      <a:alpha val="43137"/>
                    </a:srgbClr>
                  </a:outerShdw>
                </a:effectLst>
              </a:rPr>
              <a:t>F110W … 1.0 orbit WFC3/IR</a:t>
            </a:r>
          </a:p>
          <a:p>
            <a:pPr marL="137160" lvl="1"/>
            <a:r>
              <a:rPr lang="en-US" sz="1400" b="1" dirty="0" smtClean="0">
                <a:solidFill>
                  <a:srgbClr val="800000"/>
                </a:solidFill>
                <a:effectLst>
                  <a:outerShdw blurRad="38100" dist="38100" dir="2700000" algn="tl">
                    <a:srgbClr val="000000">
                      <a:alpha val="43137"/>
                    </a:srgbClr>
                  </a:outerShdw>
                </a:effectLst>
              </a:rPr>
              <a:t>F125W … 1.0 orbit WFC3/IR</a:t>
            </a:r>
          </a:p>
          <a:p>
            <a:pPr marL="137160" lvl="1"/>
            <a:r>
              <a:rPr lang="en-US" sz="1400" b="1" dirty="0" smtClean="0">
                <a:solidFill>
                  <a:srgbClr val="640009"/>
                </a:solidFill>
                <a:effectLst>
                  <a:outerShdw blurRad="38100" dist="38100" dir="2700000" algn="tl">
                    <a:srgbClr val="000000">
                      <a:alpha val="43137"/>
                    </a:srgbClr>
                  </a:outerShdw>
                </a:effectLst>
              </a:rPr>
              <a:t>F140W …</a:t>
            </a:r>
            <a:r>
              <a:rPr lang="en-US" sz="1400" b="1" dirty="0" smtClean="0">
                <a:solidFill>
                  <a:srgbClr val="640009"/>
                </a:solidFill>
                <a:effectLst>
                  <a:outerShdw blurRad="38100" dist="38100" dir="2700000" algn="tl">
                    <a:srgbClr val="000000">
                      <a:alpha val="43137"/>
                    </a:srgbClr>
                  </a:outerShdw>
                </a:effectLst>
              </a:rPr>
              <a:t> </a:t>
            </a:r>
            <a:r>
              <a:rPr lang="en-US" sz="1400" b="1" dirty="0" smtClean="0">
                <a:solidFill>
                  <a:srgbClr val="640009"/>
                </a:solidFill>
                <a:effectLst>
                  <a:outerShdw blurRad="38100" dist="38100" dir="2700000" algn="tl">
                    <a:srgbClr val="000000">
                      <a:alpha val="43137"/>
                    </a:srgbClr>
                  </a:outerShdw>
                </a:effectLst>
              </a:rPr>
              <a:t>1.0</a:t>
            </a:r>
            <a:r>
              <a:rPr lang="en-US" sz="1400" b="1" dirty="0" smtClean="0">
                <a:solidFill>
                  <a:srgbClr val="640009"/>
                </a:solidFill>
                <a:effectLst>
                  <a:outerShdw blurRad="38100" dist="38100" dir="2700000" algn="tl">
                    <a:srgbClr val="000000">
                      <a:alpha val="43137"/>
                    </a:srgbClr>
                  </a:outerShdw>
                </a:effectLst>
              </a:rPr>
              <a:t> </a:t>
            </a:r>
            <a:r>
              <a:rPr lang="en-US" sz="1400" b="1" dirty="0" smtClean="0">
                <a:solidFill>
                  <a:srgbClr val="640009"/>
                </a:solidFill>
                <a:effectLst>
                  <a:outerShdw blurRad="38100" dist="38100" dir="2700000" algn="tl">
                    <a:srgbClr val="000000">
                      <a:alpha val="43137"/>
                    </a:srgbClr>
                  </a:outerShdw>
                </a:effectLst>
              </a:rPr>
              <a:t>orbit WFC3/IR</a:t>
            </a:r>
          </a:p>
          <a:p>
            <a:pPr marL="137160" lvl="1"/>
            <a:r>
              <a:rPr lang="en-US" sz="1400" b="1" dirty="0" smtClean="0">
                <a:solidFill>
                  <a:srgbClr val="640009"/>
                </a:solidFill>
                <a:effectLst>
                  <a:outerShdw blurRad="38100" dist="38100" dir="2700000" algn="tl">
                    <a:srgbClr val="000000">
                      <a:alpha val="43137"/>
                    </a:srgbClr>
                  </a:outerShdw>
                </a:effectLst>
              </a:rPr>
              <a:t>F160W … 2.0 orbits WFC3/IR</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200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par>
                          <p:cTn id="8" fill="hold">
                            <p:stCondLst>
                              <p:cond delay="2500"/>
                            </p:stCondLst>
                            <p:childTnLst>
                              <p:par>
                                <p:cTn id="9" presetID="22" presetClass="entr" presetSubtype="2"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right)">
                                      <p:cBhvr>
                                        <p:cTn id="11" dur="500"/>
                                        <p:tgtEl>
                                          <p:spTgt spid="17"/>
                                        </p:tgtEl>
                                      </p:cBhvr>
                                    </p:animEffect>
                                  </p:childTnLst>
                                </p:cTn>
                              </p:par>
                            </p:childTnLst>
                          </p:cTn>
                        </p:par>
                        <p:par>
                          <p:cTn id="12" fill="hold">
                            <p:stCondLst>
                              <p:cond delay="3000"/>
                            </p:stCondLst>
                            <p:childTnLst>
                              <p:par>
                                <p:cTn id="13" presetID="22" presetClass="entr" presetSubtype="2"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right)">
                                      <p:cBhvr>
                                        <p:cTn id="15" dur="500"/>
                                        <p:tgtEl>
                                          <p:spTgt spid="21"/>
                                        </p:tgtEl>
                                      </p:cBhvr>
                                    </p:animEffect>
                                  </p:childTnLst>
                                </p:cTn>
                              </p:par>
                            </p:childTnLst>
                          </p:cTn>
                        </p:par>
                        <p:par>
                          <p:cTn id="16" fill="hold">
                            <p:stCondLst>
                              <p:cond delay="3500"/>
                            </p:stCondLst>
                            <p:childTnLst>
                              <p:par>
                                <p:cTn id="17" presetID="22" presetClass="entr" presetSubtype="8"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left)">
                                      <p:cBhvr>
                                        <p:cTn id="19" dur="500"/>
                                        <p:tgtEl>
                                          <p:spTgt spid="19"/>
                                        </p:tgtEl>
                                      </p:cBhvr>
                                    </p:animEffect>
                                  </p:childTnLst>
                                </p:cTn>
                              </p:par>
                            </p:childTnLst>
                          </p:cTn>
                        </p:par>
                        <p:par>
                          <p:cTn id="20" fill="hold">
                            <p:stCondLst>
                              <p:cond delay="4000"/>
                            </p:stCondLst>
                            <p:childTnLst>
                              <p:par>
                                <p:cTn id="21" presetID="22" presetClass="entr" presetSubtype="8"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wipe(left)">
                                      <p:cBhvr>
                                        <p:cTn id="2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grpSp>
        <p:nvGrpSpPr>
          <p:cNvPr id="70658" name="Group 17"/>
          <p:cNvGrpSpPr>
            <a:grpSpLocks/>
          </p:cNvGrpSpPr>
          <p:nvPr/>
        </p:nvGrpSpPr>
        <p:grpSpPr bwMode="auto">
          <a:xfrm>
            <a:off x="533400" y="1905000"/>
            <a:ext cx="8077200" cy="3733800"/>
            <a:chOff x="336" y="1152"/>
            <a:chExt cx="5088" cy="2352"/>
          </a:xfrm>
        </p:grpSpPr>
        <p:sp>
          <p:nvSpPr>
            <p:cNvPr id="70663" name="Rectangle 11"/>
            <p:cNvSpPr>
              <a:spLocks noChangeArrowheads="1"/>
            </p:cNvSpPr>
            <p:nvPr/>
          </p:nvSpPr>
          <p:spPr bwMode="auto">
            <a:xfrm>
              <a:off x="336" y="1152"/>
              <a:ext cx="5088" cy="2352"/>
            </a:xfrm>
            <a:prstGeom prst="rect">
              <a:avLst/>
            </a:prstGeom>
            <a:solidFill>
              <a:schemeClr val="tx1"/>
            </a:solidFill>
            <a:ln w="9525">
              <a:noFill/>
              <a:miter lim="800000"/>
              <a:headEnd/>
              <a:tailEnd/>
            </a:ln>
          </p:spPr>
          <p:txBody>
            <a:bodyPr wrap="none" anchor="ctr">
              <a:prstTxWarp prst="textNoShape">
                <a:avLst/>
              </a:prstTxWarp>
            </a:bodyPr>
            <a:lstStyle/>
            <a:p>
              <a:endParaRPr lang="en-US"/>
            </a:p>
          </p:txBody>
        </p:sp>
        <p:pic>
          <p:nvPicPr>
            <p:cNvPr id="70664" name="Picture 10" descr="abell1689_massmap_Coe2010"/>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2278" y="1200"/>
              <a:ext cx="3098" cy="2256"/>
            </a:xfrm>
            <a:prstGeom prst="rect">
              <a:avLst/>
            </a:prstGeom>
            <a:noFill/>
            <a:ln w="9525">
              <a:noFill/>
              <a:miter lim="800000"/>
              <a:headEnd/>
              <a:tailEnd/>
            </a:ln>
          </p:spPr>
        </p:pic>
        <p:sp>
          <p:nvSpPr>
            <p:cNvPr id="70665" name="TextBox 15"/>
            <p:cNvSpPr txBox="1">
              <a:spLocks noChangeArrowheads="1"/>
            </p:cNvSpPr>
            <p:nvPr/>
          </p:nvSpPr>
          <p:spPr bwMode="auto">
            <a:xfrm>
              <a:off x="1008" y="3264"/>
              <a:ext cx="4416" cy="231"/>
            </a:xfrm>
            <a:prstGeom prst="rect">
              <a:avLst/>
            </a:prstGeom>
            <a:noFill/>
            <a:ln w="9525">
              <a:noFill/>
              <a:miter lim="800000"/>
              <a:headEnd/>
              <a:tailEnd/>
            </a:ln>
          </p:spPr>
          <p:txBody>
            <a:bodyPr>
              <a:prstTxWarp prst="textNoShape">
                <a:avLst/>
              </a:prstTxWarp>
              <a:spAutoFit/>
            </a:bodyPr>
            <a:lstStyle/>
            <a:p>
              <a:pPr defTabSz="457200" eaLnBrk="1" hangingPunct="1"/>
              <a:r>
                <a:rPr lang="en-US" sz="1800">
                  <a:solidFill>
                    <a:srgbClr val="000000"/>
                  </a:solidFill>
                  <a:latin typeface="Calibri" pitchFamily="-112" charset="0"/>
                </a:rPr>
                <a:t>Abell 1689                                                                                     Coe et al. 2010</a:t>
              </a:r>
            </a:p>
          </p:txBody>
        </p:sp>
      </p:grpSp>
      <p:sp>
        <p:nvSpPr>
          <p:cNvPr id="7" name="Title 6"/>
          <p:cNvSpPr>
            <a:spLocks noGrp="1"/>
          </p:cNvSpPr>
          <p:nvPr>
            <p:ph type="title" idx="4294967295"/>
          </p:nvPr>
        </p:nvSpPr>
        <p:spPr>
          <a:xfrm>
            <a:off x="685800" y="228600"/>
            <a:ext cx="7772400" cy="1143000"/>
          </a:xfrm>
        </p:spPr>
        <p:txBody>
          <a:bodyPr>
            <a:normAutofit fontScale="90000"/>
          </a:bodyPr>
          <a:lstStyle/>
          <a:p>
            <a:pPr eaLnBrk="1" hangingPunct="1">
              <a:defRPr/>
            </a:pPr>
            <a:r>
              <a:rPr lang="en-US" sz="4000" dirty="0" smtClean="0">
                <a:effectLst>
                  <a:outerShdw blurRad="38100" dist="38100" dir="2700000" algn="tl">
                    <a:srgbClr val="000000"/>
                  </a:outerShdw>
                </a:effectLst>
              </a:rPr>
              <a:t>Gravitational lensing analysis</a:t>
            </a:r>
            <a:br>
              <a:rPr lang="en-US" sz="4000" dirty="0" smtClean="0">
                <a:effectLst>
                  <a:outerShdw blurRad="38100" dist="38100" dir="2700000" algn="tl">
                    <a:srgbClr val="000000"/>
                  </a:outerShdw>
                </a:effectLst>
              </a:rPr>
            </a:br>
            <a:r>
              <a:rPr lang="en-US" sz="4000" dirty="0" smtClean="0">
                <a:effectLst>
                  <a:outerShdw blurRad="38100" dist="38100" dir="2700000" algn="tl">
                    <a:srgbClr val="000000"/>
                  </a:outerShdw>
                </a:effectLst>
              </a:rPr>
              <a:t>reveals dark matter substructure</a:t>
            </a:r>
            <a:endParaRPr lang="en-US" sz="4000" dirty="0" smtClean="0"/>
          </a:p>
        </p:txBody>
      </p:sp>
      <p:pic>
        <p:nvPicPr>
          <p:cNvPr id="70660" name="Picture 16" descr="abell1689_galsonly"/>
          <p:cNvPicPr>
            <a:picLocks noChangeAspect="1" noChangeArrowheads="1"/>
          </p:cNvPicPr>
          <p:nvPr/>
        </p:nvPicPr>
        <p:blipFill>
          <a:blip r:embed="rId4"/>
          <a:srcRect/>
          <a:stretch>
            <a:fillRect/>
          </a:stretch>
        </p:blipFill>
        <p:spPr bwMode="auto">
          <a:xfrm>
            <a:off x="838200" y="2133600"/>
            <a:ext cx="3043238" cy="3114675"/>
          </a:xfrm>
          <a:prstGeom prst="rect">
            <a:avLst/>
          </a:prstGeom>
          <a:noFill/>
          <a:ln w="9525">
            <a:noFill/>
            <a:miter lim="800000"/>
            <a:headEnd/>
            <a:tailEnd/>
          </a:ln>
        </p:spPr>
      </p:pic>
      <p:pic>
        <p:nvPicPr>
          <p:cNvPr id="37901" name="Picture 13" descr="abell1689_massmap_ongals"/>
          <p:cNvPicPr>
            <a:picLocks noChangeAspect="1" noChangeArrowheads="1"/>
          </p:cNvPicPr>
          <p:nvPr/>
        </p:nvPicPr>
        <p:blipFill>
          <a:blip r:embed="rId5"/>
          <a:srcRect/>
          <a:stretch>
            <a:fillRect/>
          </a:stretch>
        </p:blipFill>
        <p:spPr bwMode="auto">
          <a:xfrm>
            <a:off x="838200" y="2133600"/>
            <a:ext cx="3051175" cy="3121025"/>
          </a:xfrm>
          <a:prstGeom prst="rect">
            <a:avLst/>
          </a:prstGeom>
          <a:noFill/>
          <a:ln w="9525">
            <a:noFill/>
            <a:miter lim="800000"/>
            <a:headEnd/>
            <a:tailEnd/>
          </a:ln>
        </p:spPr>
      </p:pic>
      <p:sp>
        <p:nvSpPr>
          <p:cNvPr id="70662" name="Text Box 18"/>
          <p:cNvSpPr txBox="1">
            <a:spLocks noChangeArrowheads="1"/>
          </p:cNvSpPr>
          <p:nvPr/>
        </p:nvSpPr>
        <p:spPr bwMode="auto">
          <a:xfrm>
            <a:off x="1584325" y="1892300"/>
            <a:ext cx="5646738" cy="244475"/>
          </a:xfrm>
          <a:prstGeom prst="rect">
            <a:avLst/>
          </a:prstGeom>
          <a:noFill/>
          <a:ln w="9525">
            <a:noFill/>
            <a:miter lim="800000"/>
            <a:headEnd/>
            <a:tailEnd/>
          </a:ln>
        </p:spPr>
        <p:txBody>
          <a:bodyPr wrap="none">
            <a:prstTxWarp prst="textNoShape">
              <a:avLst/>
            </a:prstTxWarp>
            <a:spAutoFit/>
          </a:bodyPr>
          <a:lstStyle/>
          <a:p>
            <a:r>
              <a:rPr lang="en-US" sz="1000">
                <a:solidFill>
                  <a:srgbClr val="000000"/>
                </a:solidFill>
              </a:rPr>
              <a:t>HST Image of Cluster                                                             Reconstructed Mass Surface Density</a:t>
            </a:r>
          </a:p>
        </p:txBody>
      </p:sp>
      <p:sp>
        <p:nvSpPr>
          <p:cNvPr id="11" name="TextBox 10"/>
          <p:cNvSpPr txBox="1"/>
          <p:nvPr/>
        </p:nvSpPr>
        <p:spPr>
          <a:xfrm>
            <a:off x="5150095" y="4767590"/>
            <a:ext cx="2317505" cy="261610"/>
          </a:xfrm>
          <a:prstGeom prst="rect">
            <a:avLst/>
          </a:prstGeom>
          <a:noFill/>
        </p:spPr>
        <p:txBody>
          <a:bodyPr wrap="none" rtlCol="0">
            <a:spAutoFit/>
          </a:bodyPr>
          <a:lstStyle/>
          <a:p>
            <a:r>
              <a:rPr lang="en-US" sz="1100" dirty="0" smtClean="0">
                <a:effectLst>
                  <a:outerShdw blurRad="38100" dist="38100" dir="2700000" algn="tl">
                    <a:srgbClr val="000000">
                      <a:alpha val="43137"/>
                    </a:srgbClr>
                  </a:outerShdw>
                </a:effectLst>
              </a:rPr>
              <a:t>Region of Reliable Reconstruction</a:t>
            </a:r>
            <a:endParaRPr lang="en-US" sz="1100" dirty="0">
              <a:effectLst>
                <a:outerShdw blurRad="38100" dist="38100" dir="2700000" algn="tl">
                  <a:srgbClr val="000000">
                    <a:alpha val="43137"/>
                  </a:srgbClr>
                </a:outerShdw>
              </a:effectLst>
            </a:endParaRPr>
          </a:p>
        </p:txBody>
      </p:sp>
      <p:cxnSp>
        <p:nvCxnSpPr>
          <p:cNvPr id="13" name="Straight Arrow Connector 12"/>
          <p:cNvCxnSpPr>
            <a:stCxn id="11" idx="0"/>
          </p:cNvCxnSpPr>
          <p:nvPr/>
        </p:nvCxnSpPr>
        <p:spPr bwMode="auto">
          <a:xfrm rot="16200000" flipV="1">
            <a:off x="6066529" y="4525271"/>
            <a:ext cx="271790" cy="212848"/>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sp>
        <p:nvSpPr>
          <p:cNvPr id="15" name="TextBox 14"/>
          <p:cNvSpPr txBox="1"/>
          <p:nvPr/>
        </p:nvSpPr>
        <p:spPr>
          <a:xfrm>
            <a:off x="533400" y="5791200"/>
            <a:ext cx="8077200" cy="707886"/>
          </a:xfrm>
          <a:prstGeom prst="rect">
            <a:avLst/>
          </a:prstGeom>
          <a:noFill/>
        </p:spPr>
        <p:txBody>
          <a:bodyPr wrap="square" rtlCol="0">
            <a:spAutoFit/>
          </a:bodyPr>
          <a:lstStyle/>
          <a:p>
            <a:pPr algn="ctr"/>
            <a:r>
              <a:rPr lang="en-US" dirty="0" smtClean="0">
                <a:effectLst>
                  <a:outerShdw blurRad="38100" dist="38100" dir="2700000" algn="tl">
                    <a:srgbClr val="000000">
                      <a:alpha val="43137"/>
                    </a:srgbClr>
                  </a:outerShdw>
                </a:effectLst>
              </a:rPr>
              <a:t>DM substructure resolution in this map is ~23 </a:t>
            </a:r>
            <a:r>
              <a:rPr lang="en-US" dirty="0" err="1" smtClean="0">
                <a:effectLst>
                  <a:outerShdw blurRad="38100" dist="38100" dir="2700000" algn="tl">
                    <a:srgbClr val="000000">
                      <a:alpha val="43137"/>
                    </a:srgbClr>
                  </a:outerShdw>
                </a:effectLst>
              </a:rPr>
              <a:t>kpc</a:t>
            </a:r>
            <a:r>
              <a:rPr lang="en-US" dirty="0" smtClean="0">
                <a:effectLst>
                  <a:outerShdw blurRad="38100" dist="38100" dir="2700000" algn="tl">
                    <a:srgbClr val="000000">
                      <a:alpha val="43137"/>
                    </a:srgbClr>
                  </a:outerShdw>
                </a:effectLst>
              </a:rPr>
              <a:t>. DM substructure resolution for typical CLASH cluster will be ~30 – 40 </a:t>
            </a:r>
            <a:r>
              <a:rPr lang="en-US" dirty="0" err="1" smtClean="0">
                <a:effectLst>
                  <a:outerShdw blurRad="38100" dist="38100" dir="2700000" algn="tl">
                    <a:srgbClr val="000000">
                      <a:alpha val="43137"/>
                    </a:srgbClr>
                  </a:outerShdw>
                </a:effectLst>
              </a:rPr>
              <a:t>kpc</a:t>
            </a:r>
            <a:r>
              <a:rPr lang="en-US" dirty="0">
                <a:effectLst>
                  <a:outerShdw blurRad="38100" dist="38100" dir="2700000" algn="tl">
                    <a:srgbClr val="000000">
                      <a:alpha val="43137"/>
                    </a:srgbClr>
                  </a:outerShdw>
                </a:effectLst>
              </a:rPr>
              <a: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9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grpSp>
        <p:nvGrpSpPr>
          <p:cNvPr id="53" name="Group 52"/>
          <p:cNvGrpSpPr/>
          <p:nvPr/>
        </p:nvGrpSpPr>
        <p:grpSpPr>
          <a:xfrm>
            <a:off x="5181600" y="4419600"/>
            <a:ext cx="3842327" cy="2255955"/>
            <a:chOff x="5181600" y="4419600"/>
            <a:chExt cx="3842327" cy="2255955"/>
          </a:xfrm>
        </p:grpSpPr>
        <p:sp>
          <p:nvSpPr>
            <p:cNvPr id="49" name="Rectangle 48"/>
            <p:cNvSpPr/>
            <p:nvPr/>
          </p:nvSpPr>
          <p:spPr bwMode="auto">
            <a:xfrm>
              <a:off x="5181600" y="4419600"/>
              <a:ext cx="3842327" cy="2255955"/>
            </a:xfrm>
            <a:prstGeom prst="rect">
              <a:avLst/>
            </a:prstGeom>
            <a:solidFill>
              <a:schemeClr val="tx1"/>
            </a:solidFill>
            <a:ln w="12700" cap="flat" cmpd="sng" algn="ctr">
              <a:solidFill>
                <a:srgbClr val="00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112" charset="0"/>
                <a:ea typeface="ヒラギノ角ゴ Pro W3" pitchFamily="-112" charset="-128"/>
                <a:cs typeface="ヒラギノ角ゴ Pro W3" pitchFamily="-112" charset="-128"/>
              </a:endParaRPr>
            </a:p>
          </p:txBody>
        </p:sp>
        <p:pic>
          <p:nvPicPr>
            <p:cNvPr id="50" name="Picture 49" descr="oguri_conc_vs_Mvir_fig.jpg"/>
            <p:cNvPicPr>
              <a:picLocks noChangeAspect="1"/>
            </p:cNvPicPr>
            <p:nvPr/>
          </p:nvPicPr>
          <p:blipFill>
            <a:blip r:embed="rId3">
              <a:lum/>
            </a:blip>
            <a:stretch>
              <a:fillRect/>
            </a:stretch>
          </p:blipFill>
          <p:spPr>
            <a:xfrm>
              <a:off x="5241636" y="4419600"/>
              <a:ext cx="3418858" cy="2252873"/>
            </a:xfrm>
            <a:prstGeom prst="rect">
              <a:avLst/>
            </a:prstGeom>
            <a:ln w="12700" cmpd="sng">
              <a:noFill/>
            </a:ln>
          </p:spPr>
        </p:pic>
      </p:grpSp>
      <p:sp>
        <p:nvSpPr>
          <p:cNvPr id="4098" name="Rectangle 2"/>
          <p:cNvSpPr>
            <a:spLocks noGrp="1" noChangeArrowheads="1"/>
          </p:cNvSpPr>
          <p:nvPr>
            <p:ph type="title"/>
          </p:nvPr>
        </p:nvSpPr>
        <p:spPr>
          <a:xfrm>
            <a:off x="304800" y="76200"/>
            <a:ext cx="8534400" cy="762000"/>
          </a:xfrm>
        </p:spPr>
        <p:txBody>
          <a:bodyPr/>
          <a:lstStyle/>
          <a:p>
            <a:pPr eaLnBrk="1" hangingPunct="1">
              <a:defRPr/>
            </a:pPr>
            <a:r>
              <a:rPr lang="en-US" sz="2800" dirty="0" smtClean="0">
                <a:solidFill>
                  <a:srgbClr val="CCFFFF"/>
                </a:solidFill>
                <a:effectLst>
                  <a:outerShdw blurRad="38100" dist="38100" dir="2700000" algn="tl">
                    <a:srgbClr val="000000"/>
                  </a:outerShdw>
                </a:effectLst>
              </a:rPr>
              <a:t>Structure Formation History and DM properties are encoded in DM Halo profiles and shapes</a:t>
            </a:r>
            <a:endParaRPr lang="en-US" sz="2800" dirty="0">
              <a:solidFill>
                <a:srgbClr val="CCFFFF"/>
              </a:solidFill>
              <a:effectLst>
                <a:outerShdw blurRad="38100" dist="38100" dir="2700000" algn="tl">
                  <a:srgbClr val="000000"/>
                </a:outerShdw>
              </a:effectLst>
            </a:endParaRPr>
          </a:p>
        </p:txBody>
      </p:sp>
      <p:sp>
        <p:nvSpPr>
          <p:cNvPr id="21" name="TextBox 20"/>
          <p:cNvSpPr txBox="1"/>
          <p:nvPr/>
        </p:nvSpPr>
        <p:spPr>
          <a:xfrm>
            <a:off x="0" y="968514"/>
            <a:ext cx="9144000" cy="707886"/>
          </a:xfrm>
          <a:prstGeom prst="rect">
            <a:avLst/>
          </a:prstGeom>
          <a:noFill/>
        </p:spPr>
        <p:txBody>
          <a:bodyPr wrap="square" rtlCol="0">
            <a:spAutoFit/>
          </a:bodyPr>
          <a:lstStyle/>
          <a:p>
            <a:pPr algn="ctr"/>
            <a:r>
              <a:rPr lang="en-US" dirty="0" smtClean="0">
                <a:solidFill>
                  <a:srgbClr val="FFFF00"/>
                </a:solidFill>
              </a:rPr>
              <a:t>Dark matter halos are predicted to have a </a:t>
            </a:r>
            <a:r>
              <a:rPr lang="en-US" i="1" dirty="0" smtClean="0">
                <a:solidFill>
                  <a:srgbClr val="FFFF00"/>
                </a:solidFill>
              </a:rPr>
              <a:t>roughly universal</a:t>
            </a:r>
          </a:p>
          <a:p>
            <a:pPr algn="ctr"/>
            <a:r>
              <a:rPr lang="en-US" dirty="0" smtClean="0">
                <a:solidFill>
                  <a:srgbClr val="FFFF00"/>
                </a:solidFill>
              </a:rPr>
              <a:t>density profile (NFW / </a:t>
            </a:r>
            <a:r>
              <a:rPr lang="en-US" dirty="0" err="1" smtClean="0">
                <a:solidFill>
                  <a:srgbClr val="FFFF00"/>
                </a:solidFill>
              </a:rPr>
              <a:t>Sersic</a:t>
            </a:r>
            <a:r>
              <a:rPr lang="en-US" dirty="0" smtClean="0">
                <a:solidFill>
                  <a:srgbClr val="FFFF00"/>
                </a:solidFill>
              </a:rPr>
              <a:t> / </a:t>
            </a:r>
            <a:r>
              <a:rPr lang="en-US" dirty="0" err="1" smtClean="0">
                <a:solidFill>
                  <a:srgbClr val="FFFF00"/>
                </a:solidFill>
              </a:rPr>
              <a:t>Einasto</a:t>
            </a:r>
            <a:r>
              <a:rPr lang="en-US" dirty="0" smtClean="0">
                <a:solidFill>
                  <a:srgbClr val="FFFF00"/>
                </a:solidFill>
              </a:rPr>
              <a:t>)</a:t>
            </a:r>
            <a:endParaRPr lang="en-US" dirty="0">
              <a:solidFill>
                <a:srgbClr val="FFFF00"/>
              </a:solidFill>
            </a:endParaRPr>
          </a:p>
        </p:txBody>
      </p:sp>
      <p:grpSp>
        <p:nvGrpSpPr>
          <p:cNvPr id="25" name="Group 24"/>
          <p:cNvGrpSpPr/>
          <p:nvPr/>
        </p:nvGrpSpPr>
        <p:grpSpPr>
          <a:xfrm>
            <a:off x="546101" y="1981200"/>
            <a:ext cx="4483099" cy="3648130"/>
            <a:chOff x="225424" y="2425697"/>
            <a:chExt cx="4483099" cy="3648130"/>
          </a:xfrm>
        </p:grpSpPr>
        <p:grpSp>
          <p:nvGrpSpPr>
            <p:cNvPr id="26" name="Group 12"/>
            <p:cNvGrpSpPr/>
            <p:nvPr/>
          </p:nvGrpSpPr>
          <p:grpSpPr>
            <a:xfrm>
              <a:off x="225424" y="2425697"/>
              <a:ext cx="4483099" cy="3648130"/>
              <a:chOff x="225424" y="2425697"/>
              <a:chExt cx="4483099" cy="3648130"/>
            </a:xfrm>
          </p:grpSpPr>
          <p:pic>
            <p:nvPicPr>
              <p:cNvPr id="28" name="Picture 27" descr="ccomparerho.png"/>
              <p:cNvPicPr>
                <a:picLocks noChangeAspect="1"/>
              </p:cNvPicPr>
              <p:nvPr/>
            </p:nvPicPr>
            <p:blipFill>
              <a:blip r:embed="rId4"/>
              <a:stretch>
                <a:fillRect/>
              </a:stretch>
            </p:blipFill>
            <p:spPr>
              <a:xfrm>
                <a:off x="225424" y="2688162"/>
                <a:ext cx="4483099" cy="3385665"/>
              </a:xfrm>
              <a:prstGeom prst="rect">
                <a:avLst/>
              </a:prstGeom>
            </p:spPr>
          </p:pic>
          <p:sp>
            <p:nvSpPr>
              <p:cNvPr id="29" name="TextBox 28"/>
              <p:cNvSpPr txBox="1"/>
              <p:nvPr/>
            </p:nvSpPr>
            <p:spPr>
              <a:xfrm>
                <a:off x="225424" y="2425697"/>
                <a:ext cx="4483099" cy="338554"/>
              </a:xfrm>
              <a:prstGeom prst="rect">
                <a:avLst/>
              </a:prstGeom>
              <a:solidFill>
                <a:schemeClr val="tx1"/>
              </a:solidFill>
            </p:spPr>
            <p:txBody>
              <a:bodyPr wrap="square" rtlCol="0">
                <a:spAutoFit/>
              </a:bodyPr>
              <a:lstStyle/>
              <a:p>
                <a:pPr algn="ctr"/>
                <a:r>
                  <a:rPr lang="en-US" sz="1600" dirty="0" smtClean="0">
                    <a:solidFill>
                      <a:srgbClr val="000000"/>
                    </a:solidFill>
                    <a:latin typeface="Calibri"/>
                    <a:cs typeface="Calibri"/>
                  </a:rPr>
                  <a:t>Density profile: flatter in core, steeper in outskirts</a:t>
                </a:r>
                <a:endParaRPr lang="en-US" sz="1600" dirty="0">
                  <a:solidFill>
                    <a:srgbClr val="000000"/>
                  </a:solidFill>
                  <a:latin typeface="Calibri"/>
                  <a:cs typeface="Calibri"/>
                </a:endParaRPr>
              </a:p>
            </p:txBody>
          </p:sp>
        </p:grpSp>
        <p:sp>
          <p:nvSpPr>
            <p:cNvPr id="27" name="TextBox 26"/>
            <p:cNvSpPr txBox="1"/>
            <p:nvPr/>
          </p:nvSpPr>
          <p:spPr>
            <a:xfrm>
              <a:off x="3487080" y="3228704"/>
              <a:ext cx="1073281" cy="276999"/>
            </a:xfrm>
            <a:prstGeom prst="rect">
              <a:avLst/>
            </a:prstGeom>
            <a:noFill/>
          </p:spPr>
          <p:txBody>
            <a:bodyPr wrap="none" rtlCol="0">
              <a:spAutoFit/>
            </a:bodyPr>
            <a:lstStyle/>
            <a:p>
              <a:r>
                <a:rPr lang="en-US" sz="1200" dirty="0" smtClean="0"/>
                <a:t>Concentration</a:t>
              </a:r>
              <a:endParaRPr lang="en-US" sz="1200" dirty="0"/>
            </a:p>
          </p:txBody>
        </p:sp>
      </p:grpSp>
      <p:pic>
        <p:nvPicPr>
          <p:cNvPr id="30" name="Picture 29" descr="ccompareM.png"/>
          <p:cNvPicPr>
            <a:picLocks noChangeAspect="1"/>
          </p:cNvPicPr>
          <p:nvPr/>
        </p:nvPicPr>
        <p:blipFill>
          <a:blip r:embed="rId5"/>
          <a:stretch>
            <a:fillRect/>
          </a:stretch>
        </p:blipFill>
        <p:spPr>
          <a:xfrm>
            <a:off x="5529177" y="1676401"/>
            <a:ext cx="3430586" cy="2590800"/>
          </a:xfrm>
          <a:prstGeom prst="rect">
            <a:avLst/>
          </a:prstGeom>
          <a:ln w="38100">
            <a:solidFill>
              <a:srgbClr val="FF0000"/>
            </a:solidFill>
          </a:ln>
        </p:spPr>
      </p:pic>
      <p:sp>
        <p:nvSpPr>
          <p:cNvPr id="31" name="TextBox 30"/>
          <p:cNvSpPr txBox="1"/>
          <p:nvPr/>
        </p:nvSpPr>
        <p:spPr>
          <a:xfrm>
            <a:off x="6858000" y="3048000"/>
            <a:ext cx="920069" cy="276999"/>
          </a:xfrm>
          <a:prstGeom prst="rect">
            <a:avLst/>
          </a:prstGeom>
          <a:noFill/>
        </p:spPr>
        <p:txBody>
          <a:bodyPr wrap="none" rtlCol="0">
            <a:spAutoFit/>
          </a:bodyPr>
          <a:lstStyle/>
          <a:p>
            <a:r>
              <a:rPr lang="en-US" sz="1200" b="1" dirty="0" smtClean="0">
                <a:solidFill>
                  <a:srgbClr val="00BFBF"/>
                </a:solidFill>
              </a:rPr>
              <a:t>Simulated</a:t>
            </a:r>
            <a:endParaRPr lang="en-US" sz="1200" b="1" dirty="0">
              <a:solidFill>
                <a:srgbClr val="00BFBF"/>
              </a:solidFill>
            </a:endParaRPr>
          </a:p>
        </p:txBody>
      </p:sp>
      <p:sp>
        <p:nvSpPr>
          <p:cNvPr id="32" name="TextBox 31"/>
          <p:cNvSpPr txBox="1"/>
          <p:nvPr/>
        </p:nvSpPr>
        <p:spPr>
          <a:xfrm>
            <a:off x="6019800" y="2362200"/>
            <a:ext cx="1012917" cy="307777"/>
          </a:xfrm>
          <a:prstGeom prst="rect">
            <a:avLst/>
          </a:prstGeom>
          <a:noFill/>
        </p:spPr>
        <p:txBody>
          <a:bodyPr wrap="none" rtlCol="0">
            <a:spAutoFit/>
          </a:bodyPr>
          <a:lstStyle/>
          <a:p>
            <a:r>
              <a:rPr lang="en-US" sz="1400" b="1" dirty="0" smtClean="0">
                <a:solidFill>
                  <a:srgbClr val="FF0000"/>
                </a:solidFill>
              </a:rPr>
              <a:t>Observed</a:t>
            </a:r>
            <a:endParaRPr lang="en-US" sz="1400" b="1" dirty="0">
              <a:solidFill>
                <a:srgbClr val="FF0000"/>
              </a:solidFill>
            </a:endParaRPr>
          </a:p>
        </p:txBody>
      </p:sp>
      <p:sp>
        <p:nvSpPr>
          <p:cNvPr id="33" name="TextBox 32"/>
          <p:cNvSpPr txBox="1"/>
          <p:nvPr/>
        </p:nvSpPr>
        <p:spPr>
          <a:xfrm>
            <a:off x="6477000" y="3505200"/>
            <a:ext cx="1154382" cy="338554"/>
          </a:xfrm>
          <a:prstGeom prst="rect">
            <a:avLst/>
          </a:prstGeom>
          <a:noFill/>
        </p:spPr>
        <p:txBody>
          <a:bodyPr wrap="none" rtlCol="0">
            <a:spAutoFit/>
          </a:bodyPr>
          <a:lstStyle/>
          <a:p>
            <a:r>
              <a:rPr lang="en-US" sz="1600" dirty="0" smtClean="0">
                <a:solidFill>
                  <a:srgbClr val="000000"/>
                </a:solidFill>
              </a:rPr>
              <a:t>Abell 1689</a:t>
            </a:r>
            <a:endParaRPr lang="en-US" sz="1600" dirty="0">
              <a:solidFill>
                <a:srgbClr val="000000"/>
              </a:solidFill>
            </a:endParaRPr>
          </a:p>
        </p:txBody>
      </p:sp>
      <p:sp>
        <p:nvSpPr>
          <p:cNvPr id="40" name="TextBox 9"/>
          <p:cNvSpPr txBox="1">
            <a:spLocks noChangeArrowheads="1"/>
          </p:cNvSpPr>
          <p:nvPr/>
        </p:nvSpPr>
        <p:spPr bwMode="auto">
          <a:xfrm>
            <a:off x="7698221" y="6428601"/>
            <a:ext cx="1369579" cy="276999"/>
          </a:xfrm>
          <a:prstGeom prst="rect">
            <a:avLst/>
          </a:prstGeom>
          <a:noFill/>
          <a:ln w="9525">
            <a:noFill/>
            <a:miter lim="800000"/>
            <a:headEnd/>
            <a:tailEnd/>
          </a:ln>
        </p:spPr>
        <p:txBody>
          <a:bodyPr wrap="square">
            <a:prstTxWarp prst="textNoShape">
              <a:avLst/>
            </a:prstTxWarp>
            <a:spAutoFit/>
          </a:bodyPr>
          <a:lstStyle/>
          <a:p>
            <a:pPr algn="r" defTabSz="457200" eaLnBrk="1" hangingPunct="1">
              <a:defRPr/>
            </a:pPr>
            <a:r>
              <a:rPr lang="en-US" sz="1200" dirty="0">
                <a:solidFill>
                  <a:srgbClr val="000000"/>
                </a:solidFill>
                <a:latin typeface="Calibri" pitchFamily="-112" charset="0"/>
              </a:rPr>
              <a:t>Oguri et al. 2009</a:t>
            </a:r>
          </a:p>
        </p:txBody>
      </p:sp>
      <p:cxnSp>
        <p:nvCxnSpPr>
          <p:cNvPr id="45" name="Straight Arrow Connector 44"/>
          <p:cNvCxnSpPr/>
          <p:nvPr/>
        </p:nvCxnSpPr>
        <p:spPr bwMode="auto">
          <a:xfrm rot="10800000">
            <a:off x="8481199" y="5736771"/>
            <a:ext cx="362620" cy="119743"/>
          </a:xfrm>
          <a:prstGeom prst="straightConnector1">
            <a:avLst/>
          </a:prstGeom>
          <a:solidFill>
            <a:schemeClr val="accent1"/>
          </a:solidFill>
          <a:ln w="9525" cap="flat" cmpd="sng" algn="ctr">
            <a:solidFill>
              <a:schemeClr val="accent2">
                <a:lumMod val="75000"/>
              </a:schemeClr>
            </a:solidFill>
            <a:prstDash val="solid"/>
            <a:round/>
            <a:headEnd type="none" w="med" len="med"/>
            <a:tailEnd type="arrow"/>
          </a:ln>
          <a:effectLst/>
        </p:spPr>
      </p:cxnSp>
      <p:cxnSp>
        <p:nvCxnSpPr>
          <p:cNvPr id="46" name="Straight Arrow Connector 45"/>
          <p:cNvCxnSpPr/>
          <p:nvPr/>
        </p:nvCxnSpPr>
        <p:spPr bwMode="auto">
          <a:xfrm rot="10800000" flipV="1">
            <a:off x="8483600" y="5257800"/>
            <a:ext cx="360218" cy="179614"/>
          </a:xfrm>
          <a:prstGeom prst="straightConnector1">
            <a:avLst/>
          </a:prstGeom>
          <a:solidFill>
            <a:schemeClr val="accent1"/>
          </a:solidFill>
          <a:ln w="9525" cap="flat" cmpd="sng" algn="ctr">
            <a:solidFill>
              <a:srgbClr val="FF00FF"/>
            </a:solidFill>
            <a:prstDash val="solid"/>
            <a:round/>
            <a:headEnd type="none" w="med" len="med"/>
            <a:tailEnd type="arrow"/>
          </a:ln>
          <a:effectLst/>
        </p:spPr>
      </p:cxnSp>
      <p:sp>
        <p:nvSpPr>
          <p:cNvPr id="48" name="TextBox 47"/>
          <p:cNvSpPr txBox="1"/>
          <p:nvPr/>
        </p:nvSpPr>
        <p:spPr>
          <a:xfrm>
            <a:off x="8423563" y="4648200"/>
            <a:ext cx="600363" cy="646331"/>
          </a:xfrm>
          <a:prstGeom prst="rect">
            <a:avLst/>
          </a:prstGeom>
          <a:noFill/>
        </p:spPr>
        <p:txBody>
          <a:bodyPr wrap="square" rtlCol="0">
            <a:spAutoFit/>
          </a:bodyPr>
          <a:lstStyle/>
          <a:p>
            <a:r>
              <a:rPr lang="en-US" sz="900" b="1" dirty="0" smtClean="0">
                <a:solidFill>
                  <a:srgbClr val="FF00FF"/>
                </a:solidFill>
              </a:rPr>
              <a:t>Best fit to data shown here</a:t>
            </a:r>
            <a:endParaRPr lang="en-US" sz="900" b="1" dirty="0">
              <a:solidFill>
                <a:srgbClr val="FF00FF"/>
              </a:solidFill>
            </a:endParaRPr>
          </a:p>
        </p:txBody>
      </p:sp>
      <p:sp>
        <p:nvSpPr>
          <p:cNvPr id="52" name="Rectangle 51"/>
          <p:cNvSpPr/>
          <p:nvPr/>
        </p:nvSpPr>
        <p:spPr>
          <a:xfrm>
            <a:off x="457200" y="5715000"/>
            <a:ext cx="4572000" cy="954107"/>
          </a:xfrm>
          <a:prstGeom prst="rect">
            <a:avLst/>
          </a:prstGeom>
        </p:spPr>
        <p:txBody>
          <a:bodyPr>
            <a:spAutoFit/>
          </a:bodyPr>
          <a:lstStyle/>
          <a:p>
            <a:pPr algn="just"/>
            <a:r>
              <a:rPr lang="en-US" sz="1400" dirty="0" smtClean="0"/>
              <a:t>The DM concentration is predicted to decline with increasing cluster mass because in the hierarchical model massive clusters collapse later, when the cosmological background density is lower.</a:t>
            </a:r>
            <a:endParaRPr lang="en-US" sz="1400" dirty="0"/>
          </a:p>
        </p:txBody>
      </p:sp>
      <p:sp>
        <p:nvSpPr>
          <p:cNvPr id="35" name="Rectangle 34"/>
          <p:cNvSpPr/>
          <p:nvPr/>
        </p:nvSpPr>
        <p:spPr bwMode="auto">
          <a:xfrm rot="185556">
            <a:off x="5866742" y="5687568"/>
            <a:ext cx="2590800" cy="329184"/>
          </a:xfrm>
          <a:prstGeom prst="rect">
            <a:avLst/>
          </a:prstGeom>
          <a:solidFill>
            <a:schemeClr val="tx1">
              <a:lumMod val="75000"/>
              <a:alpha val="4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112" charset="0"/>
              <a:ea typeface="ヒラギノ角ゴ Pro W3" pitchFamily="-112" charset="-128"/>
              <a:cs typeface="ヒラギノ角ゴ Pro W3" pitchFamily="-112" charset="-128"/>
            </a:endParaRPr>
          </a:p>
        </p:txBody>
      </p:sp>
      <p:sp>
        <p:nvSpPr>
          <p:cNvPr id="42" name="TextBox 41"/>
          <p:cNvSpPr txBox="1"/>
          <p:nvPr/>
        </p:nvSpPr>
        <p:spPr>
          <a:xfrm>
            <a:off x="5955110" y="5758615"/>
            <a:ext cx="1055290" cy="261610"/>
          </a:xfrm>
          <a:prstGeom prst="rect">
            <a:avLst/>
          </a:prstGeom>
          <a:noFill/>
        </p:spPr>
        <p:txBody>
          <a:bodyPr wrap="square" rtlCol="0">
            <a:spAutoFit/>
          </a:bodyPr>
          <a:lstStyle/>
          <a:p>
            <a:r>
              <a:rPr lang="en-US" sz="1100" dirty="0" smtClean="0">
                <a:solidFill>
                  <a:srgbClr val="000000"/>
                </a:solidFill>
              </a:rPr>
              <a:t>predicted</a:t>
            </a:r>
            <a:endParaRPr lang="en-US" sz="1100" dirty="0">
              <a:solidFill>
                <a:srgbClr val="000000"/>
              </a:solidFill>
            </a:endParaRPr>
          </a:p>
        </p:txBody>
      </p:sp>
      <p:cxnSp>
        <p:nvCxnSpPr>
          <p:cNvPr id="44" name="Straight Arrow Connector 43"/>
          <p:cNvCxnSpPr/>
          <p:nvPr/>
        </p:nvCxnSpPr>
        <p:spPr bwMode="auto">
          <a:xfrm rot="5400000" flipH="1" flipV="1">
            <a:off x="6172447" y="5706836"/>
            <a:ext cx="179614" cy="1"/>
          </a:xfrm>
          <a:prstGeom prst="straightConnector1">
            <a:avLst/>
          </a:prstGeom>
          <a:solidFill>
            <a:schemeClr val="accent1"/>
          </a:solidFill>
          <a:ln w="19050" cap="flat" cmpd="sng" algn="ctr">
            <a:solidFill>
              <a:srgbClr val="000000"/>
            </a:solidFill>
            <a:prstDash val="solid"/>
            <a:round/>
            <a:headEnd type="none" w="med" len="med"/>
            <a:tailEnd type="arrow"/>
          </a:ln>
          <a:effectLst/>
        </p:spPr>
      </p:cxnSp>
      <p:sp>
        <p:nvSpPr>
          <p:cNvPr id="43" name="TextBox 42"/>
          <p:cNvSpPr txBox="1"/>
          <p:nvPr/>
        </p:nvSpPr>
        <p:spPr>
          <a:xfrm>
            <a:off x="5902037" y="5361801"/>
            <a:ext cx="1108363" cy="276999"/>
          </a:xfrm>
          <a:prstGeom prst="rect">
            <a:avLst/>
          </a:prstGeom>
          <a:noFill/>
        </p:spPr>
        <p:txBody>
          <a:bodyPr wrap="square" rtlCol="0">
            <a:spAutoFit/>
          </a:bodyPr>
          <a:lstStyle/>
          <a:p>
            <a:r>
              <a:rPr lang="en-US" sz="1200" dirty="0" smtClean="0">
                <a:solidFill>
                  <a:srgbClr val="000000"/>
                </a:solidFill>
              </a:rPr>
              <a:t>lensing bias</a:t>
            </a:r>
            <a:endParaRPr lang="en-US" sz="1200" dirty="0">
              <a:solidFill>
                <a:srgbClr val="000000"/>
              </a:solidFill>
            </a:endParaRPr>
          </a:p>
        </p:txBody>
      </p:sp>
      <p:sp>
        <p:nvSpPr>
          <p:cNvPr id="47" name="TextBox 46"/>
          <p:cNvSpPr txBox="1"/>
          <p:nvPr/>
        </p:nvSpPr>
        <p:spPr>
          <a:xfrm>
            <a:off x="8077201" y="5816733"/>
            <a:ext cx="1066800" cy="369332"/>
          </a:xfrm>
          <a:prstGeom prst="rect">
            <a:avLst/>
          </a:prstGeom>
          <a:noFill/>
        </p:spPr>
        <p:txBody>
          <a:bodyPr wrap="square" rtlCol="0">
            <a:spAutoFit/>
          </a:bodyPr>
          <a:lstStyle/>
          <a:p>
            <a:r>
              <a:rPr lang="en-US" sz="900" dirty="0" err="1" smtClean="0">
                <a:solidFill>
                  <a:schemeClr val="accent2">
                    <a:lumMod val="75000"/>
                  </a:schemeClr>
                </a:solidFill>
              </a:rPr>
              <a:t>Comerford</a:t>
            </a:r>
            <a:r>
              <a:rPr lang="en-US" sz="900" dirty="0" smtClean="0">
                <a:solidFill>
                  <a:schemeClr val="accent2">
                    <a:lumMod val="75000"/>
                  </a:schemeClr>
                </a:solidFill>
              </a:rPr>
              <a:t> &amp; </a:t>
            </a:r>
            <a:r>
              <a:rPr lang="en-US" sz="900" dirty="0" err="1" smtClean="0">
                <a:solidFill>
                  <a:schemeClr val="accent2">
                    <a:lumMod val="75000"/>
                  </a:schemeClr>
                </a:solidFill>
              </a:rPr>
              <a:t>Natarajan</a:t>
            </a:r>
            <a:r>
              <a:rPr lang="en-US" sz="900" dirty="0" smtClean="0">
                <a:solidFill>
                  <a:schemeClr val="accent2">
                    <a:lumMod val="75000"/>
                  </a:schemeClr>
                </a:solidFill>
              </a:rPr>
              <a:t> 2007</a:t>
            </a:r>
            <a:endParaRPr lang="en-US" sz="900" dirty="0">
              <a:solidFill>
                <a:schemeClr val="accent2">
                  <a:lumMod val="75000"/>
                </a:schemeClr>
              </a:solidFill>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304800" y="304800"/>
            <a:ext cx="8534400" cy="762000"/>
          </a:xfrm>
        </p:spPr>
        <p:txBody>
          <a:bodyPr/>
          <a:lstStyle/>
          <a:p>
            <a:pPr eaLnBrk="1" hangingPunct="1">
              <a:defRPr/>
            </a:pPr>
            <a:r>
              <a:rPr lang="en-US" sz="3200" dirty="0" smtClean="0">
                <a:solidFill>
                  <a:srgbClr val="CCFFFF"/>
                </a:solidFill>
                <a:effectLst>
                  <a:outerShdw blurRad="38100" dist="38100" dir="2700000" algn="tl">
                    <a:srgbClr val="000000"/>
                  </a:outerShdw>
                </a:effectLst>
              </a:rPr>
              <a:t>Both Strong &amp; Weak Lensing Measurements Needed for Good Constraints</a:t>
            </a:r>
            <a:endParaRPr lang="en-US" sz="3200" dirty="0">
              <a:solidFill>
                <a:srgbClr val="CCFFFF"/>
              </a:solidFill>
              <a:effectLst>
                <a:outerShdw blurRad="38100" dist="38100" dir="2700000" algn="tl">
                  <a:srgbClr val="000000"/>
                </a:outerShdw>
              </a:effectLst>
            </a:endParaRPr>
          </a:p>
        </p:txBody>
      </p:sp>
      <p:sp>
        <p:nvSpPr>
          <p:cNvPr id="80899" name="Text Box 4"/>
          <p:cNvSpPr txBox="1">
            <a:spLocks noChangeArrowheads="1"/>
          </p:cNvSpPr>
          <p:nvPr/>
        </p:nvSpPr>
        <p:spPr bwMode="auto">
          <a:xfrm>
            <a:off x="990601" y="4722673"/>
            <a:ext cx="7772399" cy="2031325"/>
          </a:xfrm>
          <a:prstGeom prst="rect">
            <a:avLst/>
          </a:prstGeom>
          <a:noFill/>
          <a:ln w="9525">
            <a:noFill/>
            <a:miter lim="800000"/>
            <a:headEnd/>
            <a:tailEnd/>
          </a:ln>
        </p:spPr>
        <p:txBody>
          <a:bodyPr wrap="square">
            <a:prstTxWarp prst="textNoShape">
              <a:avLst/>
            </a:prstTxWarp>
            <a:spAutoFit/>
          </a:bodyPr>
          <a:lstStyle/>
          <a:p>
            <a:r>
              <a:rPr lang="en-US" sz="1800" dirty="0" smtClean="0"/>
              <a:t>CLASH will: </a:t>
            </a:r>
          </a:p>
          <a:p>
            <a:pPr indent="-91440">
              <a:buFont typeface="Arial"/>
              <a:buChar char="•"/>
            </a:pPr>
            <a:r>
              <a:rPr lang="en-US" sz="1800" dirty="0" smtClean="0"/>
              <a:t> Use 3 independent lensing constraints: SL, WL, mag bias</a:t>
            </a:r>
          </a:p>
          <a:p>
            <a:pPr indent="-91440">
              <a:buFont typeface="Arial"/>
              <a:buChar char="•"/>
            </a:pPr>
            <a:r>
              <a:rPr lang="en-US" sz="1800" dirty="0" smtClean="0"/>
              <a:t> Have a well-selected cluster sample with minimal lensing bias</a:t>
            </a:r>
          </a:p>
          <a:p>
            <a:pPr indent="-91440">
              <a:buFont typeface="Arial"/>
              <a:buChar char="•"/>
            </a:pPr>
            <a:r>
              <a:rPr lang="en-US" sz="1800" dirty="0" smtClean="0"/>
              <a:t> Definitively derive the representative equilibrium mass profile shape</a:t>
            </a:r>
          </a:p>
          <a:p>
            <a:pPr indent="-91440">
              <a:buFont typeface="Arial"/>
              <a:buChar char="•"/>
            </a:pPr>
            <a:r>
              <a:rPr lang="en-US" sz="1800" dirty="0" smtClean="0"/>
              <a:t> Robustly measure cluster DM concentrations and their dispersion as a function of cluster mass (and possibly their redshift evolution).</a:t>
            </a:r>
          </a:p>
          <a:p>
            <a:pPr indent="-91440">
              <a:buFont typeface="Arial"/>
              <a:buChar char="•"/>
            </a:pPr>
            <a:r>
              <a:rPr lang="en-US" sz="1800" dirty="0" smtClean="0"/>
              <a:t> Provide excellent calibration of mass-observable relations for clusters</a:t>
            </a:r>
            <a:endParaRPr lang="en-US" sz="1800" dirty="0"/>
          </a:p>
        </p:txBody>
      </p:sp>
      <p:grpSp>
        <p:nvGrpSpPr>
          <p:cNvPr id="23" name="Group 22"/>
          <p:cNvGrpSpPr/>
          <p:nvPr/>
        </p:nvGrpSpPr>
        <p:grpSpPr>
          <a:xfrm>
            <a:off x="990600" y="1179513"/>
            <a:ext cx="7086600" cy="3124200"/>
            <a:chOff x="990600" y="1179513"/>
            <a:chExt cx="7086600" cy="3124200"/>
          </a:xfrm>
        </p:grpSpPr>
        <p:grpSp>
          <p:nvGrpSpPr>
            <p:cNvPr id="31" name="Group 30"/>
            <p:cNvGrpSpPr/>
            <p:nvPr/>
          </p:nvGrpSpPr>
          <p:grpSpPr>
            <a:xfrm>
              <a:off x="990600" y="1179513"/>
              <a:ext cx="7086600" cy="3124200"/>
              <a:chOff x="990600" y="1179513"/>
              <a:chExt cx="7086600" cy="3124200"/>
            </a:xfrm>
          </p:grpSpPr>
          <p:grpSp>
            <p:nvGrpSpPr>
              <p:cNvPr id="29" name="Group 28"/>
              <p:cNvGrpSpPr/>
              <p:nvPr/>
            </p:nvGrpSpPr>
            <p:grpSpPr>
              <a:xfrm>
                <a:off x="990600" y="1179513"/>
                <a:ext cx="7086600" cy="3124200"/>
                <a:chOff x="990600" y="1179513"/>
                <a:chExt cx="7086600" cy="3124200"/>
              </a:xfrm>
            </p:grpSpPr>
            <p:sp>
              <p:nvSpPr>
                <p:cNvPr id="80911" name="Rectangle 20"/>
                <p:cNvSpPr>
                  <a:spLocks noChangeArrowheads="1"/>
                </p:cNvSpPr>
                <p:nvPr/>
              </p:nvSpPr>
              <p:spPr bwMode="auto">
                <a:xfrm>
                  <a:off x="990600" y="1255713"/>
                  <a:ext cx="7086600" cy="3048000"/>
                </a:xfrm>
                <a:prstGeom prst="rect">
                  <a:avLst/>
                </a:prstGeom>
                <a:solidFill>
                  <a:schemeClr val="tx1"/>
                </a:solidFill>
                <a:ln w="9525">
                  <a:solidFill>
                    <a:schemeClr val="tx1"/>
                  </a:solidFill>
                  <a:round/>
                  <a:headEnd/>
                  <a:tailEnd/>
                </a:ln>
              </p:spPr>
              <p:txBody>
                <a:bodyPr>
                  <a:prstTxWarp prst="textNoShape">
                    <a:avLst/>
                  </a:prstTxWarp>
                </a:bodyPr>
                <a:lstStyle/>
                <a:p>
                  <a:endParaRPr lang="en-US"/>
                </a:p>
              </p:txBody>
            </p:sp>
            <p:sp>
              <p:nvSpPr>
                <p:cNvPr id="20" name="Freeform 19"/>
                <p:cNvSpPr/>
                <p:nvPr/>
              </p:nvSpPr>
              <p:spPr bwMode="auto">
                <a:xfrm>
                  <a:off x="5748338" y="1636713"/>
                  <a:ext cx="517525" cy="2095500"/>
                </a:xfrm>
                <a:custGeom>
                  <a:avLst/>
                  <a:gdLst>
                    <a:gd name="connsiteX0" fmla="*/ 0 w 517525"/>
                    <a:gd name="connsiteY0" fmla="*/ 0 h 2095500"/>
                    <a:gd name="connsiteX1" fmla="*/ 320675 w 517525"/>
                    <a:gd name="connsiteY1" fmla="*/ 3175 h 2095500"/>
                    <a:gd name="connsiteX2" fmla="*/ 317500 w 517525"/>
                    <a:gd name="connsiteY2" fmla="*/ 107950 h 2095500"/>
                    <a:gd name="connsiteX3" fmla="*/ 320675 w 517525"/>
                    <a:gd name="connsiteY3" fmla="*/ 323850 h 2095500"/>
                    <a:gd name="connsiteX4" fmla="*/ 327025 w 517525"/>
                    <a:gd name="connsiteY4" fmla="*/ 647700 h 2095500"/>
                    <a:gd name="connsiteX5" fmla="*/ 352425 w 517525"/>
                    <a:gd name="connsiteY5" fmla="*/ 920750 h 2095500"/>
                    <a:gd name="connsiteX6" fmla="*/ 365125 w 517525"/>
                    <a:gd name="connsiteY6" fmla="*/ 1184275 h 2095500"/>
                    <a:gd name="connsiteX7" fmla="*/ 377825 w 517525"/>
                    <a:gd name="connsiteY7" fmla="*/ 1485900 h 2095500"/>
                    <a:gd name="connsiteX8" fmla="*/ 412750 w 517525"/>
                    <a:gd name="connsiteY8" fmla="*/ 1781175 h 2095500"/>
                    <a:gd name="connsiteX9" fmla="*/ 431800 w 517525"/>
                    <a:gd name="connsiteY9" fmla="*/ 1895475 h 2095500"/>
                    <a:gd name="connsiteX10" fmla="*/ 450850 w 517525"/>
                    <a:gd name="connsiteY10" fmla="*/ 1955800 h 2095500"/>
                    <a:gd name="connsiteX11" fmla="*/ 485775 w 517525"/>
                    <a:gd name="connsiteY11" fmla="*/ 2054225 h 2095500"/>
                    <a:gd name="connsiteX12" fmla="*/ 517525 w 517525"/>
                    <a:gd name="connsiteY12" fmla="*/ 2095500 h 2095500"/>
                    <a:gd name="connsiteX13" fmla="*/ 98425 w 517525"/>
                    <a:gd name="connsiteY13" fmla="*/ 2095500 h 2095500"/>
                    <a:gd name="connsiteX14" fmla="*/ 76200 w 517525"/>
                    <a:gd name="connsiteY14" fmla="*/ 2035175 h 2095500"/>
                    <a:gd name="connsiteX15" fmla="*/ 60325 w 517525"/>
                    <a:gd name="connsiteY15" fmla="*/ 1885950 h 2095500"/>
                    <a:gd name="connsiteX16" fmla="*/ 28575 w 517525"/>
                    <a:gd name="connsiteY16" fmla="*/ 1428750 h 2095500"/>
                    <a:gd name="connsiteX17" fmla="*/ 19050 w 517525"/>
                    <a:gd name="connsiteY17" fmla="*/ 809625 h 2095500"/>
                    <a:gd name="connsiteX18" fmla="*/ 0 w 517525"/>
                    <a:gd name="connsiteY18" fmla="*/ 0 h 2095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17525" h="2095500">
                      <a:moveTo>
                        <a:pt x="0" y="0"/>
                      </a:moveTo>
                      <a:cubicBezTo>
                        <a:pt x="225417" y="4025"/>
                        <a:pt x="118524" y="3175"/>
                        <a:pt x="320675" y="3175"/>
                      </a:cubicBezTo>
                      <a:cubicBezTo>
                        <a:pt x="316896" y="82536"/>
                        <a:pt x="317500" y="47600"/>
                        <a:pt x="317500" y="107950"/>
                      </a:cubicBezTo>
                      <a:cubicBezTo>
                        <a:pt x="318558" y="179917"/>
                        <a:pt x="320675" y="323850"/>
                        <a:pt x="320675" y="323850"/>
                      </a:cubicBezTo>
                      <a:lnTo>
                        <a:pt x="327025" y="647700"/>
                      </a:lnTo>
                      <a:lnTo>
                        <a:pt x="352425" y="920750"/>
                      </a:lnTo>
                      <a:lnTo>
                        <a:pt x="365125" y="1184275"/>
                      </a:lnTo>
                      <a:lnTo>
                        <a:pt x="377825" y="1485900"/>
                      </a:lnTo>
                      <a:lnTo>
                        <a:pt x="412750" y="1781175"/>
                      </a:lnTo>
                      <a:lnTo>
                        <a:pt x="431800" y="1895475"/>
                      </a:lnTo>
                      <a:lnTo>
                        <a:pt x="450850" y="1955800"/>
                      </a:lnTo>
                      <a:lnTo>
                        <a:pt x="485775" y="2054225"/>
                      </a:lnTo>
                      <a:lnTo>
                        <a:pt x="517525" y="2095500"/>
                      </a:lnTo>
                      <a:lnTo>
                        <a:pt x="98425" y="2095500"/>
                      </a:lnTo>
                      <a:lnTo>
                        <a:pt x="76200" y="2035175"/>
                      </a:lnTo>
                      <a:lnTo>
                        <a:pt x="60325" y="1885950"/>
                      </a:lnTo>
                      <a:lnTo>
                        <a:pt x="28575" y="1428750"/>
                      </a:lnTo>
                      <a:lnTo>
                        <a:pt x="19050" y="809625"/>
                      </a:lnTo>
                      <a:lnTo>
                        <a:pt x="0" y="0"/>
                      </a:lnTo>
                      <a:close/>
                    </a:path>
                  </a:pathLst>
                </a:custGeom>
                <a:solidFill>
                  <a:schemeClr val="tx1">
                    <a:lumMod val="50000"/>
                  </a:schemeClr>
                </a:solidFill>
                <a:ln w="9525" cap="flat" cmpd="sng" algn="ctr">
                  <a:solidFill>
                    <a:schemeClr val="tx1">
                      <a:lumMod val="50000"/>
                    </a:schemeClr>
                  </a:solidFill>
                  <a:prstDash val="solid"/>
                  <a:round/>
                  <a:headEnd type="none" w="med" len="med"/>
                  <a:tailEnd type="none" w="med" len="med"/>
                </a:ln>
                <a:effectLst/>
              </p:spPr>
              <p:txBody>
                <a:bodyPr>
                  <a:prstTxWarp prst="textNoShape">
                    <a:avLst/>
                  </a:prstTxWarp>
                </a:bodyPr>
                <a:lstStyle/>
                <a:p>
                  <a:pPr>
                    <a:defRPr/>
                  </a:pPr>
                  <a:endParaRPr lang="en-US"/>
                </a:p>
              </p:txBody>
            </p:sp>
            <p:pic>
              <p:nvPicPr>
                <p:cNvPr id="80913" name="Picture 3" descr="dmprofile"/>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1144588" y="1179513"/>
                  <a:ext cx="6932612" cy="3092450"/>
                </a:xfrm>
                <a:prstGeom prst="rect">
                  <a:avLst/>
                </a:prstGeom>
                <a:noFill/>
                <a:ln w="9525">
                  <a:noFill/>
                  <a:miter lim="800000"/>
                  <a:headEnd/>
                  <a:tailEnd/>
                </a:ln>
              </p:spPr>
            </p:pic>
          </p:grpSp>
          <p:sp>
            <p:nvSpPr>
              <p:cNvPr id="80910" name="TextBox 22"/>
              <p:cNvSpPr txBox="1">
                <a:spLocks noChangeArrowheads="1"/>
              </p:cNvSpPr>
              <p:nvPr/>
            </p:nvSpPr>
            <p:spPr bwMode="auto">
              <a:xfrm rot="15997092">
                <a:off x="5298345" y="2888591"/>
                <a:ext cx="1287532" cy="307777"/>
              </a:xfrm>
              <a:prstGeom prst="rect">
                <a:avLst/>
              </a:prstGeom>
              <a:noFill/>
              <a:ln w="9525">
                <a:noFill/>
                <a:miter lim="800000"/>
                <a:headEnd/>
                <a:tailEnd/>
              </a:ln>
            </p:spPr>
            <p:txBody>
              <a:bodyPr wrap="none">
                <a:prstTxWarp prst="textNoShape">
                  <a:avLst/>
                </a:prstTxWarp>
                <a:spAutoFit/>
              </a:bodyPr>
              <a:lstStyle/>
              <a:p>
                <a:r>
                  <a:rPr lang="en-US" sz="1400" dirty="0">
                    <a:solidFill>
                      <a:srgbClr val="000000"/>
                    </a:solidFill>
                    <a:latin typeface="Times New Roman" pitchFamily="-112" charset="0"/>
                    <a:ea typeface="Times New Roman" pitchFamily="-112" charset="0"/>
                    <a:cs typeface="Times New Roman" pitchFamily="-112" charset="0"/>
                  </a:rPr>
                  <a:t>ΛCDM Theory</a:t>
                </a:r>
              </a:p>
            </p:txBody>
          </p:sp>
        </p:grpSp>
        <p:sp>
          <p:nvSpPr>
            <p:cNvPr id="26" name="Freeform 25"/>
            <p:cNvSpPr/>
            <p:nvPr/>
          </p:nvSpPr>
          <p:spPr bwMode="auto">
            <a:xfrm>
              <a:off x="6302375" y="2744788"/>
              <a:ext cx="412750" cy="344487"/>
            </a:xfrm>
            <a:custGeom>
              <a:avLst/>
              <a:gdLst>
                <a:gd name="connsiteX0" fmla="*/ 257704 w 413279"/>
                <a:gd name="connsiteY0" fmla="*/ 184679 h 345546"/>
                <a:gd name="connsiteX1" fmla="*/ 340254 w 413279"/>
                <a:gd name="connsiteY1" fmla="*/ 254529 h 345546"/>
                <a:gd name="connsiteX2" fmla="*/ 384704 w 413279"/>
                <a:gd name="connsiteY2" fmla="*/ 292629 h 345546"/>
                <a:gd name="connsiteX3" fmla="*/ 410104 w 413279"/>
                <a:gd name="connsiteY3" fmla="*/ 311679 h 345546"/>
                <a:gd name="connsiteX4" fmla="*/ 397404 w 413279"/>
                <a:gd name="connsiteY4" fmla="*/ 343429 h 345546"/>
                <a:gd name="connsiteX5" fmla="*/ 314854 w 413279"/>
                <a:gd name="connsiteY5" fmla="*/ 324379 h 345546"/>
                <a:gd name="connsiteX6" fmla="*/ 222779 w 413279"/>
                <a:gd name="connsiteY6" fmla="*/ 279929 h 345546"/>
                <a:gd name="connsiteX7" fmla="*/ 130704 w 413279"/>
                <a:gd name="connsiteY7" fmla="*/ 219604 h 345546"/>
                <a:gd name="connsiteX8" fmla="*/ 76729 w 413279"/>
                <a:gd name="connsiteY8" fmla="*/ 165629 h 345546"/>
                <a:gd name="connsiteX9" fmla="*/ 29104 w 413279"/>
                <a:gd name="connsiteY9" fmla="*/ 105304 h 345546"/>
                <a:gd name="connsiteX10" fmla="*/ 10054 w 413279"/>
                <a:gd name="connsiteY10" fmla="*/ 57679 h 345546"/>
                <a:gd name="connsiteX11" fmla="*/ 529 w 413279"/>
                <a:gd name="connsiteY11" fmla="*/ 29104 h 345546"/>
                <a:gd name="connsiteX12" fmla="*/ 6879 w 413279"/>
                <a:gd name="connsiteY12" fmla="*/ 3704 h 345546"/>
                <a:gd name="connsiteX13" fmla="*/ 32279 w 413279"/>
                <a:gd name="connsiteY13" fmla="*/ 6879 h 345546"/>
                <a:gd name="connsiteX14" fmla="*/ 70379 w 413279"/>
                <a:gd name="connsiteY14" fmla="*/ 32279 h 345546"/>
                <a:gd name="connsiteX15" fmla="*/ 114829 w 413279"/>
                <a:gd name="connsiteY15" fmla="*/ 70379 h 345546"/>
                <a:gd name="connsiteX16" fmla="*/ 149754 w 413279"/>
                <a:gd name="connsiteY16" fmla="*/ 98954 h 345546"/>
                <a:gd name="connsiteX17" fmla="*/ 178329 w 413279"/>
                <a:gd name="connsiteY17" fmla="*/ 118004 h 345546"/>
                <a:gd name="connsiteX18" fmla="*/ 257704 w 413279"/>
                <a:gd name="connsiteY18" fmla="*/ 184679 h 3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3279" h="345546">
                  <a:moveTo>
                    <a:pt x="257704" y="184679"/>
                  </a:moveTo>
                  <a:lnTo>
                    <a:pt x="340254" y="254529"/>
                  </a:lnTo>
                  <a:cubicBezTo>
                    <a:pt x="361421" y="272521"/>
                    <a:pt x="373062" y="283104"/>
                    <a:pt x="384704" y="292629"/>
                  </a:cubicBezTo>
                  <a:cubicBezTo>
                    <a:pt x="396346" y="302154"/>
                    <a:pt x="407987" y="303212"/>
                    <a:pt x="410104" y="311679"/>
                  </a:cubicBezTo>
                  <a:cubicBezTo>
                    <a:pt x="412221" y="320146"/>
                    <a:pt x="413279" y="341312"/>
                    <a:pt x="397404" y="343429"/>
                  </a:cubicBezTo>
                  <a:cubicBezTo>
                    <a:pt x="381529" y="345546"/>
                    <a:pt x="343958" y="334962"/>
                    <a:pt x="314854" y="324379"/>
                  </a:cubicBezTo>
                  <a:cubicBezTo>
                    <a:pt x="285750" y="313796"/>
                    <a:pt x="253471" y="297392"/>
                    <a:pt x="222779" y="279929"/>
                  </a:cubicBezTo>
                  <a:cubicBezTo>
                    <a:pt x="192087" y="262467"/>
                    <a:pt x="155046" y="238654"/>
                    <a:pt x="130704" y="219604"/>
                  </a:cubicBezTo>
                  <a:cubicBezTo>
                    <a:pt x="106362" y="200554"/>
                    <a:pt x="93662" y="184679"/>
                    <a:pt x="76729" y="165629"/>
                  </a:cubicBezTo>
                  <a:cubicBezTo>
                    <a:pt x="59796" y="146579"/>
                    <a:pt x="40216" y="123295"/>
                    <a:pt x="29104" y="105304"/>
                  </a:cubicBezTo>
                  <a:cubicBezTo>
                    <a:pt x="17992" y="87313"/>
                    <a:pt x="14817" y="70379"/>
                    <a:pt x="10054" y="57679"/>
                  </a:cubicBezTo>
                  <a:cubicBezTo>
                    <a:pt x="5291" y="44979"/>
                    <a:pt x="1058" y="38100"/>
                    <a:pt x="529" y="29104"/>
                  </a:cubicBezTo>
                  <a:cubicBezTo>
                    <a:pt x="0" y="20108"/>
                    <a:pt x="1587" y="7408"/>
                    <a:pt x="6879" y="3704"/>
                  </a:cubicBezTo>
                  <a:cubicBezTo>
                    <a:pt x="12171" y="0"/>
                    <a:pt x="21696" y="2117"/>
                    <a:pt x="32279" y="6879"/>
                  </a:cubicBezTo>
                  <a:cubicBezTo>
                    <a:pt x="42862" y="11642"/>
                    <a:pt x="56621" y="21696"/>
                    <a:pt x="70379" y="32279"/>
                  </a:cubicBezTo>
                  <a:cubicBezTo>
                    <a:pt x="84137" y="42862"/>
                    <a:pt x="101600" y="59267"/>
                    <a:pt x="114829" y="70379"/>
                  </a:cubicBezTo>
                  <a:cubicBezTo>
                    <a:pt x="128058" y="81491"/>
                    <a:pt x="139171" y="91017"/>
                    <a:pt x="149754" y="98954"/>
                  </a:cubicBezTo>
                  <a:cubicBezTo>
                    <a:pt x="160337" y="106891"/>
                    <a:pt x="161925" y="104246"/>
                    <a:pt x="178329" y="118004"/>
                  </a:cubicBezTo>
                  <a:lnTo>
                    <a:pt x="257704" y="184679"/>
                  </a:lnTo>
                  <a:close/>
                </a:path>
              </a:pathLst>
            </a:custGeom>
            <a:noFill/>
            <a:ln w="9525" cap="flat" cmpd="sng" algn="ctr">
              <a:solidFill>
                <a:schemeClr val="accent4">
                  <a:lumMod val="10000"/>
                </a:schemeClr>
              </a:solidFill>
              <a:prstDash val="solid"/>
              <a:round/>
              <a:headEnd type="none" w="med" len="med"/>
              <a:tailEnd type="none" w="med" len="med"/>
            </a:ln>
            <a:effectLst/>
          </p:spPr>
          <p:txBody>
            <a:bodyPr>
              <a:prstTxWarp prst="textNoShape">
                <a:avLst/>
              </a:prstTxWarp>
            </a:bodyPr>
            <a:lstStyle/>
            <a:p>
              <a:pPr>
                <a:defRPr/>
              </a:pPr>
              <a:endParaRPr lang="en-US"/>
            </a:p>
          </p:txBody>
        </p:sp>
        <p:sp>
          <p:nvSpPr>
            <p:cNvPr id="28" name="Freeform 27"/>
            <p:cNvSpPr/>
            <p:nvPr/>
          </p:nvSpPr>
          <p:spPr bwMode="auto">
            <a:xfrm>
              <a:off x="6180138" y="2581275"/>
              <a:ext cx="762000" cy="611188"/>
            </a:xfrm>
            <a:custGeom>
              <a:avLst/>
              <a:gdLst>
                <a:gd name="connsiteX0" fmla="*/ 23812 w 761999"/>
                <a:gd name="connsiteY0" fmla="*/ 10583 h 610658"/>
                <a:gd name="connsiteX1" fmla="*/ 80962 w 761999"/>
                <a:gd name="connsiteY1" fmla="*/ 29633 h 610658"/>
                <a:gd name="connsiteX2" fmla="*/ 125412 w 761999"/>
                <a:gd name="connsiteY2" fmla="*/ 74083 h 610658"/>
                <a:gd name="connsiteX3" fmla="*/ 214312 w 761999"/>
                <a:gd name="connsiteY3" fmla="*/ 156633 h 610658"/>
                <a:gd name="connsiteX4" fmla="*/ 373062 w 761999"/>
                <a:gd name="connsiteY4" fmla="*/ 302683 h 610658"/>
                <a:gd name="connsiteX5" fmla="*/ 496887 w 761999"/>
                <a:gd name="connsiteY5" fmla="*/ 397933 h 610658"/>
                <a:gd name="connsiteX6" fmla="*/ 630237 w 761999"/>
                <a:gd name="connsiteY6" fmla="*/ 483658 h 610658"/>
                <a:gd name="connsiteX7" fmla="*/ 722312 w 761999"/>
                <a:gd name="connsiteY7" fmla="*/ 543983 h 610658"/>
                <a:gd name="connsiteX8" fmla="*/ 754062 w 761999"/>
                <a:gd name="connsiteY8" fmla="*/ 582083 h 610658"/>
                <a:gd name="connsiteX9" fmla="*/ 722312 w 761999"/>
                <a:gd name="connsiteY9" fmla="*/ 607483 h 610658"/>
                <a:gd name="connsiteX10" fmla="*/ 515937 w 761999"/>
                <a:gd name="connsiteY10" fmla="*/ 563033 h 610658"/>
                <a:gd name="connsiteX11" fmla="*/ 315912 w 761999"/>
                <a:gd name="connsiteY11" fmla="*/ 474133 h 610658"/>
                <a:gd name="connsiteX12" fmla="*/ 176212 w 761999"/>
                <a:gd name="connsiteY12" fmla="*/ 363008 h 610658"/>
                <a:gd name="connsiteX13" fmla="*/ 65087 w 761999"/>
                <a:gd name="connsiteY13" fmla="*/ 213783 h 610658"/>
                <a:gd name="connsiteX14" fmla="*/ 7937 w 761999"/>
                <a:gd name="connsiteY14" fmla="*/ 93133 h 610658"/>
                <a:gd name="connsiteX15" fmla="*/ 23812 w 761999"/>
                <a:gd name="connsiteY15" fmla="*/ 10583 h 610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61999" h="610658">
                  <a:moveTo>
                    <a:pt x="23812" y="10583"/>
                  </a:moveTo>
                  <a:cubicBezTo>
                    <a:pt x="35983" y="0"/>
                    <a:pt x="64029" y="19050"/>
                    <a:pt x="80962" y="29633"/>
                  </a:cubicBezTo>
                  <a:cubicBezTo>
                    <a:pt x="97895" y="40216"/>
                    <a:pt x="103187" y="52916"/>
                    <a:pt x="125412" y="74083"/>
                  </a:cubicBezTo>
                  <a:cubicBezTo>
                    <a:pt x="147637" y="95250"/>
                    <a:pt x="214312" y="156633"/>
                    <a:pt x="214312" y="156633"/>
                  </a:cubicBezTo>
                  <a:cubicBezTo>
                    <a:pt x="255587" y="194733"/>
                    <a:pt x="325966" y="262466"/>
                    <a:pt x="373062" y="302683"/>
                  </a:cubicBezTo>
                  <a:cubicBezTo>
                    <a:pt x="420158" y="342900"/>
                    <a:pt x="454025" y="367771"/>
                    <a:pt x="496887" y="397933"/>
                  </a:cubicBezTo>
                  <a:cubicBezTo>
                    <a:pt x="539749" y="428095"/>
                    <a:pt x="630237" y="483658"/>
                    <a:pt x="630237" y="483658"/>
                  </a:cubicBezTo>
                  <a:cubicBezTo>
                    <a:pt x="667808" y="508000"/>
                    <a:pt x="701675" y="527579"/>
                    <a:pt x="722312" y="543983"/>
                  </a:cubicBezTo>
                  <a:cubicBezTo>
                    <a:pt x="742949" y="560387"/>
                    <a:pt x="754062" y="571500"/>
                    <a:pt x="754062" y="582083"/>
                  </a:cubicBezTo>
                  <a:cubicBezTo>
                    <a:pt x="754062" y="592666"/>
                    <a:pt x="761999" y="610658"/>
                    <a:pt x="722312" y="607483"/>
                  </a:cubicBezTo>
                  <a:cubicBezTo>
                    <a:pt x="682625" y="604308"/>
                    <a:pt x="583670" y="585258"/>
                    <a:pt x="515937" y="563033"/>
                  </a:cubicBezTo>
                  <a:cubicBezTo>
                    <a:pt x="448204" y="540808"/>
                    <a:pt x="372533" y="507471"/>
                    <a:pt x="315912" y="474133"/>
                  </a:cubicBezTo>
                  <a:cubicBezTo>
                    <a:pt x="259291" y="440795"/>
                    <a:pt x="218016" y="406400"/>
                    <a:pt x="176212" y="363008"/>
                  </a:cubicBezTo>
                  <a:cubicBezTo>
                    <a:pt x="134408" y="319616"/>
                    <a:pt x="93133" y="258762"/>
                    <a:pt x="65087" y="213783"/>
                  </a:cubicBezTo>
                  <a:cubicBezTo>
                    <a:pt x="37041" y="168804"/>
                    <a:pt x="15874" y="122766"/>
                    <a:pt x="7937" y="93133"/>
                  </a:cubicBezTo>
                  <a:cubicBezTo>
                    <a:pt x="0" y="63500"/>
                    <a:pt x="11641" y="21166"/>
                    <a:pt x="23812" y="10583"/>
                  </a:cubicBezTo>
                  <a:close/>
                </a:path>
              </a:pathLst>
            </a:custGeom>
            <a:noFill/>
            <a:ln w="9525" cap="flat" cmpd="sng" algn="ctr">
              <a:solidFill>
                <a:schemeClr val="accent4">
                  <a:lumMod val="25000"/>
                </a:schemeClr>
              </a:solidFill>
              <a:prstDash val="solid"/>
              <a:round/>
              <a:headEnd type="none" w="med" len="med"/>
              <a:tailEnd type="none" w="med" len="med"/>
            </a:ln>
            <a:effectLst/>
          </p:spPr>
          <p:txBody>
            <a:bodyPr>
              <a:prstTxWarp prst="textNoShape">
                <a:avLst/>
              </a:prstTxWarp>
            </a:bodyPr>
            <a:lstStyle/>
            <a:p>
              <a:pPr>
                <a:defRPr/>
              </a:pPr>
              <a:endParaRPr lang="en-US"/>
            </a:p>
          </p:txBody>
        </p:sp>
        <p:sp>
          <p:nvSpPr>
            <p:cNvPr id="30" name="Freeform 29"/>
            <p:cNvSpPr/>
            <p:nvPr/>
          </p:nvSpPr>
          <p:spPr bwMode="auto">
            <a:xfrm>
              <a:off x="6110288" y="2424113"/>
              <a:ext cx="1101725" cy="838200"/>
            </a:xfrm>
            <a:custGeom>
              <a:avLst/>
              <a:gdLst>
                <a:gd name="connsiteX0" fmla="*/ 10583 w 1101195"/>
                <a:gd name="connsiteY0" fmla="*/ 15346 h 837671"/>
                <a:gd name="connsiteX1" fmla="*/ 61383 w 1101195"/>
                <a:gd name="connsiteY1" fmla="*/ 21696 h 837671"/>
                <a:gd name="connsiteX2" fmla="*/ 115358 w 1101195"/>
                <a:gd name="connsiteY2" fmla="*/ 94721 h 837671"/>
                <a:gd name="connsiteX3" fmla="*/ 191558 w 1101195"/>
                <a:gd name="connsiteY3" fmla="*/ 174096 h 837671"/>
                <a:gd name="connsiteX4" fmla="*/ 324908 w 1101195"/>
                <a:gd name="connsiteY4" fmla="*/ 313796 h 837671"/>
                <a:gd name="connsiteX5" fmla="*/ 420158 w 1101195"/>
                <a:gd name="connsiteY5" fmla="*/ 409046 h 837671"/>
                <a:gd name="connsiteX6" fmla="*/ 556683 w 1101195"/>
                <a:gd name="connsiteY6" fmla="*/ 516996 h 837671"/>
                <a:gd name="connsiteX7" fmla="*/ 753533 w 1101195"/>
                <a:gd name="connsiteY7" fmla="*/ 640821 h 837671"/>
                <a:gd name="connsiteX8" fmla="*/ 1001183 w 1101195"/>
                <a:gd name="connsiteY8" fmla="*/ 755121 h 837671"/>
                <a:gd name="connsiteX9" fmla="*/ 1099608 w 1101195"/>
                <a:gd name="connsiteY9" fmla="*/ 818621 h 837671"/>
                <a:gd name="connsiteX10" fmla="*/ 1010708 w 1101195"/>
                <a:gd name="connsiteY10" fmla="*/ 837671 h 837671"/>
                <a:gd name="connsiteX11" fmla="*/ 823383 w 1101195"/>
                <a:gd name="connsiteY11" fmla="*/ 818621 h 837671"/>
                <a:gd name="connsiteX12" fmla="*/ 629708 w 1101195"/>
                <a:gd name="connsiteY12" fmla="*/ 774171 h 837671"/>
                <a:gd name="connsiteX13" fmla="*/ 451908 w 1101195"/>
                <a:gd name="connsiteY13" fmla="*/ 704321 h 837671"/>
                <a:gd name="connsiteX14" fmla="*/ 309033 w 1101195"/>
                <a:gd name="connsiteY14" fmla="*/ 618596 h 837671"/>
                <a:gd name="connsiteX15" fmla="*/ 109008 w 1101195"/>
                <a:gd name="connsiteY15" fmla="*/ 412221 h 837671"/>
                <a:gd name="connsiteX16" fmla="*/ 48683 w 1101195"/>
                <a:gd name="connsiteY16" fmla="*/ 256646 h 837671"/>
                <a:gd name="connsiteX17" fmla="*/ 7408 w 1101195"/>
                <a:gd name="connsiteY17" fmla="*/ 113771 h 837671"/>
                <a:gd name="connsiteX18" fmla="*/ 10583 w 1101195"/>
                <a:gd name="connsiteY18" fmla="*/ 15346 h 83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01195" h="837671">
                  <a:moveTo>
                    <a:pt x="10583" y="15346"/>
                  </a:moveTo>
                  <a:cubicBezTo>
                    <a:pt x="19579" y="0"/>
                    <a:pt x="43921" y="8467"/>
                    <a:pt x="61383" y="21696"/>
                  </a:cubicBezTo>
                  <a:cubicBezTo>
                    <a:pt x="78846" y="34925"/>
                    <a:pt x="93662" y="69321"/>
                    <a:pt x="115358" y="94721"/>
                  </a:cubicBezTo>
                  <a:cubicBezTo>
                    <a:pt x="137054" y="120121"/>
                    <a:pt x="191558" y="174096"/>
                    <a:pt x="191558" y="174096"/>
                  </a:cubicBezTo>
                  <a:lnTo>
                    <a:pt x="324908" y="313796"/>
                  </a:lnTo>
                  <a:cubicBezTo>
                    <a:pt x="363008" y="352954"/>
                    <a:pt x="381529" y="375179"/>
                    <a:pt x="420158" y="409046"/>
                  </a:cubicBezTo>
                  <a:cubicBezTo>
                    <a:pt x="458787" y="442913"/>
                    <a:pt x="501121" y="478367"/>
                    <a:pt x="556683" y="516996"/>
                  </a:cubicBezTo>
                  <a:cubicBezTo>
                    <a:pt x="612245" y="555625"/>
                    <a:pt x="679450" y="601134"/>
                    <a:pt x="753533" y="640821"/>
                  </a:cubicBezTo>
                  <a:cubicBezTo>
                    <a:pt x="827616" y="680508"/>
                    <a:pt x="943504" y="725488"/>
                    <a:pt x="1001183" y="755121"/>
                  </a:cubicBezTo>
                  <a:cubicBezTo>
                    <a:pt x="1058862" y="784754"/>
                    <a:pt x="1098021" y="804863"/>
                    <a:pt x="1099608" y="818621"/>
                  </a:cubicBezTo>
                  <a:cubicBezTo>
                    <a:pt x="1101195" y="832379"/>
                    <a:pt x="1056745" y="837671"/>
                    <a:pt x="1010708" y="837671"/>
                  </a:cubicBezTo>
                  <a:cubicBezTo>
                    <a:pt x="964671" y="837671"/>
                    <a:pt x="886883" y="829204"/>
                    <a:pt x="823383" y="818621"/>
                  </a:cubicBezTo>
                  <a:cubicBezTo>
                    <a:pt x="759883" y="808038"/>
                    <a:pt x="691621" y="793221"/>
                    <a:pt x="629708" y="774171"/>
                  </a:cubicBezTo>
                  <a:cubicBezTo>
                    <a:pt x="567795" y="755121"/>
                    <a:pt x="505354" y="730250"/>
                    <a:pt x="451908" y="704321"/>
                  </a:cubicBezTo>
                  <a:cubicBezTo>
                    <a:pt x="398462" y="678392"/>
                    <a:pt x="366183" y="667279"/>
                    <a:pt x="309033" y="618596"/>
                  </a:cubicBezTo>
                  <a:cubicBezTo>
                    <a:pt x="251883" y="569913"/>
                    <a:pt x="152400" y="472546"/>
                    <a:pt x="109008" y="412221"/>
                  </a:cubicBezTo>
                  <a:cubicBezTo>
                    <a:pt x="65616" y="351896"/>
                    <a:pt x="65616" y="306388"/>
                    <a:pt x="48683" y="256646"/>
                  </a:cubicBezTo>
                  <a:cubicBezTo>
                    <a:pt x="31750" y="206904"/>
                    <a:pt x="14816" y="150813"/>
                    <a:pt x="7408" y="113771"/>
                  </a:cubicBezTo>
                  <a:cubicBezTo>
                    <a:pt x="0" y="76729"/>
                    <a:pt x="1587" y="30692"/>
                    <a:pt x="10583" y="15346"/>
                  </a:cubicBezTo>
                  <a:close/>
                </a:path>
              </a:pathLst>
            </a:custGeom>
            <a:noFill/>
            <a:ln w="9525" cap="flat" cmpd="sng" algn="ctr">
              <a:solidFill>
                <a:schemeClr val="accent4">
                  <a:lumMod val="25000"/>
                </a:schemeClr>
              </a:solidFill>
              <a:prstDash val="solid"/>
              <a:round/>
              <a:headEnd type="none" w="med" len="med"/>
              <a:tailEnd type="none" w="med" len="med"/>
            </a:ln>
            <a:effectLst/>
          </p:spPr>
          <p:txBody>
            <a:bodyPr>
              <a:prstTxWarp prst="textNoShape">
                <a:avLst/>
              </a:prstTxWarp>
            </a:bodyPr>
            <a:lstStyle/>
            <a:p>
              <a:pPr>
                <a:defRPr/>
              </a:pPr>
              <a:endParaRPr lang="en-US"/>
            </a:p>
          </p:txBody>
        </p:sp>
      </p:grpSp>
      <p:pic>
        <p:nvPicPr>
          <p:cNvPr id="32" name="Picture 3" descr="dmprofile"/>
          <p:cNvPicPr>
            <a:picLocks noChangeAspect="1" noChangeArrowheads="1"/>
          </p:cNvPicPr>
          <p:nvPr/>
        </p:nvPicPr>
        <p:blipFill>
          <a:blip r:embed="rId3">
            <a:clrChange>
              <a:clrFrom>
                <a:srgbClr val="FFFFFF"/>
              </a:clrFrom>
              <a:clrTo>
                <a:srgbClr val="FFFFFF">
                  <a:alpha val="0"/>
                </a:srgbClr>
              </a:clrTo>
            </a:clrChange>
          </a:blip>
          <a:srcRect l="313" t="2805" r="313"/>
          <a:stretch>
            <a:fillRect/>
          </a:stretch>
        </p:blipFill>
        <p:spPr bwMode="auto">
          <a:xfrm>
            <a:off x="1170432" y="1271016"/>
            <a:ext cx="6888162" cy="3005138"/>
          </a:xfrm>
          <a:prstGeom prst="rect">
            <a:avLst/>
          </a:prstGeom>
          <a:solidFill>
            <a:schemeClr val="tx1"/>
          </a:solidFill>
          <a:ln w="9525">
            <a:noFill/>
            <a:miter lim="800000"/>
            <a:headEnd/>
            <a:tailEnd/>
          </a:ln>
        </p:spPr>
      </p:pic>
      <p:grpSp>
        <p:nvGrpSpPr>
          <p:cNvPr id="34" name="Group 33"/>
          <p:cNvGrpSpPr/>
          <p:nvPr/>
        </p:nvGrpSpPr>
        <p:grpSpPr>
          <a:xfrm>
            <a:off x="4873752" y="1261872"/>
            <a:ext cx="3159639" cy="3044952"/>
            <a:chOff x="4873752" y="1261872"/>
            <a:chExt cx="3159639" cy="3044952"/>
          </a:xfrm>
        </p:grpSpPr>
        <p:pic>
          <p:nvPicPr>
            <p:cNvPr id="33" name="Picture 32" descr="Umetzu_Subaru_axes_only.jpg"/>
            <p:cNvPicPr>
              <a:picLocks noChangeAspect="1"/>
            </p:cNvPicPr>
            <p:nvPr/>
          </p:nvPicPr>
          <p:blipFill>
            <a:blip r:embed="rId4">
              <a:clrChange>
                <a:clrFrom>
                  <a:srgbClr val="FFFFFF"/>
                </a:clrFrom>
                <a:clrTo>
                  <a:srgbClr val="FFFFFF">
                    <a:alpha val="0"/>
                  </a:srgbClr>
                </a:clrTo>
              </a:clrChange>
            </a:blip>
            <a:stretch>
              <a:fillRect/>
            </a:stretch>
          </p:blipFill>
          <p:spPr>
            <a:xfrm>
              <a:off x="4873752" y="1261872"/>
              <a:ext cx="3159639" cy="3044952"/>
            </a:xfrm>
            <a:prstGeom prst="rect">
              <a:avLst/>
            </a:prstGeom>
            <a:solidFill>
              <a:schemeClr val="tx1"/>
            </a:solidFill>
          </p:spPr>
        </p:pic>
        <p:sp>
          <p:nvSpPr>
            <p:cNvPr id="25" name="Freeform 24"/>
            <p:cNvSpPr/>
            <p:nvPr/>
          </p:nvSpPr>
          <p:spPr bwMode="auto">
            <a:xfrm>
              <a:off x="5751576" y="1636776"/>
              <a:ext cx="517525" cy="2095500"/>
            </a:xfrm>
            <a:custGeom>
              <a:avLst/>
              <a:gdLst>
                <a:gd name="connsiteX0" fmla="*/ 0 w 517525"/>
                <a:gd name="connsiteY0" fmla="*/ 0 h 2095500"/>
                <a:gd name="connsiteX1" fmla="*/ 320675 w 517525"/>
                <a:gd name="connsiteY1" fmla="*/ 3175 h 2095500"/>
                <a:gd name="connsiteX2" fmla="*/ 317500 w 517525"/>
                <a:gd name="connsiteY2" fmla="*/ 107950 h 2095500"/>
                <a:gd name="connsiteX3" fmla="*/ 320675 w 517525"/>
                <a:gd name="connsiteY3" fmla="*/ 323850 h 2095500"/>
                <a:gd name="connsiteX4" fmla="*/ 327025 w 517525"/>
                <a:gd name="connsiteY4" fmla="*/ 647700 h 2095500"/>
                <a:gd name="connsiteX5" fmla="*/ 352425 w 517525"/>
                <a:gd name="connsiteY5" fmla="*/ 920750 h 2095500"/>
                <a:gd name="connsiteX6" fmla="*/ 365125 w 517525"/>
                <a:gd name="connsiteY6" fmla="*/ 1184275 h 2095500"/>
                <a:gd name="connsiteX7" fmla="*/ 377825 w 517525"/>
                <a:gd name="connsiteY7" fmla="*/ 1485900 h 2095500"/>
                <a:gd name="connsiteX8" fmla="*/ 412750 w 517525"/>
                <a:gd name="connsiteY8" fmla="*/ 1781175 h 2095500"/>
                <a:gd name="connsiteX9" fmla="*/ 431800 w 517525"/>
                <a:gd name="connsiteY9" fmla="*/ 1895475 h 2095500"/>
                <a:gd name="connsiteX10" fmla="*/ 450850 w 517525"/>
                <a:gd name="connsiteY10" fmla="*/ 1955800 h 2095500"/>
                <a:gd name="connsiteX11" fmla="*/ 485775 w 517525"/>
                <a:gd name="connsiteY11" fmla="*/ 2054225 h 2095500"/>
                <a:gd name="connsiteX12" fmla="*/ 517525 w 517525"/>
                <a:gd name="connsiteY12" fmla="*/ 2095500 h 2095500"/>
                <a:gd name="connsiteX13" fmla="*/ 98425 w 517525"/>
                <a:gd name="connsiteY13" fmla="*/ 2095500 h 2095500"/>
                <a:gd name="connsiteX14" fmla="*/ 76200 w 517525"/>
                <a:gd name="connsiteY14" fmla="*/ 2035175 h 2095500"/>
                <a:gd name="connsiteX15" fmla="*/ 60325 w 517525"/>
                <a:gd name="connsiteY15" fmla="*/ 1885950 h 2095500"/>
                <a:gd name="connsiteX16" fmla="*/ 28575 w 517525"/>
                <a:gd name="connsiteY16" fmla="*/ 1428750 h 2095500"/>
                <a:gd name="connsiteX17" fmla="*/ 19050 w 517525"/>
                <a:gd name="connsiteY17" fmla="*/ 809625 h 2095500"/>
                <a:gd name="connsiteX18" fmla="*/ 0 w 517525"/>
                <a:gd name="connsiteY18" fmla="*/ 0 h 2095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17525" h="2095500">
                  <a:moveTo>
                    <a:pt x="0" y="0"/>
                  </a:moveTo>
                  <a:cubicBezTo>
                    <a:pt x="225417" y="4025"/>
                    <a:pt x="118524" y="3175"/>
                    <a:pt x="320675" y="3175"/>
                  </a:cubicBezTo>
                  <a:cubicBezTo>
                    <a:pt x="316896" y="82536"/>
                    <a:pt x="317500" y="47600"/>
                    <a:pt x="317500" y="107950"/>
                  </a:cubicBezTo>
                  <a:cubicBezTo>
                    <a:pt x="318558" y="179917"/>
                    <a:pt x="320675" y="323850"/>
                    <a:pt x="320675" y="323850"/>
                  </a:cubicBezTo>
                  <a:lnTo>
                    <a:pt x="327025" y="647700"/>
                  </a:lnTo>
                  <a:lnTo>
                    <a:pt x="352425" y="920750"/>
                  </a:lnTo>
                  <a:lnTo>
                    <a:pt x="365125" y="1184275"/>
                  </a:lnTo>
                  <a:lnTo>
                    <a:pt x="377825" y="1485900"/>
                  </a:lnTo>
                  <a:lnTo>
                    <a:pt x="412750" y="1781175"/>
                  </a:lnTo>
                  <a:lnTo>
                    <a:pt x="431800" y="1895475"/>
                  </a:lnTo>
                  <a:lnTo>
                    <a:pt x="450850" y="1955800"/>
                  </a:lnTo>
                  <a:lnTo>
                    <a:pt x="485775" y="2054225"/>
                  </a:lnTo>
                  <a:lnTo>
                    <a:pt x="517525" y="2095500"/>
                  </a:lnTo>
                  <a:lnTo>
                    <a:pt x="98425" y="2095500"/>
                  </a:lnTo>
                  <a:lnTo>
                    <a:pt x="76200" y="2035175"/>
                  </a:lnTo>
                  <a:lnTo>
                    <a:pt x="60325" y="1885950"/>
                  </a:lnTo>
                  <a:lnTo>
                    <a:pt x="28575" y="1428750"/>
                  </a:lnTo>
                  <a:lnTo>
                    <a:pt x="19050" y="809625"/>
                  </a:lnTo>
                  <a:lnTo>
                    <a:pt x="0" y="0"/>
                  </a:lnTo>
                  <a:close/>
                </a:path>
              </a:pathLst>
            </a:custGeom>
            <a:solidFill>
              <a:schemeClr val="tx1">
                <a:lumMod val="50000"/>
              </a:schemeClr>
            </a:solidFill>
            <a:ln w="9525" cap="flat" cmpd="sng" algn="ctr">
              <a:solidFill>
                <a:schemeClr val="tx1">
                  <a:lumMod val="50000"/>
                </a:schemeClr>
              </a:solidFill>
              <a:prstDash val="solid"/>
              <a:round/>
              <a:headEnd type="none" w="med" len="med"/>
              <a:tailEnd type="none" w="med" len="med"/>
            </a:ln>
            <a:effectLst/>
          </p:spPr>
          <p:txBody>
            <a:bodyPr>
              <a:prstTxWarp prst="textNoShape">
                <a:avLst/>
              </a:prstTxWarp>
            </a:bodyPr>
            <a:lstStyle/>
            <a:p>
              <a:pPr>
                <a:defRPr/>
              </a:pPr>
              <a:endParaRPr lang="en-US"/>
            </a:p>
          </p:txBody>
        </p:sp>
        <p:grpSp>
          <p:nvGrpSpPr>
            <p:cNvPr id="22" name="Group 21"/>
            <p:cNvGrpSpPr/>
            <p:nvPr/>
          </p:nvGrpSpPr>
          <p:grpSpPr>
            <a:xfrm>
              <a:off x="6108192" y="2423160"/>
              <a:ext cx="1101725" cy="838200"/>
              <a:chOff x="8042275" y="2576513"/>
              <a:chExt cx="1101725" cy="838200"/>
            </a:xfrm>
          </p:grpSpPr>
          <p:sp>
            <p:nvSpPr>
              <p:cNvPr id="21" name="Freeform 20"/>
              <p:cNvSpPr/>
              <p:nvPr/>
            </p:nvSpPr>
            <p:spPr bwMode="auto">
              <a:xfrm>
                <a:off x="8042275" y="2576513"/>
                <a:ext cx="1101725" cy="838200"/>
              </a:xfrm>
              <a:custGeom>
                <a:avLst/>
                <a:gdLst>
                  <a:gd name="connsiteX0" fmla="*/ 10583 w 1101195"/>
                  <a:gd name="connsiteY0" fmla="*/ 15346 h 837671"/>
                  <a:gd name="connsiteX1" fmla="*/ 61383 w 1101195"/>
                  <a:gd name="connsiteY1" fmla="*/ 21696 h 837671"/>
                  <a:gd name="connsiteX2" fmla="*/ 115358 w 1101195"/>
                  <a:gd name="connsiteY2" fmla="*/ 94721 h 837671"/>
                  <a:gd name="connsiteX3" fmla="*/ 191558 w 1101195"/>
                  <a:gd name="connsiteY3" fmla="*/ 174096 h 837671"/>
                  <a:gd name="connsiteX4" fmla="*/ 324908 w 1101195"/>
                  <a:gd name="connsiteY4" fmla="*/ 313796 h 837671"/>
                  <a:gd name="connsiteX5" fmla="*/ 420158 w 1101195"/>
                  <a:gd name="connsiteY5" fmla="*/ 409046 h 837671"/>
                  <a:gd name="connsiteX6" fmla="*/ 556683 w 1101195"/>
                  <a:gd name="connsiteY6" fmla="*/ 516996 h 837671"/>
                  <a:gd name="connsiteX7" fmla="*/ 753533 w 1101195"/>
                  <a:gd name="connsiteY7" fmla="*/ 640821 h 837671"/>
                  <a:gd name="connsiteX8" fmla="*/ 1001183 w 1101195"/>
                  <a:gd name="connsiteY8" fmla="*/ 755121 h 837671"/>
                  <a:gd name="connsiteX9" fmla="*/ 1099608 w 1101195"/>
                  <a:gd name="connsiteY9" fmla="*/ 818621 h 837671"/>
                  <a:gd name="connsiteX10" fmla="*/ 1010708 w 1101195"/>
                  <a:gd name="connsiteY10" fmla="*/ 837671 h 837671"/>
                  <a:gd name="connsiteX11" fmla="*/ 823383 w 1101195"/>
                  <a:gd name="connsiteY11" fmla="*/ 818621 h 837671"/>
                  <a:gd name="connsiteX12" fmla="*/ 629708 w 1101195"/>
                  <a:gd name="connsiteY12" fmla="*/ 774171 h 837671"/>
                  <a:gd name="connsiteX13" fmla="*/ 451908 w 1101195"/>
                  <a:gd name="connsiteY13" fmla="*/ 704321 h 837671"/>
                  <a:gd name="connsiteX14" fmla="*/ 309033 w 1101195"/>
                  <a:gd name="connsiteY14" fmla="*/ 618596 h 837671"/>
                  <a:gd name="connsiteX15" fmla="*/ 109008 w 1101195"/>
                  <a:gd name="connsiteY15" fmla="*/ 412221 h 837671"/>
                  <a:gd name="connsiteX16" fmla="*/ 48683 w 1101195"/>
                  <a:gd name="connsiteY16" fmla="*/ 256646 h 837671"/>
                  <a:gd name="connsiteX17" fmla="*/ 7408 w 1101195"/>
                  <a:gd name="connsiteY17" fmla="*/ 113771 h 837671"/>
                  <a:gd name="connsiteX18" fmla="*/ 10583 w 1101195"/>
                  <a:gd name="connsiteY18" fmla="*/ 15346 h 83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01195" h="837671">
                    <a:moveTo>
                      <a:pt x="10583" y="15346"/>
                    </a:moveTo>
                    <a:cubicBezTo>
                      <a:pt x="19579" y="0"/>
                      <a:pt x="43921" y="8467"/>
                      <a:pt x="61383" y="21696"/>
                    </a:cubicBezTo>
                    <a:cubicBezTo>
                      <a:pt x="78846" y="34925"/>
                      <a:pt x="93662" y="69321"/>
                      <a:pt x="115358" y="94721"/>
                    </a:cubicBezTo>
                    <a:cubicBezTo>
                      <a:pt x="137054" y="120121"/>
                      <a:pt x="191558" y="174096"/>
                      <a:pt x="191558" y="174096"/>
                    </a:cubicBezTo>
                    <a:lnTo>
                      <a:pt x="324908" y="313796"/>
                    </a:lnTo>
                    <a:cubicBezTo>
                      <a:pt x="363008" y="352954"/>
                      <a:pt x="381529" y="375179"/>
                      <a:pt x="420158" y="409046"/>
                    </a:cubicBezTo>
                    <a:cubicBezTo>
                      <a:pt x="458787" y="442913"/>
                      <a:pt x="501121" y="478367"/>
                      <a:pt x="556683" y="516996"/>
                    </a:cubicBezTo>
                    <a:cubicBezTo>
                      <a:pt x="612245" y="555625"/>
                      <a:pt x="679450" y="601134"/>
                      <a:pt x="753533" y="640821"/>
                    </a:cubicBezTo>
                    <a:cubicBezTo>
                      <a:pt x="827616" y="680508"/>
                      <a:pt x="943504" y="725488"/>
                      <a:pt x="1001183" y="755121"/>
                    </a:cubicBezTo>
                    <a:cubicBezTo>
                      <a:pt x="1058862" y="784754"/>
                      <a:pt x="1098021" y="804863"/>
                      <a:pt x="1099608" y="818621"/>
                    </a:cubicBezTo>
                    <a:cubicBezTo>
                      <a:pt x="1101195" y="832379"/>
                      <a:pt x="1056745" y="837671"/>
                      <a:pt x="1010708" y="837671"/>
                    </a:cubicBezTo>
                    <a:cubicBezTo>
                      <a:pt x="964671" y="837671"/>
                      <a:pt x="886883" y="829204"/>
                      <a:pt x="823383" y="818621"/>
                    </a:cubicBezTo>
                    <a:cubicBezTo>
                      <a:pt x="759883" y="808038"/>
                      <a:pt x="691621" y="793221"/>
                      <a:pt x="629708" y="774171"/>
                    </a:cubicBezTo>
                    <a:cubicBezTo>
                      <a:pt x="567795" y="755121"/>
                      <a:pt x="505354" y="730250"/>
                      <a:pt x="451908" y="704321"/>
                    </a:cubicBezTo>
                    <a:cubicBezTo>
                      <a:pt x="398462" y="678392"/>
                      <a:pt x="366183" y="667279"/>
                      <a:pt x="309033" y="618596"/>
                    </a:cubicBezTo>
                    <a:cubicBezTo>
                      <a:pt x="251883" y="569913"/>
                      <a:pt x="152400" y="472546"/>
                      <a:pt x="109008" y="412221"/>
                    </a:cubicBezTo>
                    <a:cubicBezTo>
                      <a:pt x="65616" y="351896"/>
                      <a:pt x="65616" y="306388"/>
                      <a:pt x="48683" y="256646"/>
                    </a:cubicBezTo>
                    <a:cubicBezTo>
                      <a:pt x="31750" y="206904"/>
                      <a:pt x="14816" y="150813"/>
                      <a:pt x="7408" y="113771"/>
                    </a:cubicBezTo>
                    <a:cubicBezTo>
                      <a:pt x="0" y="76729"/>
                      <a:pt x="1587" y="30692"/>
                      <a:pt x="10583" y="15346"/>
                    </a:cubicBezTo>
                    <a:close/>
                  </a:path>
                </a:pathLst>
              </a:custGeom>
              <a:solidFill>
                <a:srgbClr val="D3D4D6"/>
              </a:solidFill>
              <a:ln w="9525" cap="flat" cmpd="sng" algn="ctr">
                <a:solidFill>
                  <a:schemeClr val="accent4">
                    <a:lumMod val="25000"/>
                  </a:schemeClr>
                </a:solidFill>
                <a:prstDash val="solid"/>
                <a:round/>
                <a:headEnd type="none" w="med" len="med"/>
                <a:tailEnd type="none" w="med" len="med"/>
              </a:ln>
              <a:effectLst/>
            </p:spPr>
            <p:txBody>
              <a:bodyPr>
                <a:prstTxWarp prst="textNoShape">
                  <a:avLst/>
                </a:prstTxWarp>
              </a:bodyPr>
              <a:lstStyle/>
              <a:p>
                <a:pPr>
                  <a:defRPr/>
                </a:pPr>
                <a:endParaRPr lang="en-US"/>
              </a:p>
            </p:txBody>
          </p:sp>
          <p:sp>
            <p:nvSpPr>
              <p:cNvPr id="19" name="Freeform 18"/>
              <p:cNvSpPr/>
              <p:nvPr/>
            </p:nvSpPr>
            <p:spPr bwMode="auto">
              <a:xfrm>
                <a:off x="8112125" y="2733675"/>
                <a:ext cx="762000" cy="611188"/>
              </a:xfrm>
              <a:custGeom>
                <a:avLst/>
                <a:gdLst>
                  <a:gd name="connsiteX0" fmla="*/ 23812 w 761999"/>
                  <a:gd name="connsiteY0" fmla="*/ 10583 h 610658"/>
                  <a:gd name="connsiteX1" fmla="*/ 80962 w 761999"/>
                  <a:gd name="connsiteY1" fmla="*/ 29633 h 610658"/>
                  <a:gd name="connsiteX2" fmla="*/ 125412 w 761999"/>
                  <a:gd name="connsiteY2" fmla="*/ 74083 h 610658"/>
                  <a:gd name="connsiteX3" fmla="*/ 214312 w 761999"/>
                  <a:gd name="connsiteY3" fmla="*/ 156633 h 610658"/>
                  <a:gd name="connsiteX4" fmla="*/ 373062 w 761999"/>
                  <a:gd name="connsiteY4" fmla="*/ 302683 h 610658"/>
                  <a:gd name="connsiteX5" fmla="*/ 496887 w 761999"/>
                  <a:gd name="connsiteY5" fmla="*/ 397933 h 610658"/>
                  <a:gd name="connsiteX6" fmla="*/ 630237 w 761999"/>
                  <a:gd name="connsiteY6" fmla="*/ 483658 h 610658"/>
                  <a:gd name="connsiteX7" fmla="*/ 722312 w 761999"/>
                  <a:gd name="connsiteY7" fmla="*/ 543983 h 610658"/>
                  <a:gd name="connsiteX8" fmla="*/ 754062 w 761999"/>
                  <a:gd name="connsiteY8" fmla="*/ 582083 h 610658"/>
                  <a:gd name="connsiteX9" fmla="*/ 722312 w 761999"/>
                  <a:gd name="connsiteY9" fmla="*/ 607483 h 610658"/>
                  <a:gd name="connsiteX10" fmla="*/ 515937 w 761999"/>
                  <a:gd name="connsiteY10" fmla="*/ 563033 h 610658"/>
                  <a:gd name="connsiteX11" fmla="*/ 315912 w 761999"/>
                  <a:gd name="connsiteY11" fmla="*/ 474133 h 610658"/>
                  <a:gd name="connsiteX12" fmla="*/ 176212 w 761999"/>
                  <a:gd name="connsiteY12" fmla="*/ 363008 h 610658"/>
                  <a:gd name="connsiteX13" fmla="*/ 65087 w 761999"/>
                  <a:gd name="connsiteY13" fmla="*/ 213783 h 610658"/>
                  <a:gd name="connsiteX14" fmla="*/ 7937 w 761999"/>
                  <a:gd name="connsiteY14" fmla="*/ 93133 h 610658"/>
                  <a:gd name="connsiteX15" fmla="*/ 23812 w 761999"/>
                  <a:gd name="connsiteY15" fmla="*/ 10583 h 610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61999" h="610658">
                    <a:moveTo>
                      <a:pt x="23812" y="10583"/>
                    </a:moveTo>
                    <a:cubicBezTo>
                      <a:pt x="35983" y="0"/>
                      <a:pt x="64029" y="19050"/>
                      <a:pt x="80962" y="29633"/>
                    </a:cubicBezTo>
                    <a:cubicBezTo>
                      <a:pt x="97895" y="40216"/>
                      <a:pt x="103187" y="52916"/>
                      <a:pt x="125412" y="74083"/>
                    </a:cubicBezTo>
                    <a:cubicBezTo>
                      <a:pt x="147637" y="95250"/>
                      <a:pt x="214312" y="156633"/>
                      <a:pt x="214312" y="156633"/>
                    </a:cubicBezTo>
                    <a:cubicBezTo>
                      <a:pt x="255587" y="194733"/>
                      <a:pt x="325966" y="262466"/>
                      <a:pt x="373062" y="302683"/>
                    </a:cubicBezTo>
                    <a:cubicBezTo>
                      <a:pt x="420158" y="342900"/>
                      <a:pt x="454025" y="367771"/>
                      <a:pt x="496887" y="397933"/>
                    </a:cubicBezTo>
                    <a:cubicBezTo>
                      <a:pt x="539749" y="428095"/>
                      <a:pt x="630237" y="483658"/>
                      <a:pt x="630237" y="483658"/>
                    </a:cubicBezTo>
                    <a:cubicBezTo>
                      <a:pt x="667808" y="508000"/>
                      <a:pt x="701675" y="527579"/>
                      <a:pt x="722312" y="543983"/>
                    </a:cubicBezTo>
                    <a:cubicBezTo>
                      <a:pt x="742949" y="560387"/>
                      <a:pt x="754062" y="571500"/>
                      <a:pt x="754062" y="582083"/>
                    </a:cubicBezTo>
                    <a:cubicBezTo>
                      <a:pt x="754062" y="592666"/>
                      <a:pt x="761999" y="610658"/>
                      <a:pt x="722312" y="607483"/>
                    </a:cubicBezTo>
                    <a:cubicBezTo>
                      <a:pt x="682625" y="604308"/>
                      <a:pt x="583670" y="585258"/>
                      <a:pt x="515937" y="563033"/>
                    </a:cubicBezTo>
                    <a:cubicBezTo>
                      <a:pt x="448204" y="540808"/>
                      <a:pt x="372533" y="507471"/>
                      <a:pt x="315912" y="474133"/>
                    </a:cubicBezTo>
                    <a:cubicBezTo>
                      <a:pt x="259291" y="440795"/>
                      <a:pt x="218016" y="406400"/>
                      <a:pt x="176212" y="363008"/>
                    </a:cubicBezTo>
                    <a:cubicBezTo>
                      <a:pt x="134408" y="319616"/>
                      <a:pt x="93133" y="258762"/>
                      <a:pt x="65087" y="213783"/>
                    </a:cubicBezTo>
                    <a:cubicBezTo>
                      <a:pt x="37041" y="168804"/>
                      <a:pt x="15874" y="122766"/>
                      <a:pt x="7937" y="93133"/>
                    </a:cubicBezTo>
                    <a:cubicBezTo>
                      <a:pt x="0" y="63500"/>
                      <a:pt x="11641" y="21166"/>
                      <a:pt x="23812" y="10583"/>
                    </a:cubicBezTo>
                    <a:close/>
                  </a:path>
                </a:pathLst>
              </a:custGeom>
              <a:solidFill>
                <a:srgbClr val="ADA9AB"/>
              </a:solidFill>
              <a:ln w="9525" cap="flat" cmpd="sng" algn="ctr">
                <a:solidFill>
                  <a:schemeClr val="accent4">
                    <a:lumMod val="25000"/>
                  </a:schemeClr>
                </a:solidFill>
                <a:prstDash val="solid"/>
                <a:round/>
                <a:headEnd type="none" w="med" len="med"/>
                <a:tailEnd type="none" w="med" len="med"/>
              </a:ln>
              <a:effectLst/>
            </p:spPr>
            <p:txBody>
              <a:bodyPr>
                <a:prstTxWarp prst="textNoShape">
                  <a:avLst/>
                </a:prstTxWarp>
              </a:bodyPr>
              <a:lstStyle/>
              <a:p>
                <a:pPr>
                  <a:defRPr/>
                </a:pPr>
                <a:endParaRPr lang="en-US"/>
              </a:p>
            </p:txBody>
          </p:sp>
          <p:sp>
            <p:nvSpPr>
              <p:cNvPr id="18" name="Freeform 17"/>
              <p:cNvSpPr/>
              <p:nvPr/>
            </p:nvSpPr>
            <p:spPr bwMode="auto">
              <a:xfrm>
                <a:off x="8234362" y="2897188"/>
                <a:ext cx="412750" cy="344487"/>
              </a:xfrm>
              <a:custGeom>
                <a:avLst/>
                <a:gdLst>
                  <a:gd name="connsiteX0" fmla="*/ 257704 w 413279"/>
                  <a:gd name="connsiteY0" fmla="*/ 184679 h 345546"/>
                  <a:gd name="connsiteX1" fmla="*/ 340254 w 413279"/>
                  <a:gd name="connsiteY1" fmla="*/ 254529 h 345546"/>
                  <a:gd name="connsiteX2" fmla="*/ 384704 w 413279"/>
                  <a:gd name="connsiteY2" fmla="*/ 292629 h 345546"/>
                  <a:gd name="connsiteX3" fmla="*/ 410104 w 413279"/>
                  <a:gd name="connsiteY3" fmla="*/ 311679 h 345546"/>
                  <a:gd name="connsiteX4" fmla="*/ 397404 w 413279"/>
                  <a:gd name="connsiteY4" fmla="*/ 343429 h 345546"/>
                  <a:gd name="connsiteX5" fmla="*/ 314854 w 413279"/>
                  <a:gd name="connsiteY5" fmla="*/ 324379 h 345546"/>
                  <a:gd name="connsiteX6" fmla="*/ 222779 w 413279"/>
                  <a:gd name="connsiteY6" fmla="*/ 279929 h 345546"/>
                  <a:gd name="connsiteX7" fmla="*/ 130704 w 413279"/>
                  <a:gd name="connsiteY7" fmla="*/ 219604 h 345546"/>
                  <a:gd name="connsiteX8" fmla="*/ 76729 w 413279"/>
                  <a:gd name="connsiteY8" fmla="*/ 165629 h 345546"/>
                  <a:gd name="connsiteX9" fmla="*/ 29104 w 413279"/>
                  <a:gd name="connsiteY9" fmla="*/ 105304 h 345546"/>
                  <a:gd name="connsiteX10" fmla="*/ 10054 w 413279"/>
                  <a:gd name="connsiteY10" fmla="*/ 57679 h 345546"/>
                  <a:gd name="connsiteX11" fmla="*/ 529 w 413279"/>
                  <a:gd name="connsiteY11" fmla="*/ 29104 h 345546"/>
                  <a:gd name="connsiteX12" fmla="*/ 6879 w 413279"/>
                  <a:gd name="connsiteY12" fmla="*/ 3704 h 345546"/>
                  <a:gd name="connsiteX13" fmla="*/ 32279 w 413279"/>
                  <a:gd name="connsiteY13" fmla="*/ 6879 h 345546"/>
                  <a:gd name="connsiteX14" fmla="*/ 70379 w 413279"/>
                  <a:gd name="connsiteY14" fmla="*/ 32279 h 345546"/>
                  <a:gd name="connsiteX15" fmla="*/ 114829 w 413279"/>
                  <a:gd name="connsiteY15" fmla="*/ 70379 h 345546"/>
                  <a:gd name="connsiteX16" fmla="*/ 149754 w 413279"/>
                  <a:gd name="connsiteY16" fmla="*/ 98954 h 345546"/>
                  <a:gd name="connsiteX17" fmla="*/ 178329 w 413279"/>
                  <a:gd name="connsiteY17" fmla="*/ 118004 h 345546"/>
                  <a:gd name="connsiteX18" fmla="*/ 257704 w 413279"/>
                  <a:gd name="connsiteY18" fmla="*/ 184679 h 3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3279" h="345546">
                    <a:moveTo>
                      <a:pt x="257704" y="184679"/>
                    </a:moveTo>
                    <a:lnTo>
                      <a:pt x="340254" y="254529"/>
                    </a:lnTo>
                    <a:cubicBezTo>
                      <a:pt x="361421" y="272521"/>
                      <a:pt x="373062" y="283104"/>
                      <a:pt x="384704" y="292629"/>
                    </a:cubicBezTo>
                    <a:cubicBezTo>
                      <a:pt x="396346" y="302154"/>
                      <a:pt x="407987" y="303212"/>
                      <a:pt x="410104" y="311679"/>
                    </a:cubicBezTo>
                    <a:cubicBezTo>
                      <a:pt x="412221" y="320146"/>
                      <a:pt x="413279" y="341312"/>
                      <a:pt x="397404" y="343429"/>
                    </a:cubicBezTo>
                    <a:cubicBezTo>
                      <a:pt x="381529" y="345546"/>
                      <a:pt x="343958" y="334962"/>
                      <a:pt x="314854" y="324379"/>
                    </a:cubicBezTo>
                    <a:cubicBezTo>
                      <a:pt x="285750" y="313796"/>
                      <a:pt x="253471" y="297392"/>
                      <a:pt x="222779" y="279929"/>
                    </a:cubicBezTo>
                    <a:cubicBezTo>
                      <a:pt x="192087" y="262467"/>
                      <a:pt x="155046" y="238654"/>
                      <a:pt x="130704" y="219604"/>
                    </a:cubicBezTo>
                    <a:cubicBezTo>
                      <a:pt x="106362" y="200554"/>
                      <a:pt x="93662" y="184679"/>
                      <a:pt x="76729" y="165629"/>
                    </a:cubicBezTo>
                    <a:cubicBezTo>
                      <a:pt x="59796" y="146579"/>
                      <a:pt x="40216" y="123295"/>
                      <a:pt x="29104" y="105304"/>
                    </a:cubicBezTo>
                    <a:cubicBezTo>
                      <a:pt x="17992" y="87313"/>
                      <a:pt x="14817" y="70379"/>
                      <a:pt x="10054" y="57679"/>
                    </a:cubicBezTo>
                    <a:cubicBezTo>
                      <a:pt x="5291" y="44979"/>
                      <a:pt x="1058" y="38100"/>
                      <a:pt x="529" y="29104"/>
                    </a:cubicBezTo>
                    <a:cubicBezTo>
                      <a:pt x="0" y="20108"/>
                      <a:pt x="1587" y="7408"/>
                      <a:pt x="6879" y="3704"/>
                    </a:cubicBezTo>
                    <a:cubicBezTo>
                      <a:pt x="12171" y="0"/>
                      <a:pt x="21696" y="2117"/>
                      <a:pt x="32279" y="6879"/>
                    </a:cubicBezTo>
                    <a:cubicBezTo>
                      <a:pt x="42862" y="11642"/>
                      <a:pt x="56621" y="21696"/>
                      <a:pt x="70379" y="32279"/>
                    </a:cubicBezTo>
                    <a:cubicBezTo>
                      <a:pt x="84137" y="42862"/>
                      <a:pt x="101600" y="59267"/>
                      <a:pt x="114829" y="70379"/>
                    </a:cubicBezTo>
                    <a:cubicBezTo>
                      <a:pt x="128058" y="81491"/>
                      <a:pt x="139171" y="91017"/>
                      <a:pt x="149754" y="98954"/>
                    </a:cubicBezTo>
                    <a:cubicBezTo>
                      <a:pt x="160337" y="106891"/>
                      <a:pt x="161925" y="104246"/>
                      <a:pt x="178329" y="118004"/>
                    </a:cubicBezTo>
                    <a:lnTo>
                      <a:pt x="257704" y="184679"/>
                    </a:lnTo>
                    <a:close/>
                  </a:path>
                </a:pathLst>
              </a:custGeom>
              <a:solidFill>
                <a:srgbClr val="838383"/>
              </a:solidFill>
              <a:ln w="9525" cap="flat" cmpd="sng" algn="ctr">
                <a:solidFill>
                  <a:schemeClr val="accent4">
                    <a:lumMod val="10000"/>
                  </a:schemeClr>
                </a:solidFill>
                <a:prstDash val="solid"/>
                <a:round/>
                <a:headEnd type="none" w="med" len="med"/>
                <a:tailEnd type="none" w="med" len="med"/>
              </a:ln>
              <a:effectLst/>
            </p:spPr>
            <p:txBody>
              <a:bodyPr>
                <a:prstTxWarp prst="textNoShape">
                  <a:avLst/>
                </a:prstTxWarp>
              </a:bodyPr>
              <a:lstStyle/>
              <a:p>
                <a:pPr>
                  <a:defRPr/>
                </a:pPr>
                <a:endParaRPr lang="en-US"/>
              </a:p>
            </p:txBody>
          </p:sp>
        </p:grpSp>
        <p:sp>
          <p:nvSpPr>
            <p:cNvPr id="27" name="TextBox 22"/>
            <p:cNvSpPr txBox="1">
              <a:spLocks noChangeArrowheads="1"/>
            </p:cNvSpPr>
            <p:nvPr/>
          </p:nvSpPr>
          <p:spPr bwMode="auto">
            <a:xfrm rot="15997092">
              <a:off x="5294376" y="2889504"/>
              <a:ext cx="1287532" cy="307777"/>
            </a:xfrm>
            <a:prstGeom prst="rect">
              <a:avLst/>
            </a:prstGeom>
            <a:noFill/>
            <a:ln w="9525">
              <a:noFill/>
              <a:miter lim="800000"/>
              <a:headEnd/>
              <a:tailEnd/>
            </a:ln>
          </p:spPr>
          <p:txBody>
            <a:bodyPr wrap="none">
              <a:prstTxWarp prst="textNoShape">
                <a:avLst/>
              </a:prstTxWarp>
              <a:spAutoFit/>
            </a:bodyPr>
            <a:lstStyle/>
            <a:p>
              <a:r>
                <a:rPr lang="en-US" sz="1400" dirty="0">
                  <a:solidFill>
                    <a:srgbClr val="000000"/>
                  </a:solidFill>
                  <a:latin typeface="Times New Roman" pitchFamily="-112" charset="0"/>
                  <a:ea typeface="Times New Roman" pitchFamily="-112" charset="0"/>
                  <a:cs typeface="Times New Roman" pitchFamily="-112" charset="0"/>
                </a:rPr>
                <a:t>ΛCDM Theory</a:t>
              </a:r>
            </a:p>
          </p:txBody>
        </p:sp>
      </p:grpSp>
      <p:sp>
        <p:nvSpPr>
          <p:cNvPr id="24" name="TextBox 23"/>
          <p:cNvSpPr txBox="1"/>
          <p:nvPr/>
        </p:nvSpPr>
        <p:spPr>
          <a:xfrm>
            <a:off x="5257800" y="4343400"/>
            <a:ext cx="2841869" cy="276999"/>
          </a:xfrm>
          <a:prstGeom prst="rect">
            <a:avLst/>
          </a:prstGeom>
          <a:noFill/>
        </p:spPr>
        <p:txBody>
          <a:bodyPr wrap="none" rtlCol="0">
            <a:spAutoFit/>
          </a:bodyPr>
          <a:lstStyle/>
          <a:p>
            <a:r>
              <a:rPr lang="en-US" sz="1200" dirty="0" smtClean="0">
                <a:solidFill>
                  <a:srgbClr val="FFFF00"/>
                </a:solidFill>
              </a:rPr>
              <a:t>LCDM prediction from Duffy et al. 2008</a:t>
            </a:r>
            <a:endParaRPr lang="en-US" sz="1200" dirty="0">
              <a:solidFill>
                <a:srgbClr val="FFFF00"/>
              </a:solidFill>
            </a:endParaRPr>
          </a:p>
        </p:txBody>
      </p:sp>
      <p:sp>
        <p:nvSpPr>
          <p:cNvPr id="35" name="TextBox 34"/>
          <p:cNvSpPr txBox="1"/>
          <p:nvPr/>
        </p:nvSpPr>
        <p:spPr>
          <a:xfrm>
            <a:off x="1066800" y="4343400"/>
            <a:ext cx="1476336" cy="276999"/>
          </a:xfrm>
          <a:prstGeom prst="rect">
            <a:avLst/>
          </a:prstGeom>
          <a:noFill/>
        </p:spPr>
        <p:txBody>
          <a:bodyPr wrap="none" rtlCol="0">
            <a:spAutoFit/>
          </a:bodyPr>
          <a:lstStyle/>
          <a:p>
            <a:r>
              <a:rPr lang="en-US" sz="1200" dirty="0" err="1" smtClean="0">
                <a:solidFill>
                  <a:srgbClr val="FFFF00"/>
                </a:solidFill>
              </a:rPr>
              <a:t>Umetsu</a:t>
            </a:r>
            <a:r>
              <a:rPr lang="en-US" sz="1200" dirty="0" smtClean="0">
                <a:solidFill>
                  <a:srgbClr val="FFFF00"/>
                </a:solidFill>
              </a:rPr>
              <a:t> et al. 2010</a:t>
            </a:r>
            <a:endParaRPr lang="en-US" sz="1200" dirty="0">
              <a:solidFill>
                <a:srgbClr val="FFFF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nodeType="clickEffect">
                                  <p:stCondLst>
                                    <p:cond delay="0"/>
                                  </p:stCondLst>
                                  <p:childTnLst>
                                    <p:animEffect transition="out" filter="wipe(down)">
                                      <p:cBhvr>
                                        <p:cTn id="6" dur="500"/>
                                        <p:tgtEl>
                                          <p:spTgt spid="32"/>
                                        </p:tgtEl>
                                      </p:cBhvr>
                                    </p:animEffect>
                                    <p:set>
                                      <p:cBhvr>
                                        <p:cTn id="7" dur="1" fill="hold">
                                          <p:stCondLst>
                                            <p:cond delay="499"/>
                                          </p:stCondLst>
                                        </p:cTn>
                                        <p:tgtEl>
                                          <p:spTgt spid="32"/>
                                        </p:tgtEl>
                                        <p:attrNameLst>
                                          <p:attrName>style.visibility</p:attrName>
                                        </p:attrNameLst>
                                      </p:cBhvr>
                                      <p:to>
                                        <p:strVal val="hidden"/>
                                      </p:to>
                                    </p:se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7" name="Title 6"/>
          <p:cNvSpPr>
            <a:spLocks noGrp="1"/>
          </p:cNvSpPr>
          <p:nvPr>
            <p:ph type="title" idx="4294967295"/>
          </p:nvPr>
        </p:nvSpPr>
        <p:spPr>
          <a:xfrm>
            <a:off x="304800" y="76200"/>
            <a:ext cx="8610600" cy="609600"/>
          </a:xfrm>
        </p:spPr>
        <p:txBody>
          <a:bodyPr>
            <a:normAutofit/>
          </a:bodyPr>
          <a:lstStyle/>
          <a:p>
            <a:pPr eaLnBrk="1" hangingPunct="1">
              <a:defRPr/>
            </a:pPr>
            <a:r>
              <a:rPr lang="en-US" sz="2400" dirty="0" smtClean="0">
                <a:effectLst>
                  <a:outerShdw blurRad="38100" dist="38100" dir="2700000" algn="tl">
                    <a:srgbClr val="000000">
                      <a:alpha val="43137"/>
                    </a:srgbClr>
                  </a:outerShdw>
                </a:effectLst>
              </a:rPr>
              <a:t>We expect to find tens of bright (</a:t>
            </a:r>
            <a:r>
              <a:rPr lang="en-US" sz="2400" dirty="0" err="1" smtClean="0">
                <a:effectLst>
                  <a:outerShdw blurRad="38100" dist="38100" dir="2700000" algn="tl">
                    <a:srgbClr val="000000">
                      <a:alpha val="43137"/>
                    </a:srgbClr>
                  </a:outerShdw>
                </a:effectLst>
              </a:rPr>
              <a:t>m</a:t>
            </a:r>
            <a:r>
              <a:rPr lang="en-US" sz="2400" dirty="0" smtClean="0">
                <a:effectLst>
                  <a:outerShdw blurRad="38100" dist="38100" dir="2700000" algn="tl">
                    <a:srgbClr val="000000">
                      <a:alpha val="43137"/>
                    </a:srgbClr>
                  </a:outerShdw>
                </a:effectLst>
              </a:rPr>
              <a:t> &lt; 26.5 AB) z &gt; 7 galaxies</a:t>
            </a:r>
          </a:p>
        </p:txBody>
      </p:sp>
      <p:pic>
        <p:nvPicPr>
          <p:cNvPr id="89091" name="Content Placeholder 9" descr="z7expectations_mdet_share.png"/>
          <p:cNvPicPr>
            <a:picLocks noGrp="1" noChangeAspect="1"/>
          </p:cNvPicPr>
          <p:nvPr>
            <p:ph idx="4294967295"/>
          </p:nvPr>
        </p:nvPicPr>
        <p:blipFill>
          <a:blip r:embed="rId3"/>
          <a:srcRect l="188" r="188"/>
          <a:stretch>
            <a:fillRect/>
          </a:stretch>
        </p:blipFill>
        <p:spPr>
          <a:xfrm>
            <a:off x="1143000" y="685800"/>
            <a:ext cx="6891866" cy="5029200"/>
          </a:xfrm>
        </p:spPr>
      </p:pic>
      <p:sp>
        <p:nvSpPr>
          <p:cNvPr id="11" name="TextBox 10"/>
          <p:cNvSpPr txBox="1">
            <a:spLocks noChangeArrowheads="1"/>
          </p:cNvSpPr>
          <p:nvPr/>
        </p:nvSpPr>
        <p:spPr bwMode="auto">
          <a:xfrm>
            <a:off x="457200" y="5791200"/>
            <a:ext cx="8229600" cy="923330"/>
          </a:xfrm>
          <a:prstGeom prst="rect">
            <a:avLst/>
          </a:prstGeom>
          <a:noFill/>
          <a:ln w="9525">
            <a:noFill/>
            <a:miter lim="800000"/>
            <a:headEnd/>
            <a:tailEnd/>
          </a:ln>
        </p:spPr>
        <p:txBody>
          <a:bodyPr wrap="square">
            <a:prstTxWarp prst="textNoShape">
              <a:avLst/>
            </a:prstTxWarp>
            <a:spAutoFit/>
          </a:bodyPr>
          <a:lstStyle/>
          <a:p>
            <a:pPr algn="ctr" defTabSz="457200" eaLnBrk="1" hangingPunct="1">
              <a:defRPr/>
            </a:pPr>
            <a:r>
              <a:rPr lang="en-US" sz="1800" b="1" dirty="0">
                <a:solidFill>
                  <a:srgbClr val="FFFFFF"/>
                </a:solidFill>
                <a:effectLst>
                  <a:outerShdw blurRad="38100" dist="38100" dir="2700000" algn="tl">
                    <a:srgbClr val="000000">
                      <a:alpha val="43137"/>
                    </a:srgbClr>
                  </a:outerShdw>
                </a:effectLst>
                <a:latin typeface="Calibri" pitchFamily="-112" charset="0"/>
              </a:rPr>
              <a:t>Lensing greatly enhances </a:t>
            </a:r>
            <a:r>
              <a:rPr lang="en-US" sz="1800" b="1" dirty="0" smtClean="0">
                <a:solidFill>
                  <a:srgbClr val="FFFFFF"/>
                </a:solidFill>
                <a:effectLst>
                  <a:outerShdw blurRad="38100" dist="38100" dir="2700000" algn="tl">
                    <a:srgbClr val="000000">
                      <a:alpha val="43137"/>
                    </a:srgbClr>
                  </a:outerShdw>
                </a:effectLst>
                <a:latin typeface="Calibri" pitchFamily="-112" charset="0"/>
              </a:rPr>
              <a:t>the ability to detect distant galaxies and provides an additional constraint on their redshifts, as the projected position of the lensed object is a function of the source redshift.</a:t>
            </a:r>
            <a:endParaRPr lang="en-US" sz="1800" b="1" dirty="0">
              <a:solidFill>
                <a:srgbClr val="FFFFFF"/>
              </a:solidFill>
              <a:effectLst>
                <a:outerShdw blurRad="38100" dist="38100" dir="2700000" algn="tl">
                  <a:srgbClr val="000000">
                    <a:alpha val="43137"/>
                  </a:srgbClr>
                </a:outerShdw>
              </a:effectLst>
              <a:latin typeface="Calibri" pitchFamily="-112" charset="0"/>
            </a:endParaRPr>
          </a:p>
        </p:txBody>
      </p:sp>
      <p:cxnSp>
        <p:nvCxnSpPr>
          <p:cNvPr id="8" name="Straight Connector 7"/>
          <p:cNvCxnSpPr/>
          <p:nvPr/>
        </p:nvCxnSpPr>
        <p:spPr bwMode="auto">
          <a:xfrm rot="5400000">
            <a:off x="3172620" y="3223420"/>
            <a:ext cx="4011610" cy="3174"/>
          </a:xfrm>
          <a:prstGeom prst="line">
            <a:avLst/>
          </a:prstGeom>
          <a:solidFill>
            <a:schemeClr val="accent1"/>
          </a:solidFill>
          <a:ln w="28575" cap="flat" cmpd="sng" algn="ctr">
            <a:solidFill>
              <a:schemeClr val="bg1">
                <a:lumMod val="50000"/>
              </a:schemeClr>
            </a:solidFill>
            <a:prstDash val="dash"/>
            <a:round/>
            <a:headEnd type="none" w="med" len="med"/>
            <a:tailEnd type="none" w="med" len="med"/>
          </a:ln>
          <a:effectLst/>
        </p:spPr>
      </p:cxnSp>
      <p:cxnSp>
        <p:nvCxnSpPr>
          <p:cNvPr id="89095" name="Straight Arrow Connector 9"/>
          <p:cNvCxnSpPr>
            <a:cxnSpLocks noChangeShapeType="1"/>
          </p:cNvCxnSpPr>
          <p:nvPr/>
        </p:nvCxnSpPr>
        <p:spPr bwMode="auto">
          <a:xfrm>
            <a:off x="4799012" y="1452265"/>
            <a:ext cx="381000" cy="1588"/>
          </a:xfrm>
          <a:prstGeom prst="straightConnector1">
            <a:avLst/>
          </a:prstGeom>
          <a:noFill/>
          <a:ln w="19050">
            <a:solidFill>
              <a:srgbClr val="101624"/>
            </a:solidFill>
            <a:round/>
            <a:headEnd/>
            <a:tailEnd type="arrow" w="med" len="med"/>
          </a:ln>
        </p:spPr>
      </p:cxnSp>
      <p:sp>
        <p:nvSpPr>
          <p:cNvPr id="89096" name="TextBox 12"/>
          <p:cNvSpPr txBox="1">
            <a:spLocks noChangeArrowheads="1"/>
          </p:cNvSpPr>
          <p:nvPr/>
        </p:nvSpPr>
        <p:spPr bwMode="auto">
          <a:xfrm>
            <a:off x="3581400" y="1219200"/>
            <a:ext cx="1219200" cy="461665"/>
          </a:xfrm>
          <a:prstGeom prst="rect">
            <a:avLst/>
          </a:prstGeom>
          <a:noFill/>
          <a:ln w="9525">
            <a:noFill/>
            <a:miter lim="800000"/>
            <a:headEnd/>
            <a:tailEnd/>
          </a:ln>
        </p:spPr>
        <p:txBody>
          <a:bodyPr wrap="square">
            <a:prstTxWarp prst="textNoShape">
              <a:avLst/>
            </a:prstTxWarp>
            <a:spAutoFit/>
          </a:bodyPr>
          <a:lstStyle/>
          <a:p>
            <a:pPr algn="r"/>
            <a:r>
              <a:rPr lang="en-US" sz="1200" dirty="0" smtClean="0">
                <a:solidFill>
                  <a:srgbClr val="222F49"/>
                </a:solidFill>
              </a:rPr>
              <a:t>CLASH Survey </a:t>
            </a:r>
            <a:r>
              <a:rPr lang="en-US" sz="1200" dirty="0">
                <a:solidFill>
                  <a:srgbClr val="222F49"/>
                </a:solidFill>
              </a:rPr>
              <a:t>Limit</a:t>
            </a:r>
          </a:p>
        </p:txBody>
      </p:sp>
      <p:sp>
        <p:nvSpPr>
          <p:cNvPr id="12" name="TextBox 11"/>
          <p:cNvSpPr txBox="1"/>
          <p:nvPr/>
        </p:nvSpPr>
        <p:spPr>
          <a:xfrm rot="19515248">
            <a:off x="3523835" y="2642047"/>
            <a:ext cx="1909397" cy="400110"/>
          </a:xfrm>
          <a:prstGeom prst="rect">
            <a:avLst/>
          </a:prstGeom>
          <a:noFill/>
        </p:spPr>
        <p:txBody>
          <a:bodyPr wrap="none" rtlCol="0">
            <a:spAutoFit/>
          </a:bodyPr>
          <a:lstStyle/>
          <a:p>
            <a:r>
              <a:rPr lang="en-US" dirty="0" smtClean="0">
                <a:solidFill>
                  <a:srgbClr val="000000"/>
                </a:solidFill>
              </a:rPr>
              <a:t>CLASH Survey</a:t>
            </a:r>
            <a:endParaRPr lang="en-US" dirty="0">
              <a:solidFill>
                <a:srgbClr val="000000"/>
              </a:solidFill>
            </a:endParaRPr>
          </a:p>
        </p:txBody>
      </p:sp>
      <p:sp>
        <p:nvSpPr>
          <p:cNvPr id="27" name="Rectangle 26"/>
          <p:cNvSpPr/>
          <p:nvPr/>
        </p:nvSpPr>
        <p:spPr bwMode="auto">
          <a:xfrm>
            <a:off x="2209800" y="1676400"/>
            <a:ext cx="1371600" cy="228600"/>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112" charset="0"/>
              <a:ea typeface="ヒラギノ角ゴ Pro W3" pitchFamily="-112" charset="-128"/>
              <a:cs typeface="ヒラギノ角ゴ Pro W3" pitchFamily="-112" charset="-128"/>
            </a:endParaRPr>
          </a:p>
        </p:txBody>
      </p:sp>
      <p:grpSp>
        <p:nvGrpSpPr>
          <p:cNvPr id="26" name="Group 25"/>
          <p:cNvGrpSpPr/>
          <p:nvPr/>
        </p:nvGrpSpPr>
        <p:grpSpPr>
          <a:xfrm>
            <a:off x="2209800" y="1871472"/>
            <a:ext cx="533400" cy="152400"/>
            <a:chOff x="2209800" y="2819400"/>
            <a:chExt cx="533400" cy="152400"/>
          </a:xfrm>
        </p:grpSpPr>
        <p:sp>
          <p:nvSpPr>
            <p:cNvPr id="24" name="Rectangle 23"/>
            <p:cNvSpPr/>
            <p:nvPr/>
          </p:nvSpPr>
          <p:spPr bwMode="auto">
            <a:xfrm>
              <a:off x="2209800" y="2819400"/>
              <a:ext cx="533400" cy="152400"/>
            </a:xfrm>
            <a:prstGeom prst="rect">
              <a:avLst/>
            </a:prstGeom>
            <a:solidFill>
              <a:srgbClr val="FB949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112" charset="0"/>
                <a:ea typeface="ヒラギノ角ゴ Pro W3" pitchFamily="-112" charset="-128"/>
                <a:cs typeface="ヒラギノ角ゴ Pro W3" pitchFamily="-112" charset="-128"/>
              </a:endParaRPr>
            </a:p>
          </p:txBody>
        </p:sp>
        <p:cxnSp>
          <p:nvCxnSpPr>
            <p:cNvPr id="23" name="Straight Connector 22"/>
            <p:cNvCxnSpPr/>
            <p:nvPr/>
          </p:nvCxnSpPr>
          <p:spPr bwMode="auto">
            <a:xfrm>
              <a:off x="2209800" y="2894012"/>
              <a:ext cx="521208" cy="1588"/>
            </a:xfrm>
            <a:prstGeom prst="line">
              <a:avLst/>
            </a:prstGeom>
            <a:solidFill>
              <a:schemeClr val="accent1"/>
            </a:solidFill>
            <a:ln w="88900" cap="flat" cmpd="sng" algn="ctr">
              <a:solidFill>
                <a:schemeClr val="tx1"/>
              </a:solidFill>
              <a:prstDash val="solid"/>
              <a:round/>
              <a:headEnd type="none" w="med" len="med"/>
              <a:tailEnd type="none" w="med" len="med"/>
            </a:ln>
            <a:effectLst/>
          </p:spPr>
        </p:cxnSp>
        <p:cxnSp>
          <p:nvCxnSpPr>
            <p:cNvPr id="15" name="Straight Connector 14"/>
            <p:cNvCxnSpPr/>
            <p:nvPr/>
          </p:nvCxnSpPr>
          <p:spPr bwMode="auto">
            <a:xfrm>
              <a:off x="2209800" y="2894012"/>
              <a:ext cx="521208" cy="1588"/>
            </a:xfrm>
            <a:prstGeom prst="line">
              <a:avLst/>
            </a:prstGeom>
            <a:solidFill>
              <a:schemeClr val="accent1"/>
            </a:solidFill>
            <a:ln w="57150" cap="flat" cmpd="sng" algn="ctr">
              <a:solidFill>
                <a:srgbClr val="FF0000"/>
              </a:solidFill>
              <a:prstDash val="solid"/>
              <a:round/>
              <a:headEnd type="none" w="med" len="med"/>
              <a:tailEnd type="none" w="med" len="med"/>
            </a:ln>
            <a:effectLst/>
          </p:spPr>
        </p:cxnSp>
      </p:grpSp>
      <p:sp>
        <p:nvSpPr>
          <p:cNvPr id="18" name="TextBox 17"/>
          <p:cNvSpPr txBox="1"/>
          <p:nvPr/>
        </p:nvSpPr>
        <p:spPr>
          <a:xfrm>
            <a:off x="2723920" y="1676400"/>
            <a:ext cx="1314680" cy="253916"/>
          </a:xfrm>
          <a:prstGeom prst="rect">
            <a:avLst/>
          </a:prstGeom>
          <a:noFill/>
        </p:spPr>
        <p:txBody>
          <a:bodyPr wrap="none" rtlCol="0">
            <a:spAutoFit/>
          </a:bodyPr>
          <a:lstStyle/>
          <a:p>
            <a:r>
              <a:rPr lang="en-US" sz="1050" dirty="0" smtClean="0">
                <a:solidFill>
                  <a:srgbClr val="000000"/>
                </a:solidFill>
              </a:rPr>
              <a:t>CLASH (predicted)</a:t>
            </a:r>
            <a:endParaRPr lang="en-US" sz="1050" dirty="0">
              <a:solidFill>
                <a:srgbClr val="000000"/>
              </a:solidFill>
            </a:endParaRPr>
          </a:p>
        </p:txBody>
      </p:sp>
      <p:grpSp>
        <p:nvGrpSpPr>
          <p:cNvPr id="25" name="Group 24"/>
          <p:cNvGrpSpPr/>
          <p:nvPr/>
        </p:nvGrpSpPr>
        <p:grpSpPr>
          <a:xfrm>
            <a:off x="2209800" y="1676400"/>
            <a:ext cx="533400" cy="152400"/>
            <a:chOff x="2209800" y="1981200"/>
            <a:chExt cx="533400" cy="152400"/>
          </a:xfrm>
        </p:grpSpPr>
        <p:sp>
          <p:nvSpPr>
            <p:cNvPr id="22" name="Rectangle 21"/>
            <p:cNvSpPr/>
            <p:nvPr/>
          </p:nvSpPr>
          <p:spPr bwMode="auto">
            <a:xfrm>
              <a:off x="2209800" y="1981200"/>
              <a:ext cx="533400" cy="152400"/>
            </a:xfrm>
            <a:prstGeom prst="rect">
              <a:avLst/>
            </a:prstGeom>
            <a:solidFill>
              <a:srgbClr val="9494F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112" charset="0"/>
                <a:ea typeface="ヒラギノ角ゴ Pro W3" pitchFamily="-112" charset="-128"/>
                <a:cs typeface="ヒラギノ角ゴ Pro W3" pitchFamily="-112" charset="-128"/>
              </a:endParaRPr>
            </a:p>
          </p:txBody>
        </p:sp>
        <p:cxnSp>
          <p:nvCxnSpPr>
            <p:cNvPr id="21" name="Straight Connector 20"/>
            <p:cNvCxnSpPr/>
            <p:nvPr/>
          </p:nvCxnSpPr>
          <p:spPr bwMode="auto">
            <a:xfrm>
              <a:off x="2209800" y="2055812"/>
              <a:ext cx="521208" cy="1588"/>
            </a:xfrm>
            <a:prstGeom prst="line">
              <a:avLst/>
            </a:prstGeom>
            <a:solidFill>
              <a:schemeClr val="accent1"/>
            </a:solidFill>
            <a:ln w="88900" cap="flat" cmpd="sng" algn="ctr">
              <a:solidFill>
                <a:schemeClr val="tx1"/>
              </a:solidFill>
              <a:prstDash val="solid"/>
              <a:round/>
              <a:headEnd type="none" w="med" len="med"/>
              <a:tailEnd type="none" w="med" len="med"/>
            </a:ln>
            <a:effectLst/>
          </p:spPr>
        </p:cxnSp>
        <p:cxnSp>
          <p:nvCxnSpPr>
            <p:cNvPr id="14" name="Straight Connector 13"/>
            <p:cNvCxnSpPr/>
            <p:nvPr/>
          </p:nvCxnSpPr>
          <p:spPr bwMode="auto">
            <a:xfrm>
              <a:off x="2209800" y="2057400"/>
              <a:ext cx="521208" cy="1588"/>
            </a:xfrm>
            <a:prstGeom prst="line">
              <a:avLst/>
            </a:prstGeom>
            <a:solidFill>
              <a:schemeClr val="accent1"/>
            </a:solidFill>
            <a:ln w="57150" cap="flat" cmpd="sng" algn="ctr">
              <a:solidFill>
                <a:srgbClr val="0000FF"/>
              </a:solidFill>
              <a:prstDash val="solid"/>
              <a:round/>
              <a:headEnd type="none" w="med" len="med"/>
              <a:tailEnd type="none" w="med" len="med"/>
            </a:ln>
            <a:effectLst/>
          </p:spPr>
        </p:cxnSp>
      </p:grpSp>
      <p:sp>
        <p:nvSpPr>
          <p:cNvPr id="28" name="Rectangle 27"/>
          <p:cNvSpPr/>
          <p:nvPr/>
        </p:nvSpPr>
        <p:spPr bwMode="auto">
          <a:xfrm>
            <a:off x="2209800" y="2243328"/>
            <a:ext cx="1371600" cy="228600"/>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112" charset="0"/>
              <a:ea typeface="ヒラギノ角ゴ Pro W3" pitchFamily="-112" charset="-128"/>
              <a:cs typeface="ヒラギノ角ゴ Pro W3" pitchFamily="-112" charset="-128"/>
            </a:endParaRPr>
          </a:p>
        </p:txBody>
      </p:sp>
      <p:grpSp>
        <p:nvGrpSpPr>
          <p:cNvPr id="29" name="Group 28"/>
          <p:cNvGrpSpPr/>
          <p:nvPr/>
        </p:nvGrpSpPr>
        <p:grpSpPr>
          <a:xfrm>
            <a:off x="2209800" y="2438400"/>
            <a:ext cx="533400" cy="152400"/>
            <a:chOff x="2209800" y="2819400"/>
            <a:chExt cx="533400" cy="152400"/>
          </a:xfrm>
        </p:grpSpPr>
        <p:sp>
          <p:nvSpPr>
            <p:cNvPr id="30" name="Rectangle 29"/>
            <p:cNvSpPr/>
            <p:nvPr/>
          </p:nvSpPr>
          <p:spPr bwMode="auto">
            <a:xfrm>
              <a:off x="2209800" y="2819400"/>
              <a:ext cx="533400" cy="152400"/>
            </a:xfrm>
            <a:prstGeom prst="rect">
              <a:avLst/>
            </a:prstGeom>
            <a:solidFill>
              <a:srgbClr val="FB949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112" charset="0"/>
                <a:ea typeface="ヒラギノ角ゴ Pro W3" pitchFamily="-112" charset="-128"/>
                <a:cs typeface="ヒラギノ角ゴ Pro W3" pitchFamily="-112" charset="-128"/>
              </a:endParaRPr>
            </a:p>
          </p:txBody>
        </p:sp>
        <p:cxnSp>
          <p:nvCxnSpPr>
            <p:cNvPr id="31" name="Straight Connector 30"/>
            <p:cNvCxnSpPr/>
            <p:nvPr/>
          </p:nvCxnSpPr>
          <p:spPr bwMode="auto">
            <a:xfrm>
              <a:off x="2209800" y="2894012"/>
              <a:ext cx="521208" cy="1588"/>
            </a:xfrm>
            <a:prstGeom prst="line">
              <a:avLst/>
            </a:prstGeom>
            <a:solidFill>
              <a:schemeClr val="accent1"/>
            </a:solidFill>
            <a:ln w="88900" cap="flat" cmpd="sng" algn="ctr">
              <a:solidFill>
                <a:schemeClr val="tx1"/>
              </a:solidFill>
              <a:prstDash val="solid"/>
              <a:round/>
              <a:headEnd type="none" w="med" len="med"/>
              <a:tailEnd type="none" w="med" len="med"/>
            </a:ln>
            <a:effectLst/>
          </p:spPr>
        </p:cxnSp>
        <p:cxnSp>
          <p:nvCxnSpPr>
            <p:cNvPr id="32" name="Straight Connector 31"/>
            <p:cNvCxnSpPr/>
            <p:nvPr/>
          </p:nvCxnSpPr>
          <p:spPr bwMode="auto">
            <a:xfrm>
              <a:off x="2209800" y="2894012"/>
              <a:ext cx="521208" cy="1588"/>
            </a:xfrm>
            <a:prstGeom prst="line">
              <a:avLst/>
            </a:prstGeom>
            <a:solidFill>
              <a:schemeClr val="accent1"/>
            </a:solidFill>
            <a:ln w="57150" cap="flat" cmpd="sng" algn="ctr">
              <a:solidFill>
                <a:srgbClr val="FF0000"/>
              </a:solidFill>
              <a:prstDash val="sysDot"/>
              <a:round/>
              <a:headEnd type="none" w="med" len="med"/>
              <a:tailEnd type="none" w="med" len="med"/>
            </a:ln>
            <a:effectLst/>
          </p:spPr>
        </p:cxnSp>
      </p:grpSp>
      <p:grpSp>
        <p:nvGrpSpPr>
          <p:cNvPr id="33" name="Group 32"/>
          <p:cNvGrpSpPr/>
          <p:nvPr/>
        </p:nvGrpSpPr>
        <p:grpSpPr>
          <a:xfrm>
            <a:off x="2209800" y="2243328"/>
            <a:ext cx="533400" cy="152400"/>
            <a:chOff x="2209800" y="1981200"/>
            <a:chExt cx="533400" cy="152400"/>
          </a:xfrm>
        </p:grpSpPr>
        <p:sp>
          <p:nvSpPr>
            <p:cNvPr id="34" name="Rectangle 33"/>
            <p:cNvSpPr/>
            <p:nvPr/>
          </p:nvSpPr>
          <p:spPr bwMode="auto">
            <a:xfrm>
              <a:off x="2209800" y="1981200"/>
              <a:ext cx="533400" cy="152400"/>
            </a:xfrm>
            <a:prstGeom prst="rect">
              <a:avLst/>
            </a:prstGeom>
            <a:solidFill>
              <a:srgbClr val="9494F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112" charset="0"/>
                <a:ea typeface="ヒラギノ角ゴ Pro W3" pitchFamily="-112" charset="-128"/>
                <a:cs typeface="ヒラギノ角ゴ Pro W3" pitchFamily="-112" charset="-128"/>
              </a:endParaRPr>
            </a:p>
          </p:txBody>
        </p:sp>
        <p:cxnSp>
          <p:nvCxnSpPr>
            <p:cNvPr id="35" name="Straight Connector 34"/>
            <p:cNvCxnSpPr/>
            <p:nvPr/>
          </p:nvCxnSpPr>
          <p:spPr bwMode="auto">
            <a:xfrm>
              <a:off x="2209800" y="2055812"/>
              <a:ext cx="521208" cy="1588"/>
            </a:xfrm>
            <a:prstGeom prst="line">
              <a:avLst/>
            </a:prstGeom>
            <a:solidFill>
              <a:schemeClr val="accent1"/>
            </a:solidFill>
            <a:ln w="88900" cap="flat" cmpd="sng" algn="ctr">
              <a:solidFill>
                <a:schemeClr val="tx1"/>
              </a:solidFill>
              <a:prstDash val="solid"/>
              <a:round/>
              <a:headEnd type="none" w="med" len="med"/>
              <a:tailEnd type="none" w="med" len="med"/>
            </a:ln>
            <a:effectLst/>
          </p:spPr>
        </p:cxnSp>
        <p:cxnSp>
          <p:nvCxnSpPr>
            <p:cNvPr id="36" name="Straight Connector 35"/>
            <p:cNvCxnSpPr/>
            <p:nvPr/>
          </p:nvCxnSpPr>
          <p:spPr bwMode="auto">
            <a:xfrm>
              <a:off x="2209800" y="2057400"/>
              <a:ext cx="521208" cy="1588"/>
            </a:xfrm>
            <a:prstGeom prst="line">
              <a:avLst/>
            </a:prstGeom>
            <a:solidFill>
              <a:schemeClr val="accent1"/>
            </a:solidFill>
            <a:ln w="57150" cap="flat" cmpd="sng" algn="ctr">
              <a:solidFill>
                <a:srgbClr val="0000FF"/>
              </a:solidFill>
              <a:prstDash val="sysDot"/>
              <a:round/>
              <a:headEnd type="none" w="med" len="med"/>
              <a:tailEnd type="none" w="med" len="med"/>
            </a:ln>
            <a:effectLst/>
          </p:spPr>
        </p:cxnSp>
      </p:grpSp>
      <p:sp>
        <p:nvSpPr>
          <p:cNvPr id="19" name="TextBox 18"/>
          <p:cNvSpPr txBox="1"/>
          <p:nvPr/>
        </p:nvSpPr>
        <p:spPr>
          <a:xfrm>
            <a:off x="2743200" y="2175302"/>
            <a:ext cx="1187391" cy="415498"/>
          </a:xfrm>
          <a:prstGeom prst="rect">
            <a:avLst/>
          </a:prstGeom>
          <a:noFill/>
        </p:spPr>
        <p:txBody>
          <a:bodyPr wrap="none" rtlCol="0">
            <a:spAutoFit/>
          </a:bodyPr>
          <a:lstStyle/>
          <a:p>
            <a:r>
              <a:rPr lang="en-US" sz="1050" dirty="0" smtClean="0">
                <a:solidFill>
                  <a:srgbClr val="000000"/>
                </a:solidFill>
              </a:rPr>
              <a:t>Field survey with</a:t>
            </a:r>
          </a:p>
          <a:p>
            <a:r>
              <a:rPr lang="en-US" sz="1050" dirty="0" smtClean="0">
                <a:solidFill>
                  <a:srgbClr val="000000"/>
                </a:solidFill>
              </a:rPr>
              <a:t>identical area</a:t>
            </a:r>
            <a:endParaRPr lang="en-US" sz="1050" dirty="0">
              <a:solidFill>
                <a:srgbClr val="000000"/>
              </a:solidFill>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pic>
        <p:nvPicPr>
          <p:cNvPr id="26" name="Picture 25" descr="z492delensed_source_noscale.jpg"/>
          <p:cNvPicPr>
            <a:picLocks noChangeAspect="1"/>
          </p:cNvPicPr>
          <p:nvPr/>
        </p:nvPicPr>
        <p:blipFill>
          <a:blip r:embed="rId3"/>
          <a:stretch>
            <a:fillRect/>
          </a:stretch>
        </p:blipFill>
        <p:spPr>
          <a:xfrm>
            <a:off x="1174751" y="4416552"/>
            <a:ext cx="2558599" cy="2286000"/>
          </a:xfrm>
          <a:prstGeom prst="rect">
            <a:avLst/>
          </a:prstGeom>
          <a:ln>
            <a:solidFill>
              <a:schemeClr val="tx1"/>
            </a:solidFill>
          </a:ln>
        </p:spPr>
      </p:pic>
      <p:sp>
        <p:nvSpPr>
          <p:cNvPr id="2" name="Title 1"/>
          <p:cNvSpPr>
            <a:spLocks noGrp="1"/>
          </p:cNvSpPr>
          <p:nvPr>
            <p:ph type="title"/>
          </p:nvPr>
        </p:nvSpPr>
        <p:spPr>
          <a:xfrm>
            <a:off x="457200" y="76200"/>
            <a:ext cx="8229600" cy="762000"/>
          </a:xfrm>
        </p:spPr>
        <p:txBody>
          <a:bodyPr/>
          <a:lstStyle/>
          <a:p>
            <a:pPr>
              <a:defRPr/>
            </a:pPr>
            <a:r>
              <a:rPr lang="en-US" sz="3600" dirty="0" smtClean="0">
                <a:latin typeface="Arial" pitchFamily="-112" charset="0"/>
                <a:ea typeface="ＭＳ Ｐゴシック" pitchFamily="-112" charset="-128"/>
              </a:rPr>
              <a:t>WFC3/IR </a:t>
            </a:r>
            <a:r>
              <a:rPr lang="en-US" sz="3600" i="1" dirty="0" smtClean="0">
                <a:latin typeface="Arial" pitchFamily="-112" charset="0"/>
                <a:ea typeface="ＭＳ Ｐゴシック" pitchFamily="-112" charset="-128"/>
              </a:rPr>
              <a:t>z</a:t>
            </a:r>
            <a:r>
              <a:rPr lang="en-US" sz="3600" dirty="0" smtClean="0">
                <a:latin typeface="Arial" pitchFamily="-112" charset="0"/>
                <a:ea typeface="ＭＳ Ｐゴシック" pitchFamily="-112" charset="-128"/>
              </a:rPr>
              <a:t>-band dropouts</a:t>
            </a:r>
          </a:p>
        </p:txBody>
      </p:sp>
      <p:sp>
        <p:nvSpPr>
          <p:cNvPr id="6" name="Rectangle 3"/>
          <p:cNvSpPr txBox="1">
            <a:spLocks noChangeArrowheads="1"/>
          </p:cNvSpPr>
          <p:nvPr/>
        </p:nvSpPr>
        <p:spPr bwMode="auto">
          <a:xfrm>
            <a:off x="5791200" y="914400"/>
            <a:ext cx="3276600" cy="2667000"/>
          </a:xfrm>
          <a:prstGeom prst="rect">
            <a:avLst/>
          </a:prstGeom>
          <a:noFill/>
          <a:ln w="9525">
            <a:noFill/>
            <a:miter lim="800000"/>
            <a:headEnd/>
            <a:tailEnd/>
          </a:ln>
          <a:effectLst>
            <a:outerShdw blurRad="63500" dist="25400" dir="16979900" algn="ctr" rotWithShape="0">
              <a:srgbClr val="000000">
                <a:alpha val="75000"/>
              </a:srgbClr>
            </a:outerShdw>
          </a:effectLst>
        </p:spPr>
        <p:txBody>
          <a:bodyPr>
            <a:prstTxWarp prst="textNoShape">
              <a:avLst/>
            </a:prstTxWarp>
          </a:bodyPr>
          <a:lstStyle/>
          <a:p>
            <a:pPr marL="342900" indent="-342900">
              <a:lnSpc>
                <a:spcPts val="1860"/>
              </a:lnSpc>
              <a:spcBef>
                <a:spcPts val="2000"/>
              </a:spcBef>
              <a:buClr>
                <a:srgbClr val="9DC7FF"/>
              </a:buClr>
              <a:buSzPct val="100000"/>
              <a:buFont typeface="Lucida Grande" pitchFamily="-112" charset="0"/>
              <a:buChar char="■"/>
              <a:defRPr/>
            </a:pPr>
            <a:r>
              <a:rPr lang="en-US" sz="1800" dirty="0">
                <a:solidFill>
                  <a:srgbClr val="FFFF00"/>
                </a:solidFill>
                <a:ea typeface="Arial" pitchFamily="-112" charset="0"/>
                <a:cs typeface="Arial" pitchFamily="-112" charset="0"/>
              </a:rPr>
              <a:t>1 orbit each </a:t>
            </a:r>
            <a:r>
              <a:rPr lang="en-US" sz="1800" dirty="0">
                <a:solidFill>
                  <a:srgbClr val="EBEBEB"/>
                </a:solidFill>
                <a:ea typeface="Arial" pitchFamily="-112" charset="0"/>
                <a:cs typeface="Arial" pitchFamily="-112" charset="0"/>
              </a:rPr>
              <a:t>in WFC3/IR F125W (J) and F160W (H)</a:t>
            </a:r>
            <a:endParaRPr lang="en-US" sz="1800" dirty="0" smtClean="0">
              <a:solidFill>
                <a:srgbClr val="EBEBEB"/>
              </a:solidFill>
              <a:ea typeface="Arial" pitchFamily="-112" charset="0"/>
              <a:cs typeface="Arial" pitchFamily="-112" charset="0"/>
            </a:endParaRPr>
          </a:p>
          <a:p>
            <a:pPr marL="342900" indent="-342900">
              <a:lnSpc>
                <a:spcPts val="1860"/>
              </a:lnSpc>
              <a:spcBef>
                <a:spcPts val="2000"/>
              </a:spcBef>
              <a:buClr>
                <a:srgbClr val="9DC7FF"/>
              </a:buClr>
              <a:buSzPct val="65000"/>
              <a:buFont typeface="Wingdings" pitchFamily="-112" charset="2"/>
              <a:buChar char="n"/>
              <a:defRPr/>
            </a:pPr>
            <a:r>
              <a:rPr lang="en-US" sz="1800" i="1" dirty="0" err="1" smtClean="0">
                <a:solidFill>
                  <a:srgbClr val="EBEBEB"/>
                </a:solidFill>
                <a:ea typeface="Arial" pitchFamily="-112" charset="0"/>
                <a:cs typeface="Arial" pitchFamily="-112" charset="0"/>
              </a:rPr>
              <a:t>μ</a:t>
            </a:r>
            <a:r>
              <a:rPr lang="en-US" sz="1800" dirty="0" smtClean="0">
                <a:solidFill>
                  <a:srgbClr val="EBEBEB"/>
                </a:solidFill>
                <a:ea typeface="Arial" pitchFamily="-112" charset="0"/>
                <a:cs typeface="Arial" pitchFamily="-112" charset="0"/>
              </a:rPr>
              <a:t> </a:t>
            </a:r>
            <a:r>
              <a:rPr lang="en-US" sz="1800" dirty="0">
                <a:solidFill>
                  <a:srgbClr val="EBEBEB"/>
                </a:solidFill>
                <a:ea typeface="Arial" pitchFamily="-112" charset="0"/>
                <a:cs typeface="Arial" pitchFamily="-112" charset="0"/>
              </a:rPr>
              <a:t>~ 3 - 5</a:t>
            </a:r>
          </a:p>
          <a:p>
            <a:pPr marL="342900" indent="-342900">
              <a:lnSpc>
                <a:spcPts val="1860"/>
              </a:lnSpc>
              <a:spcBef>
                <a:spcPts val="2000"/>
              </a:spcBef>
              <a:buClr>
                <a:srgbClr val="9DC7FF"/>
              </a:buClr>
              <a:buSzPct val="65000"/>
              <a:buFont typeface="Wingdings" pitchFamily="-112" charset="2"/>
              <a:buChar char="n"/>
              <a:defRPr/>
            </a:pPr>
            <a:r>
              <a:rPr lang="en-US" sz="1800" dirty="0">
                <a:solidFill>
                  <a:srgbClr val="EBEBEB"/>
                </a:solidFill>
                <a:ea typeface="Arial" pitchFamily="-112" charset="0"/>
                <a:cs typeface="Arial" pitchFamily="-112" charset="0"/>
              </a:rPr>
              <a:t>Brightest candidate:  </a:t>
            </a:r>
            <a:r>
              <a:rPr lang="en-US" sz="1800" i="1" dirty="0">
                <a:solidFill>
                  <a:srgbClr val="FFFF00"/>
                </a:solidFill>
                <a:ea typeface="Arial" pitchFamily="-112" charset="0"/>
                <a:cs typeface="Arial" pitchFamily="-112" charset="0"/>
              </a:rPr>
              <a:t>z</a:t>
            </a:r>
            <a:r>
              <a:rPr lang="en-US" sz="1800" dirty="0">
                <a:solidFill>
                  <a:srgbClr val="FFFF00"/>
                </a:solidFill>
                <a:ea typeface="Arial" pitchFamily="-112" charset="0"/>
                <a:cs typeface="Arial" pitchFamily="-112" charset="0"/>
              </a:rPr>
              <a:t> ~ 6.9, </a:t>
            </a:r>
            <a:r>
              <a:rPr lang="en-US" sz="1800" i="1" dirty="0">
                <a:solidFill>
                  <a:srgbClr val="FFFF00"/>
                </a:solidFill>
                <a:ea typeface="Arial" pitchFamily="-112" charset="0"/>
                <a:cs typeface="Arial" pitchFamily="-112" charset="0"/>
              </a:rPr>
              <a:t>H</a:t>
            </a:r>
            <a:r>
              <a:rPr lang="en-US" sz="1800" dirty="0">
                <a:solidFill>
                  <a:srgbClr val="FFFF00"/>
                </a:solidFill>
                <a:ea typeface="Arial" pitchFamily="-112" charset="0"/>
                <a:cs typeface="Arial" pitchFamily="-112" charset="0"/>
              </a:rPr>
              <a:t>160 ~ 24.3 </a:t>
            </a:r>
            <a:r>
              <a:rPr lang="en-US" sz="1800" dirty="0" smtClean="0">
                <a:solidFill>
                  <a:srgbClr val="FFFF00"/>
                </a:solidFill>
                <a:ea typeface="Arial" pitchFamily="-112" charset="0"/>
                <a:cs typeface="Arial" pitchFamily="-112" charset="0"/>
              </a:rPr>
              <a:t>AB </a:t>
            </a:r>
            <a:r>
              <a:rPr lang="en-US" sz="1800" dirty="0">
                <a:solidFill>
                  <a:srgbClr val="FFFF00"/>
                </a:solidFill>
                <a:ea typeface="Arial" pitchFamily="-112" charset="0"/>
                <a:cs typeface="Arial" pitchFamily="-112" charset="0"/>
              </a:rPr>
              <a:t>(brightest </a:t>
            </a:r>
            <a:r>
              <a:rPr lang="en-US" sz="1800" i="1" dirty="0">
                <a:solidFill>
                  <a:srgbClr val="FFFF00"/>
                </a:solidFill>
                <a:ea typeface="Arial" pitchFamily="-112" charset="0"/>
                <a:cs typeface="Arial" pitchFamily="-112" charset="0"/>
              </a:rPr>
              <a:t>z </a:t>
            </a:r>
            <a:r>
              <a:rPr lang="en-US" sz="1800" dirty="0">
                <a:solidFill>
                  <a:srgbClr val="FFFF00"/>
                </a:solidFill>
                <a:ea typeface="Arial" pitchFamily="-112" charset="0"/>
                <a:cs typeface="Arial" pitchFamily="-112" charset="0"/>
              </a:rPr>
              <a:t>~ 7 candidate known)</a:t>
            </a:r>
            <a:r>
              <a:rPr lang="en-US" sz="1800" dirty="0" smtClean="0">
                <a:solidFill>
                  <a:srgbClr val="FFFF00"/>
                </a:solidFill>
                <a:ea typeface="Arial" pitchFamily="-112" charset="0"/>
                <a:cs typeface="Arial" pitchFamily="-112" charset="0"/>
              </a:rPr>
              <a:t> </a:t>
            </a:r>
          </a:p>
          <a:p>
            <a:pPr marL="342900" indent="-342900">
              <a:lnSpc>
                <a:spcPts val="1860"/>
              </a:lnSpc>
              <a:spcBef>
                <a:spcPts val="2000"/>
              </a:spcBef>
              <a:buClr>
                <a:srgbClr val="9DC7FF"/>
              </a:buClr>
              <a:buSzPct val="65000"/>
              <a:buFont typeface="Wingdings" pitchFamily="-112" charset="2"/>
              <a:buChar char="n"/>
              <a:defRPr/>
            </a:pPr>
            <a:r>
              <a:rPr lang="en-US" sz="1800" dirty="0" smtClean="0">
                <a:ea typeface="Arial" pitchFamily="-112" charset="0"/>
                <a:cs typeface="Arial" pitchFamily="-112" charset="0"/>
              </a:rPr>
              <a:t>Can reliably constrain SED</a:t>
            </a:r>
            <a:endParaRPr lang="en-US" sz="1800" dirty="0">
              <a:ea typeface="Arial" pitchFamily="-112" charset="0"/>
              <a:cs typeface="Arial" pitchFamily="-112" charset="0"/>
            </a:endParaRPr>
          </a:p>
        </p:txBody>
      </p:sp>
      <p:sp>
        <p:nvSpPr>
          <p:cNvPr id="7" name="TextBox 6"/>
          <p:cNvSpPr txBox="1"/>
          <p:nvPr/>
        </p:nvSpPr>
        <p:spPr>
          <a:xfrm>
            <a:off x="304800" y="685800"/>
            <a:ext cx="3338562" cy="307777"/>
          </a:xfrm>
          <a:prstGeom prst="rect">
            <a:avLst/>
          </a:prstGeom>
          <a:noFill/>
          <a:ln>
            <a:noFill/>
          </a:ln>
          <a:effectLst>
            <a:outerShdw blurRad="63500" dist="25400" dir="16920000">
              <a:srgbClr val="000000">
                <a:alpha val="99000"/>
              </a:srgbClr>
            </a:outerShdw>
          </a:effectLst>
        </p:spPr>
        <p:style>
          <a:lnRef idx="2">
            <a:schemeClr val="accent2"/>
          </a:lnRef>
          <a:fillRef idx="1">
            <a:schemeClr val="lt1"/>
          </a:fillRef>
          <a:effectRef idx="0">
            <a:schemeClr val="accent2"/>
          </a:effectRef>
          <a:fontRef idx="minor">
            <a:schemeClr val="dk1"/>
          </a:fontRef>
        </p:style>
        <p:txBody>
          <a:bodyPr wrap="none">
            <a:prstTxWarp prst="textNoShape">
              <a:avLst/>
            </a:prstTxWarp>
            <a:spAutoFit/>
          </a:bodyPr>
          <a:lstStyle/>
          <a:p>
            <a:pPr>
              <a:defRPr/>
            </a:pPr>
            <a:r>
              <a:rPr lang="en-US" sz="1400" dirty="0">
                <a:solidFill>
                  <a:srgbClr val="EBEBEB"/>
                </a:solidFill>
                <a:ea typeface="Arial" pitchFamily="-112" charset="0"/>
                <a:cs typeface="Arial" pitchFamily="-112" charset="0"/>
              </a:rPr>
              <a:t>Bradley et al. 2010 (in prep</a:t>
            </a:r>
            <a:r>
              <a:rPr lang="en-US" sz="1400" dirty="0" smtClean="0">
                <a:solidFill>
                  <a:srgbClr val="EBEBEB"/>
                </a:solidFill>
                <a:ea typeface="Arial" pitchFamily="-112" charset="0"/>
                <a:cs typeface="Arial" pitchFamily="-112" charset="0"/>
              </a:rPr>
              <a:t>): Abell 1703</a:t>
            </a:r>
            <a:endParaRPr lang="en-US" sz="1400" dirty="0">
              <a:solidFill>
                <a:srgbClr val="EBEBEB"/>
              </a:solidFill>
              <a:ea typeface="Arial" pitchFamily="-112" charset="0"/>
              <a:cs typeface="Arial" pitchFamily="-112" charset="0"/>
            </a:endParaRPr>
          </a:p>
        </p:txBody>
      </p:sp>
      <p:pic>
        <p:nvPicPr>
          <p:cNvPr id="103429" name="Picture 7" descr="lb_slide8_top"/>
          <p:cNvPicPr>
            <a:picLocks noChangeAspect="1" noChangeArrowheads="1"/>
          </p:cNvPicPr>
          <p:nvPr/>
        </p:nvPicPr>
        <p:blipFill>
          <a:blip r:embed="rId4"/>
          <a:srcRect/>
          <a:stretch>
            <a:fillRect/>
          </a:stretch>
        </p:blipFill>
        <p:spPr bwMode="auto">
          <a:xfrm>
            <a:off x="301625" y="1030288"/>
            <a:ext cx="5473700" cy="2703512"/>
          </a:xfrm>
          <a:prstGeom prst="rect">
            <a:avLst/>
          </a:prstGeom>
          <a:noFill/>
          <a:ln w="9525">
            <a:noFill/>
            <a:miter lim="800000"/>
            <a:headEnd/>
            <a:tailEnd/>
          </a:ln>
        </p:spPr>
      </p:pic>
      <p:sp>
        <p:nvSpPr>
          <p:cNvPr id="8" name="TextBox 7"/>
          <p:cNvSpPr txBox="1"/>
          <p:nvPr/>
        </p:nvSpPr>
        <p:spPr>
          <a:xfrm>
            <a:off x="838200" y="990600"/>
            <a:ext cx="5045075" cy="254000"/>
          </a:xfrm>
          <a:prstGeom prst="rect">
            <a:avLst/>
          </a:prstGeom>
          <a:noFill/>
          <a:ln>
            <a:noFill/>
          </a:ln>
          <a:effectLst/>
        </p:spPr>
        <p:style>
          <a:lnRef idx="2">
            <a:schemeClr val="accent2"/>
          </a:lnRef>
          <a:fillRef idx="1">
            <a:schemeClr val="lt1"/>
          </a:fillRef>
          <a:effectRef idx="0">
            <a:schemeClr val="accent2"/>
          </a:effectRef>
          <a:fontRef idx="minor">
            <a:schemeClr val="dk1"/>
          </a:fontRef>
        </p:style>
        <p:txBody>
          <a:bodyPr wrap="none">
            <a:spAutoFit/>
          </a:bodyPr>
          <a:lstStyle/>
          <a:p>
            <a:pPr>
              <a:defRPr/>
            </a:pPr>
            <a:r>
              <a:rPr lang="en-US" sz="1050" b="1" dirty="0">
                <a:solidFill>
                  <a:srgbClr val="3366FF"/>
                </a:solidFill>
                <a:effectLst>
                  <a:outerShdw blurRad="38100" dist="38100" dir="2700000" algn="tl">
                    <a:srgbClr val="000000">
                      <a:alpha val="43137"/>
                    </a:srgbClr>
                  </a:outerShdw>
                </a:effectLst>
                <a:latin typeface="Myriad Pro"/>
                <a:ea typeface="ＭＳ Ｐゴシック" pitchFamily="-107" charset="-128"/>
                <a:cs typeface="Myriad Pro"/>
              </a:rPr>
              <a:t>435 nm                                      475 nm                                     </a:t>
            </a:r>
            <a:r>
              <a:rPr lang="en-US" sz="1050" b="1" dirty="0">
                <a:solidFill>
                  <a:srgbClr val="FFFF00"/>
                </a:solidFill>
                <a:effectLst>
                  <a:outerShdw blurRad="38100" dist="38100" dir="2700000" algn="tl">
                    <a:srgbClr val="000000">
                      <a:alpha val="43137"/>
                    </a:srgbClr>
                  </a:outerShdw>
                </a:effectLst>
                <a:latin typeface="Myriad Pro"/>
                <a:ea typeface="ＭＳ Ｐゴシック" pitchFamily="-107" charset="-128"/>
                <a:cs typeface="Myriad Pro"/>
              </a:rPr>
              <a:t>555 nm                                     </a:t>
            </a:r>
            <a:r>
              <a:rPr lang="en-US" sz="1050" b="1" dirty="0">
                <a:solidFill>
                  <a:srgbClr val="FFC105"/>
                </a:solidFill>
                <a:effectLst>
                  <a:outerShdw blurRad="38100" dist="38100" dir="2700000" algn="tl">
                    <a:srgbClr val="000000">
                      <a:alpha val="43137"/>
                    </a:srgbClr>
                  </a:outerShdw>
                </a:effectLst>
                <a:latin typeface="Myriad Pro"/>
                <a:ea typeface="ＭＳ Ｐゴシック" pitchFamily="-107" charset="-128"/>
                <a:cs typeface="Myriad Pro"/>
              </a:rPr>
              <a:t>625 nm</a:t>
            </a:r>
            <a:endParaRPr lang="en-US" sz="1050" b="1" dirty="0">
              <a:solidFill>
                <a:srgbClr val="0000FF"/>
              </a:solidFill>
              <a:effectLst>
                <a:outerShdw blurRad="38100" dist="38100" dir="2700000" algn="tl">
                  <a:srgbClr val="000000">
                    <a:alpha val="43137"/>
                  </a:srgbClr>
                </a:outerShdw>
              </a:effectLst>
              <a:latin typeface="Myriad Pro"/>
              <a:ea typeface="ＭＳ Ｐゴシック" pitchFamily="-107" charset="-128"/>
              <a:cs typeface="Myriad Pro"/>
            </a:endParaRPr>
          </a:p>
        </p:txBody>
      </p:sp>
      <p:sp>
        <p:nvSpPr>
          <p:cNvPr id="10" name="TextBox 9"/>
          <p:cNvSpPr txBox="1"/>
          <p:nvPr/>
        </p:nvSpPr>
        <p:spPr>
          <a:xfrm>
            <a:off x="838200" y="2362200"/>
            <a:ext cx="5057775" cy="254000"/>
          </a:xfrm>
          <a:prstGeom prst="rect">
            <a:avLst/>
          </a:prstGeom>
          <a:noFill/>
          <a:ln>
            <a:noFill/>
          </a:ln>
          <a:effectLst/>
        </p:spPr>
        <p:style>
          <a:lnRef idx="2">
            <a:schemeClr val="accent2"/>
          </a:lnRef>
          <a:fillRef idx="1">
            <a:schemeClr val="lt1"/>
          </a:fillRef>
          <a:effectRef idx="0">
            <a:schemeClr val="accent2"/>
          </a:effectRef>
          <a:fontRef idx="minor">
            <a:schemeClr val="dk1"/>
          </a:fontRef>
        </p:style>
        <p:txBody>
          <a:bodyPr wrap="none">
            <a:spAutoFit/>
          </a:bodyPr>
          <a:lstStyle/>
          <a:p>
            <a:pPr>
              <a:defRPr/>
            </a:pPr>
            <a:r>
              <a:rPr lang="en-US" sz="1050" b="1" dirty="0">
                <a:solidFill>
                  <a:srgbClr val="FF6600"/>
                </a:solidFill>
                <a:effectLst>
                  <a:outerShdw blurRad="38100" dist="38100" dir="2700000" algn="tl">
                    <a:srgbClr val="000000">
                      <a:alpha val="43137"/>
                    </a:srgbClr>
                  </a:outerShdw>
                </a:effectLst>
                <a:latin typeface="Myriad Pro"/>
                <a:ea typeface="ＭＳ Ｐゴシック" pitchFamily="-107" charset="-128"/>
                <a:cs typeface="Myriad Pro"/>
              </a:rPr>
              <a:t>775 nm                                       </a:t>
            </a:r>
            <a:r>
              <a:rPr lang="en-US" sz="1050" b="1" dirty="0">
                <a:solidFill>
                  <a:srgbClr val="FF0000"/>
                </a:solidFill>
                <a:effectLst>
                  <a:outerShdw blurRad="38100" dist="38100" dir="2700000" algn="tl">
                    <a:srgbClr val="000000">
                      <a:alpha val="43137"/>
                    </a:srgbClr>
                  </a:outerShdw>
                </a:effectLst>
                <a:latin typeface="Myriad Pro"/>
                <a:ea typeface="ＭＳ Ｐゴシック" pitchFamily="-107" charset="-128"/>
                <a:cs typeface="Myriad Pro"/>
              </a:rPr>
              <a:t>850 nm                                     </a:t>
            </a:r>
            <a:r>
              <a:rPr lang="en-US" sz="1050" b="1" dirty="0">
                <a:solidFill>
                  <a:schemeClr val="tx1">
                    <a:lumMod val="95000"/>
                  </a:schemeClr>
                </a:solidFill>
                <a:effectLst>
                  <a:outerShdw blurRad="38100" dist="38100" dir="2700000" algn="tl">
                    <a:srgbClr val="000000">
                      <a:alpha val="43137"/>
                    </a:srgbClr>
                  </a:outerShdw>
                </a:effectLst>
                <a:latin typeface="Myriad Pro"/>
                <a:ea typeface="ＭＳ Ｐゴシック" pitchFamily="-107" charset="-128"/>
                <a:cs typeface="Myriad Pro"/>
              </a:rPr>
              <a:t>1.25 </a:t>
            </a:r>
            <a:r>
              <a:rPr lang="en-US" sz="1050" b="1" dirty="0" err="1">
                <a:solidFill>
                  <a:schemeClr val="tx1">
                    <a:lumMod val="95000"/>
                  </a:schemeClr>
                </a:solidFill>
                <a:effectLst>
                  <a:outerShdw blurRad="38100" dist="38100" dir="2700000" algn="tl">
                    <a:srgbClr val="000000">
                      <a:alpha val="43137"/>
                    </a:srgbClr>
                  </a:outerShdw>
                </a:effectLst>
                <a:latin typeface="Myriad Pro"/>
                <a:ea typeface="ＭＳ Ｐゴシック" pitchFamily="-107" charset="-128"/>
                <a:cs typeface="Myriad Pro"/>
              </a:rPr>
              <a:t>μm</a:t>
            </a:r>
            <a:r>
              <a:rPr lang="en-US" sz="1050" b="1" dirty="0">
                <a:solidFill>
                  <a:schemeClr val="tx1">
                    <a:lumMod val="95000"/>
                  </a:schemeClr>
                </a:solidFill>
                <a:effectLst>
                  <a:outerShdw blurRad="38100" dist="38100" dir="2700000" algn="tl">
                    <a:srgbClr val="000000">
                      <a:alpha val="43137"/>
                    </a:srgbClr>
                  </a:outerShdw>
                </a:effectLst>
                <a:latin typeface="Myriad Pro"/>
                <a:ea typeface="ＭＳ Ｐゴシック" pitchFamily="-107" charset="-128"/>
                <a:cs typeface="Myriad Pro"/>
              </a:rPr>
              <a:t>                                     1.6 </a:t>
            </a:r>
            <a:r>
              <a:rPr lang="en-US" sz="1050" b="1" dirty="0" err="1">
                <a:solidFill>
                  <a:schemeClr val="tx1">
                    <a:lumMod val="95000"/>
                  </a:schemeClr>
                </a:solidFill>
                <a:effectLst>
                  <a:outerShdw blurRad="38100" dist="38100" dir="2700000" algn="tl">
                    <a:srgbClr val="000000">
                      <a:alpha val="43137"/>
                    </a:srgbClr>
                  </a:outerShdw>
                </a:effectLst>
                <a:latin typeface="Myriad Pro"/>
                <a:ea typeface="ＭＳ Ｐゴシック" pitchFamily="-107" charset="-128"/>
                <a:cs typeface="Myriad Pro"/>
              </a:rPr>
              <a:t>μm</a:t>
            </a:r>
            <a:endParaRPr lang="en-US" sz="1050" b="1" dirty="0">
              <a:solidFill>
                <a:schemeClr val="tx1">
                  <a:lumMod val="95000"/>
                </a:schemeClr>
              </a:solidFill>
              <a:effectLst>
                <a:outerShdw blurRad="38100" dist="38100" dir="2700000" algn="tl">
                  <a:srgbClr val="000000">
                    <a:alpha val="43137"/>
                  </a:srgbClr>
                </a:outerShdw>
              </a:effectLst>
              <a:latin typeface="Myriad Pro"/>
              <a:ea typeface="ＭＳ Ｐゴシック" pitchFamily="-107" charset="-128"/>
              <a:cs typeface="Myriad Pro"/>
            </a:endParaRPr>
          </a:p>
        </p:txBody>
      </p:sp>
      <p:sp>
        <p:nvSpPr>
          <p:cNvPr id="13" name="Title 1"/>
          <p:cNvSpPr txBox="1">
            <a:spLocks/>
          </p:cNvSpPr>
          <p:nvPr/>
        </p:nvSpPr>
        <p:spPr bwMode="auto">
          <a:xfrm>
            <a:off x="457200" y="3657600"/>
            <a:ext cx="8229600" cy="762000"/>
          </a:xfrm>
          <a:prstGeom prst="rect">
            <a:avLst/>
          </a:prstGeom>
          <a:noFill/>
          <a:ln w="9525">
            <a:noFill/>
            <a:miter lim="800000"/>
            <a:headEnd/>
            <a:tailEnd/>
          </a:ln>
          <a:effectLst>
            <a:outerShdw blurRad="63500" dist="35907" dir="16979964" algn="ctr" rotWithShape="0">
              <a:srgbClr val="000000">
                <a:alpha val="75000"/>
              </a:srgbClr>
            </a:outerShdw>
          </a:effec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0" i="0" u="none" strike="noStrike" kern="0" cap="none" spc="0" normalizeH="0" baseline="0" noProof="0" dirty="0" smtClean="0">
                <a:ln>
                  <a:noFill/>
                </a:ln>
                <a:solidFill>
                  <a:srgbClr val="9DC7FF"/>
                </a:solidFill>
                <a:effectLst/>
                <a:uLnTx/>
                <a:uFillTx/>
                <a:latin typeface="Arial" pitchFamily="-112" charset="0"/>
                <a:ea typeface="ＭＳ Ｐゴシック" pitchFamily="-112" charset="-128"/>
                <a:cs typeface="ＭＳ Ｐゴシック" pitchFamily="-112" charset="-128"/>
              </a:rPr>
              <a:t>Highly Magnified z ~</a:t>
            </a:r>
            <a:r>
              <a:rPr kumimoji="0" lang="en-US" sz="3600" b="0" i="0" u="none" strike="noStrike" kern="0" cap="none" spc="0" normalizeH="0" noProof="0" dirty="0" smtClean="0">
                <a:ln>
                  <a:noFill/>
                </a:ln>
                <a:solidFill>
                  <a:srgbClr val="9DC7FF"/>
                </a:solidFill>
                <a:effectLst/>
                <a:uLnTx/>
                <a:uFillTx/>
                <a:latin typeface="Arial" pitchFamily="-112" charset="0"/>
                <a:ea typeface="ＭＳ Ｐゴシック" pitchFamily="-112" charset="-128"/>
                <a:cs typeface="ＭＳ Ｐゴシック" pitchFamily="-112" charset="-128"/>
              </a:rPr>
              <a:t> 5 galaxies</a:t>
            </a:r>
            <a:endParaRPr kumimoji="0" lang="en-US" sz="3600" b="0" i="0" u="none" strike="noStrike" kern="0" cap="none" spc="0" normalizeH="0" baseline="0" noProof="0" dirty="0" smtClean="0">
              <a:ln>
                <a:noFill/>
              </a:ln>
              <a:solidFill>
                <a:srgbClr val="9DC7FF"/>
              </a:solidFill>
              <a:effectLst/>
              <a:uLnTx/>
              <a:uFillTx/>
              <a:latin typeface="Arial" pitchFamily="-112" charset="0"/>
              <a:ea typeface="ＭＳ Ｐゴシック" pitchFamily="-112" charset="-128"/>
              <a:cs typeface="ＭＳ Ｐゴシック" pitchFamily="-112" charset="-128"/>
            </a:endParaRPr>
          </a:p>
        </p:txBody>
      </p:sp>
      <p:sp>
        <p:nvSpPr>
          <p:cNvPr id="16" name="Rectangle 3"/>
          <p:cNvSpPr txBox="1">
            <a:spLocks noChangeArrowheads="1"/>
          </p:cNvSpPr>
          <p:nvPr/>
        </p:nvSpPr>
        <p:spPr bwMode="auto">
          <a:xfrm>
            <a:off x="3759200" y="4495800"/>
            <a:ext cx="5003800" cy="2025650"/>
          </a:xfrm>
          <a:prstGeom prst="rect">
            <a:avLst/>
          </a:prstGeom>
          <a:noFill/>
          <a:ln w="9525">
            <a:noFill/>
            <a:miter lim="800000"/>
            <a:headEnd/>
            <a:tailEnd/>
          </a:ln>
          <a:effectLst>
            <a:outerShdw blurRad="63500" dist="25400" dir="16979900" algn="ctr" rotWithShape="0">
              <a:srgbClr val="000000">
                <a:alpha val="75000"/>
              </a:srgbClr>
            </a:outerShdw>
          </a:effectLst>
        </p:spPr>
        <p:txBody>
          <a:bodyPr>
            <a:prstTxWarp prst="textNoShape">
              <a:avLst/>
            </a:prstTxWarp>
          </a:bodyPr>
          <a:lstStyle/>
          <a:p>
            <a:pPr marL="342900" indent="-342900">
              <a:lnSpc>
                <a:spcPts val="1860"/>
              </a:lnSpc>
              <a:spcBef>
                <a:spcPts val="2000"/>
              </a:spcBef>
              <a:buClr>
                <a:srgbClr val="9DC7FF"/>
              </a:buClr>
              <a:buSzPct val="100000"/>
              <a:buFont typeface="Lucida Grande" pitchFamily="-112" charset="0"/>
              <a:buChar char="■"/>
              <a:defRPr/>
            </a:pPr>
            <a:r>
              <a:rPr lang="en-US" sz="1800" dirty="0" smtClean="0">
                <a:ea typeface="Arial" pitchFamily="-112" charset="0"/>
                <a:cs typeface="Arial" pitchFamily="-112" charset="0"/>
              </a:rPr>
              <a:t>Reconstruction of a </a:t>
            </a:r>
            <a:r>
              <a:rPr lang="en-US" sz="1800" i="1" dirty="0" smtClean="0">
                <a:solidFill>
                  <a:srgbClr val="FFFF00"/>
                </a:solidFill>
                <a:ea typeface="Arial" pitchFamily="-112" charset="0"/>
                <a:cs typeface="Arial" pitchFamily="-112" charset="0"/>
              </a:rPr>
              <a:t>z </a:t>
            </a:r>
            <a:r>
              <a:rPr lang="en-US" sz="1800" dirty="0" smtClean="0">
                <a:solidFill>
                  <a:srgbClr val="FFFF00"/>
                </a:solidFill>
                <a:ea typeface="Arial" pitchFamily="-112" charset="0"/>
                <a:cs typeface="Arial" pitchFamily="-112" charset="0"/>
              </a:rPr>
              <a:t>= 4.92 </a:t>
            </a:r>
            <a:r>
              <a:rPr lang="en-US" sz="1800" dirty="0" smtClean="0">
                <a:ea typeface="Arial" pitchFamily="-112" charset="0"/>
                <a:cs typeface="Arial" pitchFamily="-112" charset="0"/>
              </a:rPr>
              <a:t>source lensed by the </a:t>
            </a:r>
            <a:r>
              <a:rPr lang="en-US" sz="1800" i="1" dirty="0" smtClean="0">
                <a:ea typeface="Arial" pitchFamily="-112" charset="0"/>
                <a:cs typeface="Arial" pitchFamily="-112" charset="0"/>
              </a:rPr>
              <a:t>z </a:t>
            </a:r>
            <a:r>
              <a:rPr lang="en-US" sz="1800" dirty="0" smtClean="0">
                <a:ea typeface="Arial" pitchFamily="-112" charset="0"/>
                <a:cs typeface="Arial" pitchFamily="-112" charset="0"/>
              </a:rPr>
              <a:t>= 0.33 cluster MS1358+62.</a:t>
            </a:r>
          </a:p>
          <a:p>
            <a:pPr marL="342900" indent="-342900">
              <a:lnSpc>
                <a:spcPts val="1860"/>
              </a:lnSpc>
              <a:spcBef>
                <a:spcPts val="2000"/>
              </a:spcBef>
              <a:buClr>
                <a:srgbClr val="9DC7FF"/>
              </a:buClr>
              <a:buSzPct val="100000"/>
              <a:buFont typeface="Lucida Grande" pitchFamily="-112" charset="0"/>
              <a:buChar char="■"/>
              <a:defRPr/>
            </a:pPr>
            <a:r>
              <a:rPr lang="en-US" sz="1800" dirty="0" smtClean="0">
                <a:solidFill>
                  <a:srgbClr val="FFFF00"/>
                </a:solidFill>
                <a:ea typeface="Arial" pitchFamily="-112" charset="0"/>
                <a:cs typeface="Arial" pitchFamily="-112" charset="0"/>
              </a:rPr>
              <a:t>Best resolved high-z object: </a:t>
            </a:r>
            <a:r>
              <a:rPr lang="en-US" sz="1800" dirty="0" smtClean="0">
                <a:ea typeface="Arial" pitchFamily="-112" charset="0"/>
                <a:cs typeface="Arial" pitchFamily="-112" charset="0"/>
              </a:rPr>
              <a:t>spatial resolution of ~50 pc (rest-frame UV)</a:t>
            </a:r>
          </a:p>
          <a:p>
            <a:pPr marL="342900" indent="-342900">
              <a:lnSpc>
                <a:spcPts val="1860"/>
              </a:lnSpc>
              <a:spcBef>
                <a:spcPts val="2000"/>
              </a:spcBef>
              <a:buClr>
                <a:srgbClr val="9DC7FF"/>
              </a:buClr>
              <a:buSzPct val="100000"/>
              <a:buFont typeface="Lucida Grande" pitchFamily="-112" charset="0"/>
              <a:buChar char="■"/>
              <a:defRPr/>
            </a:pPr>
            <a:r>
              <a:rPr lang="en-US" sz="1800" i="1" dirty="0" smtClean="0">
                <a:solidFill>
                  <a:srgbClr val="FFBE19"/>
                </a:solidFill>
                <a:ea typeface="Arial" pitchFamily="-112" charset="0"/>
                <a:cs typeface="Arial" pitchFamily="-112" charset="0"/>
              </a:rPr>
              <a:t>Equivalent to 20-m space telescope resolution of a non-lensed z=5 galaxy!</a:t>
            </a:r>
            <a:endParaRPr lang="en-US" sz="1800" i="1" dirty="0">
              <a:solidFill>
                <a:srgbClr val="FFBE19"/>
              </a:solidFill>
              <a:ea typeface="Arial" pitchFamily="-112" charset="0"/>
              <a:cs typeface="Arial" pitchFamily="-112" charset="0"/>
            </a:endParaRPr>
          </a:p>
        </p:txBody>
      </p:sp>
      <p:sp>
        <p:nvSpPr>
          <p:cNvPr id="17" name="TextBox 16"/>
          <p:cNvSpPr txBox="1"/>
          <p:nvPr/>
        </p:nvSpPr>
        <p:spPr>
          <a:xfrm>
            <a:off x="1143000" y="4419600"/>
            <a:ext cx="1472015" cy="307777"/>
          </a:xfrm>
          <a:prstGeom prst="rect">
            <a:avLst/>
          </a:prstGeom>
          <a:noFill/>
          <a:ln>
            <a:noFill/>
          </a:ln>
          <a:effectLst>
            <a:outerShdw blurRad="63500" dist="25400" dir="16920000">
              <a:srgbClr val="000000">
                <a:alpha val="99000"/>
              </a:srgbClr>
            </a:outerShdw>
          </a:effectLst>
        </p:spPr>
        <p:style>
          <a:lnRef idx="2">
            <a:schemeClr val="accent2"/>
          </a:lnRef>
          <a:fillRef idx="1">
            <a:schemeClr val="lt1"/>
          </a:fillRef>
          <a:effectRef idx="0">
            <a:schemeClr val="accent2"/>
          </a:effectRef>
          <a:fontRef idx="minor">
            <a:schemeClr val="dk1"/>
          </a:fontRef>
        </p:style>
        <p:txBody>
          <a:bodyPr wrap="none">
            <a:prstTxWarp prst="textNoShape">
              <a:avLst/>
            </a:prstTxWarp>
            <a:spAutoFit/>
          </a:bodyPr>
          <a:lstStyle/>
          <a:p>
            <a:pPr>
              <a:defRPr/>
            </a:pPr>
            <a:r>
              <a:rPr lang="en-US" sz="1400" dirty="0" smtClean="0">
                <a:solidFill>
                  <a:srgbClr val="EBEBEB"/>
                </a:solidFill>
                <a:ea typeface="Arial" pitchFamily="-112" charset="0"/>
                <a:cs typeface="Arial" pitchFamily="-112" charset="0"/>
              </a:rPr>
              <a:t>Zitrin et </a:t>
            </a:r>
            <a:r>
              <a:rPr lang="en-US" sz="1400" dirty="0">
                <a:solidFill>
                  <a:srgbClr val="EBEBEB"/>
                </a:solidFill>
                <a:ea typeface="Arial" pitchFamily="-112" charset="0"/>
                <a:cs typeface="Arial" pitchFamily="-112" charset="0"/>
              </a:rPr>
              <a:t>al. </a:t>
            </a:r>
            <a:r>
              <a:rPr lang="en-US" sz="1400" dirty="0" smtClean="0">
                <a:solidFill>
                  <a:srgbClr val="EBEBEB"/>
                </a:solidFill>
                <a:ea typeface="Arial" pitchFamily="-112" charset="0"/>
                <a:cs typeface="Arial" pitchFamily="-112" charset="0"/>
              </a:rPr>
              <a:t>2010</a:t>
            </a:r>
            <a:endParaRPr lang="en-US" sz="1400" dirty="0">
              <a:solidFill>
                <a:srgbClr val="EBEBEB"/>
              </a:solidFill>
              <a:ea typeface="Arial" pitchFamily="-112" charset="0"/>
              <a:cs typeface="Arial" pitchFamily="-112" charset="0"/>
            </a:endParaRPr>
          </a:p>
        </p:txBody>
      </p:sp>
      <p:grpSp>
        <p:nvGrpSpPr>
          <p:cNvPr id="25" name="Group 24"/>
          <p:cNvGrpSpPr/>
          <p:nvPr/>
        </p:nvGrpSpPr>
        <p:grpSpPr>
          <a:xfrm>
            <a:off x="2901696" y="5715000"/>
            <a:ext cx="603504" cy="599726"/>
            <a:chOff x="2596896" y="5848382"/>
            <a:chExt cx="603504" cy="599726"/>
          </a:xfrm>
        </p:grpSpPr>
        <p:cxnSp>
          <p:nvCxnSpPr>
            <p:cNvPr id="22" name="Straight Connector 21"/>
            <p:cNvCxnSpPr/>
            <p:nvPr/>
          </p:nvCxnSpPr>
          <p:spPr bwMode="auto">
            <a:xfrm>
              <a:off x="2596896" y="6446520"/>
              <a:ext cx="594360" cy="1588"/>
            </a:xfrm>
            <a:prstGeom prst="line">
              <a:avLst/>
            </a:prstGeom>
            <a:solidFill>
              <a:schemeClr val="accent1"/>
            </a:solidFill>
            <a:ln w="19050" cap="flat" cmpd="sng" algn="ctr">
              <a:solidFill>
                <a:srgbClr val="FF0000"/>
              </a:solidFill>
              <a:prstDash val="solid"/>
              <a:round/>
              <a:headEnd type="none" w="med" len="med"/>
              <a:tailEnd type="none" w="med" len="med"/>
            </a:ln>
            <a:effectLst/>
          </p:spPr>
        </p:cxnSp>
        <p:cxnSp>
          <p:nvCxnSpPr>
            <p:cNvPr id="23" name="Straight Connector 22"/>
            <p:cNvCxnSpPr/>
            <p:nvPr/>
          </p:nvCxnSpPr>
          <p:spPr bwMode="auto">
            <a:xfrm rot="16200000">
              <a:off x="2880360" y="6144768"/>
              <a:ext cx="594360" cy="1588"/>
            </a:xfrm>
            <a:prstGeom prst="line">
              <a:avLst/>
            </a:prstGeom>
            <a:solidFill>
              <a:schemeClr val="accent1"/>
            </a:solidFill>
            <a:ln w="19050" cap="flat" cmpd="sng" algn="ctr">
              <a:solidFill>
                <a:srgbClr val="FF0000"/>
              </a:solidFill>
              <a:prstDash val="solid"/>
              <a:round/>
              <a:headEnd type="none" w="med" len="med"/>
              <a:tailEnd type="none" w="med" len="med"/>
            </a:ln>
            <a:effectLst/>
          </p:spPr>
        </p:cxnSp>
        <p:sp>
          <p:nvSpPr>
            <p:cNvPr id="24" name="TextBox 23"/>
            <p:cNvSpPr txBox="1"/>
            <p:nvPr/>
          </p:nvSpPr>
          <p:spPr>
            <a:xfrm>
              <a:off x="2720782" y="6096000"/>
              <a:ext cx="479618" cy="307777"/>
            </a:xfrm>
            <a:prstGeom prst="rect">
              <a:avLst/>
            </a:prstGeom>
            <a:noFill/>
            <a:ln>
              <a:noFill/>
            </a:ln>
            <a:effectLst/>
          </p:spPr>
          <p:style>
            <a:lnRef idx="2">
              <a:schemeClr val="accent2"/>
            </a:lnRef>
            <a:fillRef idx="1">
              <a:schemeClr val="lt1"/>
            </a:fillRef>
            <a:effectRef idx="0">
              <a:schemeClr val="accent2"/>
            </a:effectRef>
            <a:fontRef idx="minor">
              <a:schemeClr val="dk1"/>
            </a:fontRef>
          </p:style>
          <p:txBody>
            <a:bodyPr wrap="none" rtlCol="0">
              <a:spAutoFit/>
            </a:bodyPr>
            <a:lstStyle/>
            <a:p>
              <a:r>
                <a:rPr lang="en-US" sz="1400" baseline="0" dirty="0" smtClean="0">
                  <a:solidFill>
                    <a:srgbClr val="FF0000"/>
                  </a:solidFill>
                  <a:latin typeface="Myriad Pro"/>
                  <a:ea typeface="ＭＳ Ｐゴシック" pitchFamily="-107" charset="-128"/>
                  <a:cs typeface="Myriad Pro"/>
                </a:rPr>
                <a:t>0.2”</a:t>
              </a:r>
            </a:p>
          </p:txBody>
        </p:sp>
      </p:grpSp>
      <p:sp>
        <p:nvSpPr>
          <p:cNvPr id="27" name="Oval 26"/>
          <p:cNvSpPr>
            <a:spLocks noChangeAspect="1"/>
          </p:cNvSpPr>
          <p:nvPr/>
        </p:nvSpPr>
        <p:spPr bwMode="auto">
          <a:xfrm>
            <a:off x="3200400" y="4572000"/>
            <a:ext cx="274320" cy="274320"/>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25000">
              <a:ln>
                <a:noFill/>
              </a:ln>
              <a:solidFill>
                <a:schemeClr val="tx1"/>
              </a:solidFill>
              <a:effectLst/>
              <a:latin typeface="Arial" pitchFamily="-107" charset="0"/>
            </a:endParaRPr>
          </a:p>
        </p:txBody>
      </p:sp>
      <p:sp>
        <p:nvSpPr>
          <p:cNvPr id="28" name="TextBox 27"/>
          <p:cNvSpPr txBox="1"/>
          <p:nvPr/>
        </p:nvSpPr>
        <p:spPr>
          <a:xfrm>
            <a:off x="3011269" y="4800600"/>
            <a:ext cx="646331" cy="253916"/>
          </a:xfrm>
          <a:prstGeom prst="rect">
            <a:avLst/>
          </a:prstGeom>
          <a:noFill/>
          <a:ln>
            <a:noFill/>
          </a:ln>
          <a:effectLst>
            <a:outerShdw blurRad="63500" dist="25400" dir="16920000">
              <a:srgbClr val="000000">
                <a:alpha val="99000"/>
              </a:srgbClr>
            </a:outerShdw>
          </a:effectLst>
        </p:spPr>
        <p:style>
          <a:lnRef idx="2">
            <a:schemeClr val="accent2"/>
          </a:lnRef>
          <a:fillRef idx="1">
            <a:schemeClr val="lt1"/>
          </a:fillRef>
          <a:effectRef idx="0">
            <a:schemeClr val="accent2"/>
          </a:effectRef>
          <a:fontRef idx="minor">
            <a:schemeClr val="dk1"/>
          </a:fontRef>
        </p:style>
        <p:txBody>
          <a:bodyPr wrap="none" rtlCol="0">
            <a:spAutoFit/>
          </a:bodyPr>
          <a:lstStyle/>
          <a:p>
            <a:r>
              <a:rPr lang="en-US" sz="1050" baseline="0" dirty="0" smtClean="0">
                <a:solidFill>
                  <a:srgbClr val="FFFFFF"/>
                </a:solidFill>
                <a:latin typeface="Myriad Pro"/>
                <a:ea typeface="ＭＳ Ｐゴシック" pitchFamily="-107" charset="-128"/>
                <a:cs typeface="Myriad Pro"/>
              </a:rPr>
              <a:t>ACS PSF</a:t>
            </a:r>
          </a:p>
        </p:txBody>
      </p:sp>
      <p:sp>
        <p:nvSpPr>
          <p:cNvPr id="18" name="TextBox 17"/>
          <p:cNvSpPr txBox="1"/>
          <p:nvPr/>
        </p:nvSpPr>
        <p:spPr>
          <a:xfrm>
            <a:off x="1143000" y="4648200"/>
            <a:ext cx="1031051" cy="253916"/>
          </a:xfrm>
          <a:prstGeom prst="rect">
            <a:avLst/>
          </a:prstGeom>
          <a:noFill/>
          <a:ln>
            <a:noFill/>
          </a:ln>
          <a:effectLst>
            <a:outerShdw blurRad="63500" dist="25400" dir="16920000">
              <a:srgbClr val="000000">
                <a:alpha val="99000"/>
              </a:srgbClr>
            </a:outerShdw>
          </a:effectLst>
        </p:spPr>
        <p:style>
          <a:lnRef idx="2">
            <a:schemeClr val="accent2"/>
          </a:lnRef>
          <a:fillRef idx="1">
            <a:schemeClr val="lt1"/>
          </a:fillRef>
          <a:effectRef idx="0">
            <a:schemeClr val="accent2"/>
          </a:effectRef>
          <a:fontRef idx="minor">
            <a:schemeClr val="dk1"/>
          </a:fontRef>
        </p:style>
        <p:txBody>
          <a:bodyPr wrap="none" rtlCol="0">
            <a:spAutoFit/>
          </a:bodyPr>
          <a:lstStyle/>
          <a:p>
            <a:r>
              <a:rPr lang="en-US" sz="1050" baseline="0" dirty="0" smtClean="0">
                <a:solidFill>
                  <a:srgbClr val="FFBE19"/>
                </a:solidFill>
                <a:latin typeface="Myriad Pro"/>
                <a:ea typeface="ＭＳ Ｐゴシック" pitchFamily="-107" charset="-128"/>
                <a:cs typeface="Myriad Pro"/>
              </a:rPr>
              <a:t>z = 4.92 Galaxy</a:t>
            </a:r>
          </a:p>
        </p:txBody>
      </p:sp>
      <p:cxnSp>
        <p:nvCxnSpPr>
          <p:cNvPr id="31" name="Straight Arrow Connector 30"/>
          <p:cNvCxnSpPr/>
          <p:nvPr/>
        </p:nvCxnSpPr>
        <p:spPr bwMode="auto">
          <a:xfrm rot="10800000">
            <a:off x="1524000" y="6248400"/>
            <a:ext cx="3810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32" name="TextBox 31"/>
          <p:cNvSpPr txBox="1"/>
          <p:nvPr/>
        </p:nvSpPr>
        <p:spPr>
          <a:xfrm>
            <a:off x="1143000" y="6400800"/>
            <a:ext cx="3124200" cy="230832"/>
          </a:xfrm>
          <a:prstGeom prst="rect">
            <a:avLst/>
          </a:prstGeom>
          <a:noFill/>
          <a:ln>
            <a:noFill/>
          </a:ln>
          <a:effectLst>
            <a:outerShdw blurRad="63500" dist="25400" dir="16920000">
              <a:srgbClr val="000000">
                <a:alpha val="99000"/>
              </a:srgbClr>
            </a:outerShdw>
          </a:effectLst>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900" baseline="0" dirty="0" smtClean="0">
                <a:solidFill>
                  <a:schemeClr val="tx1"/>
                </a:solidFill>
                <a:latin typeface="Myriad Pro"/>
                <a:ea typeface="ＭＳ Ｐゴシック" pitchFamily="-107" charset="-128"/>
                <a:cs typeface="Myriad Pro"/>
              </a:rPr>
              <a:t>How object would look without cluster lensing</a:t>
            </a:r>
          </a:p>
        </p:txBody>
      </p:sp>
      <p:pic>
        <p:nvPicPr>
          <p:cNvPr id="29" name="Picture 28" descr="z492delensed_source_nomagnif_whstpsf_origimgsize.jpg"/>
          <p:cNvPicPr>
            <a:picLocks noChangeAspect="1"/>
          </p:cNvPicPr>
          <p:nvPr/>
        </p:nvPicPr>
        <p:blipFill>
          <a:blip r:embed="rId5"/>
          <a:srcRect l="37476" t="36111" r="43065" b="43889"/>
          <a:stretch>
            <a:fillRect/>
          </a:stretch>
        </p:blipFill>
        <p:spPr>
          <a:xfrm>
            <a:off x="914400" y="5791200"/>
            <a:ext cx="497876" cy="457200"/>
          </a:xfrm>
          <a:prstGeom prst="rect">
            <a:avLst/>
          </a:prstGeom>
          <a:ln>
            <a:solidFill>
              <a:schemeClr val="tx1"/>
            </a:solidFill>
          </a:ln>
        </p:spPr>
      </p:pic>
    </p:spTree>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111619" name="Text Box 4"/>
          <p:cNvSpPr txBox="1">
            <a:spLocks noChangeArrowheads="1"/>
          </p:cNvSpPr>
          <p:nvPr/>
        </p:nvSpPr>
        <p:spPr bwMode="auto">
          <a:xfrm>
            <a:off x="26988" y="152400"/>
            <a:ext cx="9117012" cy="1311275"/>
          </a:xfrm>
          <a:prstGeom prst="rect">
            <a:avLst/>
          </a:prstGeom>
          <a:noFill/>
          <a:ln w="9525">
            <a:noFill/>
            <a:miter lim="800000"/>
            <a:headEnd/>
            <a:tailEnd/>
          </a:ln>
        </p:spPr>
        <p:txBody>
          <a:bodyPr>
            <a:prstTxWarp prst="textNoShape">
              <a:avLst/>
            </a:prstTxWarp>
            <a:spAutoFit/>
          </a:bodyPr>
          <a:lstStyle/>
          <a:p>
            <a:pPr algn="ctr"/>
            <a:r>
              <a:rPr lang="en-US" sz="2800"/>
              <a:t>HST:  23 SNe Ia at z&gt;1 Find Past Deceleration, </a:t>
            </a:r>
          </a:p>
          <a:p>
            <a:pPr algn="ctr"/>
            <a:r>
              <a:rPr lang="en-US" sz="2800"/>
              <a:t>Confirms Dark Energy+Dark Matter Model </a:t>
            </a:r>
          </a:p>
          <a:p>
            <a:pPr algn="ctr"/>
            <a:endParaRPr lang="en-US" sz="2400"/>
          </a:p>
        </p:txBody>
      </p:sp>
      <p:grpSp>
        <p:nvGrpSpPr>
          <p:cNvPr id="11" name="Group 10"/>
          <p:cNvGrpSpPr/>
          <p:nvPr/>
        </p:nvGrpSpPr>
        <p:grpSpPr>
          <a:xfrm>
            <a:off x="1828800" y="1219200"/>
            <a:ext cx="5562600" cy="3990975"/>
            <a:chOff x="1828800" y="1447800"/>
            <a:chExt cx="5562600" cy="3990975"/>
          </a:xfrm>
        </p:grpSpPr>
        <p:pic>
          <p:nvPicPr>
            <p:cNvPr id="111618" name="Picture 15" descr="hub_simple"/>
            <p:cNvPicPr>
              <a:picLocks noChangeAspect="1" noChangeArrowheads="1"/>
            </p:cNvPicPr>
            <p:nvPr/>
          </p:nvPicPr>
          <p:blipFill>
            <a:blip r:embed="rId3"/>
            <a:srcRect l="7997" t="39656" r="4694" b="11931"/>
            <a:stretch>
              <a:fillRect/>
            </a:stretch>
          </p:blipFill>
          <p:spPr bwMode="auto">
            <a:xfrm>
              <a:off x="1828800" y="1447800"/>
              <a:ext cx="5562600" cy="3990975"/>
            </a:xfrm>
            <a:prstGeom prst="rect">
              <a:avLst/>
            </a:prstGeom>
            <a:noFill/>
            <a:ln w="9525">
              <a:noFill/>
              <a:miter lim="800000"/>
              <a:headEnd/>
              <a:tailEnd/>
            </a:ln>
          </p:spPr>
        </p:pic>
        <p:sp>
          <p:nvSpPr>
            <p:cNvPr id="111620" name="Line 5"/>
            <p:cNvSpPr>
              <a:spLocks noChangeShapeType="1"/>
            </p:cNvSpPr>
            <p:nvPr/>
          </p:nvSpPr>
          <p:spPr bwMode="auto">
            <a:xfrm flipH="1">
              <a:off x="4419600" y="1538288"/>
              <a:ext cx="9525" cy="762000"/>
            </a:xfrm>
            <a:prstGeom prst="line">
              <a:avLst/>
            </a:prstGeom>
            <a:noFill/>
            <a:ln w="9525">
              <a:solidFill>
                <a:srgbClr val="F40519"/>
              </a:solidFill>
              <a:prstDash val="dash"/>
              <a:round/>
              <a:headEnd/>
              <a:tailEnd/>
            </a:ln>
          </p:spPr>
          <p:txBody>
            <a:bodyPr wrap="none" anchor="ctr">
              <a:prstTxWarp prst="textNoShape">
                <a:avLst/>
              </a:prstTxWarp>
            </a:bodyPr>
            <a:lstStyle/>
            <a:p>
              <a:endParaRPr lang="en-US"/>
            </a:p>
          </p:txBody>
        </p:sp>
        <p:sp>
          <p:nvSpPr>
            <p:cNvPr id="111621" name="Text Box 6"/>
            <p:cNvSpPr txBox="1">
              <a:spLocks noChangeArrowheads="1"/>
            </p:cNvSpPr>
            <p:nvPr/>
          </p:nvSpPr>
          <p:spPr bwMode="auto">
            <a:xfrm>
              <a:off x="4191000" y="1476375"/>
              <a:ext cx="263525" cy="825500"/>
            </a:xfrm>
            <a:prstGeom prst="rect">
              <a:avLst/>
            </a:prstGeom>
            <a:noFill/>
            <a:ln w="9525">
              <a:noFill/>
              <a:miter lim="800000"/>
              <a:headEnd/>
              <a:tailEnd/>
            </a:ln>
          </p:spPr>
          <p:txBody>
            <a:bodyPr wrap="none">
              <a:prstTxWarp prst="textNoShape">
                <a:avLst/>
              </a:prstTxWarp>
              <a:spAutoFit/>
            </a:bodyPr>
            <a:lstStyle/>
            <a:p>
              <a:r>
                <a:rPr lang="en-US" sz="800">
                  <a:solidFill>
                    <a:srgbClr val="F40519"/>
                  </a:solidFill>
                </a:rPr>
                <a:t>G</a:t>
              </a:r>
            </a:p>
            <a:p>
              <a:r>
                <a:rPr lang="en-US" sz="800">
                  <a:solidFill>
                    <a:srgbClr val="F40519"/>
                  </a:solidFill>
                </a:rPr>
                <a:t>R</a:t>
              </a:r>
            </a:p>
            <a:p>
              <a:r>
                <a:rPr lang="en-US" sz="800">
                  <a:solidFill>
                    <a:srgbClr val="F40519"/>
                  </a:solidFill>
                </a:rPr>
                <a:t>O</a:t>
              </a:r>
            </a:p>
            <a:p>
              <a:r>
                <a:rPr lang="en-US" sz="800">
                  <a:solidFill>
                    <a:srgbClr val="F40519"/>
                  </a:solidFill>
                </a:rPr>
                <a:t>U</a:t>
              </a:r>
            </a:p>
            <a:p>
              <a:r>
                <a:rPr lang="en-US" sz="800">
                  <a:solidFill>
                    <a:srgbClr val="F40519"/>
                  </a:solidFill>
                </a:rPr>
                <a:t>N</a:t>
              </a:r>
            </a:p>
            <a:p>
              <a:r>
                <a:rPr lang="en-US" sz="800">
                  <a:solidFill>
                    <a:srgbClr val="F40519"/>
                  </a:solidFill>
                </a:rPr>
                <a:t>D</a:t>
              </a:r>
            </a:p>
          </p:txBody>
        </p:sp>
        <p:sp>
          <p:nvSpPr>
            <p:cNvPr id="111622" name="Text Box 7"/>
            <p:cNvSpPr txBox="1">
              <a:spLocks noChangeArrowheads="1"/>
            </p:cNvSpPr>
            <p:nvPr/>
          </p:nvSpPr>
          <p:spPr bwMode="auto">
            <a:xfrm>
              <a:off x="4419600" y="1538288"/>
              <a:ext cx="257175" cy="703262"/>
            </a:xfrm>
            <a:prstGeom prst="rect">
              <a:avLst/>
            </a:prstGeom>
            <a:noFill/>
            <a:ln w="9525">
              <a:noFill/>
              <a:miter lim="800000"/>
              <a:headEnd/>
              <a:tailEnd/>
            </a:ln>
          </p:spPr>
          <p:txBody>
            <a:bodyPr wrap="none">
              <a:prstTxWarp prst="textNoShape">
                <a:avLst/>
              </a:prstTxWarp>
              <a:spAutoFit/>
            </a:bodyPr>
            <a:lstStyle/>
            <a:p>
              <a:r>
                <a:rPr lang="en-US" sz="800">
                  <a:solidFill>
                    <a:srgbClr val="F40519"/>
                  </a:solidFill>
                </a:rPr>
                <a:t>S</a:t>
              </a:r>
            </a:p>
            <a:p>
              <a:r>
                <a:rPr lang="en-US" sz="800">
                  <a:solidFill>
                    <a:srgbClr val="F40519"/>
                  </a:solidFill>
                </a:rPr>
                <a:t>P</a:t>
              </a:r>
            </a:p>
            <a:p>
              <a:r>
                <a:rPr lang="en-US" sz="800">
                  <a:solidFill>
                    <a:srgbClr val="F40519"/>
                  </a:solidFill>
                </a:rPr>
                <a:t>A</a:t>
              </a:r>
            </a:p>
            <a:p>
              <a:r>
                <a:rPr lang="en-US" sz="800">
                  <a:solidFill>
                    <a:srgbClr val="F40519"/>
                  </a:solidFill>
                </a:rPr>
                <a:t>C</a:t>
              </a:r>
            </a:p>
            <a:p>
              <a:r>
                <a:rPr lang="en-US" sz="800">
                  <a:solidFill>
                    <a:srgbClr val="F40519"/>
                  </a:solidFill>
                </a:rPr>
                <a:t>E</a:t>
              </a:r>
            </a:p>
          </p:txBody>
        </p:sp>
        <p:sp>
          <p:nvSpPr>
            <p:cNvPr id="242696" name="Rectangle 8"/>
            <p:cNvSpPr>
              <a:spLocks noChangeArrowheads="1"/>
            </p:cNvSpPr>
            <p:nvPr/>
          </p:nvSpPr>
          <p:spPr bwMode="auto">
            <a:xfrm>
              <a:off x="4786313" y="2743200"/>
              <a:ext cx="2133600" cy="1752600"/>
            </a:xfrm>
            <a:prstGeom prst="rect">
              <a:avLst/>
            </a:prstGeom>
            <a:gradFill rotWithShape="0">
              <a:gsLst>
                <a:gs pos="0">
                  <a:srgbClr val="F40519">
                    <a:gamma/>
                    <a:tint val="100000"/>
                    <a:invGamma/>
                    <a:alpha val="53000"/>
                  </a:srgbClr>
                </a:gs>
                <a:gs pos="50000">
                  <a:srgbClr val="F40519">
                    <a:alpha val="3999"/>
                  </a:srgbClr>
                </a:gs>
                <a:gs pos="100000">
                  <a:srgbClr val="F40519">
                    <a:gamma/>
                    <a:tint val="100000"/>
                    <a:invGamma/>
                    <a:alpha val="53000"/>
                  </a:srgbClr>
                </a:gs>
              </a:gsLst>
              <a:lin ang="5400000" scaled="1"/>
            </a:gradFill>
            <a:ln w="9525">
              <a:noFill/>
              <a:miter lim="800000"/>
              <a:headEnd/>
              <a:tailEnd/>
            </a:ln>
            <a:effectLst/>
          </p:spPr>
          <p:txBody>
            <a:bodyPr wrap="none" anchor="ctr">
              <a:prstTxWarp prst="textNoShape">
                <a:avLst/>
              </a:prstTxWarp>
            </a:bodyPr>
            <a:lstStyle/>
            <a:p>
              <a:pPr>
                <a:defRPr/>
              </a:pPr>
              <a:endParaRPr lang="en-US" sz="2400"/>
            </a:p>
          </p:txBody>
        </p:sp>
        <p:sp>
          <p:nvSpPr>
            <p:cNvPr id="242697" name="Rectangle 9"/>
            <p:cNvSpPr>
              <a:spLocks noChangeArrowheads="1"/>
            </p:cNvSpPr>
            <p:nvPr/>
          </p:nvSpPr>
          <p:spPr bwMode="auto">
            <a:xfrm>
              <a:off x="3505200" y="2743200"/>
              <a:ext cx="1295400" cy="1752600"/>
            </a:xfrm>
            <a:prstGeom prst="rect">
              <a:avLst/>
            </a:prstGeom>
            <a:gradFill rotWithShape="0">
              <a:gsLst>
                <a:gs pos="0">
                  <a:schemeClr val="accent1">
                    <a:gamma/>
                    <a:shade val="90196"/>
                    <a:invGamma/>
                    <a:alpha val="50000"/>
                  </a:schemeClr>
                </a:gs>
                <a:gs pos="50000">
                  <a:schemeClr val="accent1">
                    <a:alpha val="9000"/>
                  </a:schemeClr>
                </a:gs>
                <a:gs pos="100000">
                  <a:schemeClr val="accent1">
                    <a:gamma/>
                    <a:shade val="90196"/>
                    <a:invGamma/>
                    <a:alpha val="50000"/>
                  </a:schemeClr>
                </a:gs>
              </a:gsLst>
              <a:lin ang="5400000" scaled="1"/>
            </a:gradFill>
            <a:ln w="9525">
              <a:noFill/>
              <a:miter lim="800000"/>
              <a:headEnd/>
              <a:tailEnd/>
            </a:ln>
            <a:effectLst/>
          </p:spPr>
          <p:txBody>
            <a:bodyPr wrap="none" anchor="ctr">
              <a:prstTxWarp prst="textNoShape">
                <a:avLst/>
              </a:prstTxWarp>
            </a:bodyPr>
            <a:lstStyle/>
            <a:p>
              <a:pPr>
                <a:defRPr/>
              </a:pPr>
              <a:endParaRPr lang="en-US" sz="2400"/>
            </a:p>
          </p:txBody>
        </p:sp>
        <p:sp>
          <p:nvSpPr>
            <p:cNvPr id="111627" name="Text Box 10"/>
            <p:cNvSpPr txBox="1">
              <a:spLocks noChangeArrowheads="1"/>
            </p:cNvSpPr>
            <p:nvPr/>
          </p:nvSpPr>
          <p:spPr bwMode="auto">
            <a:xfrm>
              <a:off x="1828800" y="5119688"/>
              <a:ext cx="2003425" cy="304800"/>
            </a:xfrm>
            <a:prstGeom prst="rect">
              <a:avLst/>
            </a:prstGeom>
            <a:noFill/>
            <a:ln w="9525">
              <a:noFill/>
              <a:miter lim="800000"/>
              <a:headEnd/>
              <a:tailEnd/>
            </a:ln>
          </p:spPr>
          <p:txBody>
            <a:bodyPr wrap="none">
              <a:prstTxWarp prst="textNoShape">
                <a:avLst/>
              </a:prstTxWarp>
              <a:spAutoFit/>
            </a:bodyPr>
            <a:lstStyle/>
            <a:p>
              <a:r>
                <a:rPr lang="en-US" sz="1400">
                  <a:solidFill>
                    <a:schemeClr val="bg1"/>
                  </a:solidFill>
                </a:rPr>
                <a:t>Riess et al. 2004, 2007</a:t>
              </a:r>
              <a:endParaRPr lang="en-US" sz="2400"/>
            </a:p>
          </p:txBody>
        </p:sp>
      </p:grpSp>
      <p:sp>
        <p:nvSpPr>
          <p:cNvPr id="10" name="TextBox 9"/>
          <p:cNvSpPr txBox="1"/>
          <p:nvPr/>
        </p:nvSpPr>
        <p:spPr>
          <a:xfrm>
            <a:off x="76200" y="5257800"/>
            <a:ext cx="8991600" cy="1384995"/>
          </a:xfrm>
          <a:prstGeom prst="rect">
            <a:avLst/>
          </a:prstGeom>
          <a:noFill/>
          <a:ln>
            <a:noFill/>
          </a:ln>
          <a:effectLst>
            <a:outerShdw blurRad="63500" dist="25400" dir="16920000">
              <a:srgbClr val="000000">
                <a:alpha val="99000"/>
              </a:srgbClr>
            </a:outerShdw>
          </a:effectLst>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2800" baseline="0" dirty="0" err="1" smtClean="0">
                <a:solidFill>
                  <a:srgbClr val="EBEBEB"/>
                </a:solidFill>
                <a:latin typeface="Myriad Pro"/>
                <a:ea typeface="ＭＳ Ｐゴシック" pitchFamily="-107" charset="-128"/>
                <a:cs typeface="Myriad Pro"/>
              </a:rPr>
              <a:t>z</a:t>
            </a:r>
            <a:r>
              <a:rPr lang="en-US" sz="2800" baseline="0" dirty="0" smtClean="0">
                <a:solidFill>
                  <a:srgbClr val="EBEBEB"/>
                </a:solidFill>
                <a:latin typeface="Myriad Pro"/>
                <a:ea typeface="ＭＳ Ｐゴシック" pitchFamily="-107" charset="-128"/>
                <a:cs typeface="Myriad Pro"/>
              </a:rPr>
              <a:t>&gt;1</a:t>
            </a:r>
            <a:r>
              <a:rPr lang="en-US" sz="2800" dirty="0" smtClean="0">
                <a:solidFill>
                  <a:srgbClr val="EBEBEB"/>
                </a:solidFill>
                <a:latin typeface="Myriad Pro"/>
                <a:ea typeface="ＭＳ Ｐゴシック" pitchFamily="-107" charset="-128"/>
                <a:cs typeface="Myriad Pro"/>
              </a:rPr>
              <a:t> is a particularly important regime for testing “astrophysical contamination” of SN cosmology signal, such as dust or evolution. Also key for constraining </a:t>
            </a:r>
            <a:r>
              <a:rPr lang="en-US" sz="2800" dirty="0" err="1" smtClean="0">
                <a:solidFill>
                  <a:srgbClr val="EBEBEB"/>
                </a:solidFill>
                <a:latin typeface="Myriad Pro"/>
                <a:ea typeface="ＭＳ Ｐゴシック" pitchFamily="-107" charset="-128"/>
                <a:cs typeface="Myriad Pro"/>
              </a:rPr>
              <a:t>dw/dz</a:t>
            </a:r>
            <a:r>
              <a:rPr lang="en-US" sz="2800" dirty="0" smtClean="0">
                <a:solidFill>
                  <a:srgbClr val="EBEBEB"/>
                </a:solidFill>
                <a:latin typeface="Myriad Pro"/>
                <a:ea typeface="ＭＳ Ｐゴシック" pitchFamily="-107" charset="-128"/>
                <a:cs typeface="Myriad Pro"/>
              </a:rPr>
              <a:t>.</a:t>
            </a:r>
            <a:endParaRPr lang="en-US" sz="2800" baseline="0" dirty="0" smtClean="0">
              <a:solidFill>
                <a:srgbClr val="EBEBEB"/>
              </a:solidFill>
              <a:latin typeface="Myriad Pro"/>
              <a:ea typeface="ＭＳ Ｐゴシック" pitchFamily="-107" charset="-128"/>
              <a:cs typeface="Myriad Pro"/>
            </a:endParaRPr>
          </a:p>
        </p:txBody>
      </p:sp>
    </p:spTree>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bg>
      <p:bgPr>
        <a:solidFill>
          <a:srgbClr val="000000"/>
        </a:solidFill>
        <a:effectLst/>
      </p:bgPr>
    </p:bg>
    <p:spTree>
      <p:nvGrpSpPr>
        <p:cNvPr id="1" name=""/>
        <p:cNvGrpSpPr/>
        <p:nvPr/>
      </p:nvGrpSpPr>
      <p:grpSpPr>
        <a:xfrm>
          <a:off x="0" y="0"/>
          <a:ext cx="0" cy="0"/>
          <a:chOff x="0" y="0"/>
          <a:chExt cx="0" cy="0"/>
        </a:xfrm>
      </p:grpSpPr>
      <p:sp>
        <p:nvSpPr>
          <p:cNvPr id="86018" name="Title 1"/>
          <p:cNvSpPr>
            <a:spLocks noGrp="1"/>
          </p:cNvSpPr>
          <p:nvPr>
            <p:ph type="title" idx="4294967295"/>
          </p:nvPr>
        </p:nvSpPr>
        <p:spPr>
          <a:xfrm>
            <a:off x="304800" y="76200"/>
            <a:ext cx="8458200" cy="685800"/>
          </a:xfrm>
        </p:spPr>
        <p:txBody>
          <a:bodyPr/>
          <a:lstStyle/>
          <a:p>
            <a:pPr>
              <a:defRPr/>
            </a:pPr>
            <a:r>
              <a:rPr lang="en-US" sz="3200" dirty="0"/>
              <a:t>HST &amp; WFC3-IR, Gateway to SNe Ia at z&gt;2</a:t>
            </a:r>
            <a:endParaRPr lang="en-US" sz="3600" dirty="0"/>
          </a:p>
        </p:txBody>
      </p:sp>
      <p:sp>
        <p:nvSpPr>
          <p:cNvPr id="116739" name="TextBox 5"/>
          <p:cNvSpPr txBox="1">
            <a:spLocks noChangeArrowheads="1"/>
          </p:cNvSpPr>
          <p:nvPr/>
        </p:nvSpPr>
        <p:spPr bwMode="auto">
          <a:xfrm>
            <a:off x="5867400" y="2644676"/>
            <a:ext cx="2971800" cy="2308324"/>
          </a:xfrm>
          <a:prstGeom prst="rect">
            <a:avLst/>
          </a:prstGeom>
          <a:noFill/>
          <a:ln w="9525">
            <a:noFill/>
            <a:miter lim="800000"/>
            <a:headEnd/>
            <a:tailEnd/>
          </a:ln>
        </p:spPr>
        <p:txBody>
          <a:bodyPr wrap="square">
            <a:prstTxWarp prst="textNoShape">
              <a:avLst/>
            </a:prstTxWarp>
            <a:spAutoFit/>
          </a:bodyPr>
          <a:lstStyle/>
          <a:p>
            <a:r>
              <a:rPr lang="en-US" sz="1800" dirty="0"/>
              <a:t>Two MCT HST programs (CLASH + CANDELS)</a:t>
            </a:r>
          </a:p>
          <a:p>
            <a:r>
              <a:rPr lang="en-US" sz="1800" dirty="0"/>
              <a:t>will detect SNe Ia at </a:t>
            </a:r>
          </a:p>
          <a:p>
            <a:r>
              <a:rPr lang="en-US" sz="1800" dirty="0"/>
              <a:t>1.0 &lt; z &lt; 2.5. They will provide a direct test</a:t>
            </a:r>
          </a:p>
          <a:p>
            <a:r>
              <a:rPr lang="en-US" sz="1800" dirty="0"/>
              <a:t>of</a:t>
            </a:r>
            <a:r>
              <a:rPr lang="en-US" sz="1800" dirty="0" smtClean="0"/>
              <a:t> the SN systematics </a:t>
            </a:r>
            <a:r>
              <a:rPr lang="en-US" sz="1800" dirty="0"/>
              <a:t>in</a:t>
            </a:r>
            <a:r>
              <a:rPr lang="en-US" sz="1800" dirty="0" smtClean="0"/>
              <a:t> a matter</a:t>
            </a:r>
            <a:r>
              <a:rPr lang="en-US" sz="1800" dirty="0"/>
              <a:t>-dominated universe</a:t>
            </a:r>
          </a:p>
          <a:p>
            <a:r>
              <a:rPr lang="en-US" sz="1800" dirty="0"/>
              <a:t>(e.g., Riess &amp; Livio 2006).</a:t>
            </a:r>
          </a:p>
        </p:txBody>
      </p:sp>
      <p:sp>
        <p:nvSpPr>
          <p:cNvPr id="43" name="TextBox 42"/>
          <p:cNvSpPr txBox="1"/>
          <p:nvPr/>
        </p:nvSpPr>
        <p:spPr>
          <a:xfrm>
            <a:off x="609600" y="685800"/>
            <a:ext cx="8001000" cy="1015663"/>
          </a:xfrm>
          <a:prstGeom prst="rect">
            <a:avLst/>
          </a:prstGeom>
          <a:noFill/>
          <a:ln>
            <a:noFill/>
          </a:ln>
          <a:effectLst>
            <a:outerShdw blurRad="63500" dist="25400" dir="16920000">
              <a:srgbClr val="000000">
                <a:alpha val="99000"/>
              </a:srgbClr>
            </a:outerShdw>
          </a:effectLst>
        </p:spPr>
        <p:style>
          <a:lnRef idx="2">
            <a:schemeClr val="accent2"/>
          </a:lnRef>
          <a:fillRef idx="1">
            <a:schemeClr val="lt1"/>
          </a:fillRef>
          <a:effectRef idx="0">
            <a:schemeClr val="accent2"/>
          </a:effectRef>
          <a:fontRef idx="minor">
            <a:schemeClr val="dk1"/>
          </a:fontRef>
        </p:style>
        <p:txBody>
          <a:bodyPr wrap="square">
            <a:spAutoFit/>
          </a:bodyPr>
          <a:lstStyle/>
          <a:p>
            <a:pPr algn="ctr">
              <a:defRPr/>
            </a:pPr>
            <a:r>
              <a:rPr lang="en-US" dirty="0" smtClean="0">
                <a:solidFill>
                  <a:srgbClr val="EBEBEB"/>
                </a:solidFill>
                <a:latin typeface="Myriad Pro"/>
                <a:ea typeface="ＭＳ Ｐゴシック" pitchFamily="-107" charset="-128"/>
                <a:cs typeface="Myriad Pro"/>
              </a:rPr>
              <a:t>Assuming a mixed SN delay time distn (~50% prompt, ~50% 2-3 Gyr):  </a:t>
            </a:r>
            <a:r>
              <a:rPr lang="en-US" dirty="0" smtClean="0">
                <a:solidFill>
                  <a:srgbClr val="FFFF00"/>
                </a:solidFill>
                <a:latin typeface="Myriad Pro"/>
                <a:ea typeface="ＭＳ Ｐゴシック" pitchFamily="-107" charset="-128"/>
                <a:cs typeface="Myriad Pro"/>
              </a:rPr>
              <a:t>expect CLASH to </a:t>
            </a:r>
            <a:r>
              <a:rPr lang="en-US" dirty="0">
                <a:solidFill>
                  <a:srgbClr val="FFFF00"/>
                </a:solidFill>
                <a:latin typeface="Myriad Pro"/>
                <a:ea typeface="ＭＳ Ｐゴシック" pitchFamily="-107" charset="-128"/>
                <a:cs typeface="Myriad Pro"/>
              </a:rPr>
              <a:t>find 10 – 20 SNe at z&gt;1; </a:t>
            </a:r>
            <a:r>
              <a:rPr lang="en-US" dirty="0" smtClean="0">
                <a:solidFill>
                  <a:srgbClr val="FFFF00"/>
                </a:solidFill>
                <a:latin typeface="Myriad Pro"/>
                <a:ea typeface="ＭＳ Ｐゴシック" pitchFamily="-107" charset="-128"/>
                <a:cs typeface="Myriad Pro"/>
              </a:rPr>
              <a:t>and ~6 </a:t>
            </a:r>
            <a:r>
              <a:rPr lang="en-US" dirty="0">
                <a:solidFill>
                  <a:srgbClr val="FFFF00"/>
                </a:solidFill>
                <a:latin typeface="Myriad Pro"/>
                <a:ea typeface="ＭＳ Ｐゴシック" pitchFamily="-107" charset="-128"/>
                <a:cs typeface="Myriad Pro"/>
              </a:rPr>
              <a:t>with z &gt; </a:t>
            </a:r>
            <a:r>
              <a:rPr lang="en-US" dirty="0" smtClean="0">
                <a:solidFill>
                  <a:srgbClr val="FFFF00"/>
                </a:solidFill>
                <a:latin typeface="Myriad Pro"/>
                <a:ea typeface="ＭＳ Ｐゴシック" pitchFamily="-107" charset="-128"/>
                <a:cs typeface="Myriad Pro"/>
              </a:rPr>
              <a:t>1.5, </a:t>
            </a:r>
            <a:r>
              <a:rPr lang="en-US" dirty="0" smtClean="0">
                <a:solidFill>
                  <a:srgbClr val="FFFFFF"/>
                </a:solidFill>
                <a:latin typeface="Myriad Pro"/>
                <a:ea typeface="ＭＳ Ｐゴシック" pitchFamily="-107" charset="-128"/>
                <a:cs typeface="Myriad Pro"/>
              </a:rPr>
              <a:t>doubling the known number of z &gt; 1 SN</a:t>
            </a:r>
            <a:endParaRPr lang="en-US" dirty="0">
              <a:solidFill>
                <a:srgbClr val="FFFFFF"/>
              </a:solidFill>
              <a:latin typeface="Myriad Pro"/>
              <a:ea typeface="ＭＳ Ｐゴシック" pitchFamily="-107" charset="-128"/>
              <a:cs typeface="Myriad Pro"/>
            </a:endParaRPr>
          </a:p>
        </p:txBody>
      </p:sp>
      <p:grpSp>
        <p:nvGrpSpPr>
          <p:cNvPr id="47" name="Group 46"/>
          <p:cNvGrpSpPr/>
          <p:nvPr/>
        </p:nvGrpSpPr>
        <p:grpSpPr>
          <a:xfrm>
            <a:off x="249819" y="1776413"/>
            <a:ext cx="5541381" cy="4929187"/>
            <a:chOff x="247785" y="1776413"/>
            <a:chExt cx="5010015" cy="4929187"/>
          </a:xfrm>
        </p:grpSpPr>
        <p:grpSp>
          <p:nvGrpSpPr>
            <p:cNvPr id="41" name="Group 40"/>
            <p:cNvGrpSpPr/>
            <p:nvPr/>
          </p:nvGrpSpPr>
          <p:grpSpPr>
            <a:xfrm>
              <a:off x="304800" y="1776413"/>
              <a:ext cx="4953000" cy="4929187"/>
              <a:chOff x="304800" y="1776413"/>
              <a:chExt cx="4953000" cy="4929187"/>
            </a:xfrm>
          </p:grpSpPr>
          <p:pic>
            <p:nvPicPr>
              <p:cNvPr id="116745" name="Picture 6" descr="snalltogether4_inv.png"/>
              <p:cNvPicPr>
                <a:picLocks noChangeAspect="1"/>
              </p:cNvPicPr>
              <p:nvPr/>
            </p:nvPicPr>
            <p:blipFill>
              <a:blip r:embed="rId3"/>
              <a:srcRect/>
              <a:stretch>
                <a:fillRect/>
              </a:stretch>
            </p:blipFill>
            <p:spPr bwMode="auto">
              <a:xfrm>
                <a:off x="304800" y="1776413"/>
                <a:ext cx="4953000" cy="4929187"/>
              </a:xfrm>
              <a:prstGeom prst="rect">
                <a:avLst/>
              </a:prstGeom>
              <a:noFill/>
              <a:ln w="9525">
                <a:noFill/>
                <a:miter lim="800000"/>
                <a:headEnd/>
                <a:tailEnd/>
              </a:ln>
            </p:spPr>
          </p:pic>
          <p:sp>
            <p:nvSpPr>
              <p:cNvPr id="116746" name="Rectangle 7"/>
              <p:cNvSpPr>
                <a:spLocks noChangeArrowheads="1"/>
              </p:cNvSpPr>
              <p:nvPr/>
            </p:nvSpPr>
            <p:spPr bwMode="auto">
              <a:xfrm>
                <a:off x="3048000" y="5029200"/>
                <a:ext cx="762000" cy="838200"/>
              </a:xfrm>
              <a:prstGeom prst="rect">
                <a:avLst/>
              </a:prstGeom>
              <a:solidFill>
                <a:srgbClr val="000000"/>
              </a:solidFill>
              <a:ln w="9525">
                <a:noFill/>
                <a:round/>
                <a:headEnd/>
                <a:tailEnd/>
              </a:ln>
            </p:spPr>
            <p:txBody>
              <a:bodyPr>
                <a:prstTxWarp prst="textNoShape">
                  <a:avLst/>
                </a:prstTxWarp>
              </a:bodyPr>
              <a:lstStyle/>
              <a:p>
                <a:endParaRPr lang="en-US" sz="1800" baseline="-25000"/>
              </a:p>
            </p:txBody>
          </p:sp>
          <p:sp>
            <p:nvSpPr>
              <p:cNvPr id="10" name="TextBox 9"/>
              <p:cNvSpPr txBox="1"/>
              <p:nvPr/>
            </p:nvSpPr>
            <p:spPr bwMode="auto">
              <a:xfrm>
                <a:off x="3124200" y="4953000"/>
                <a:ext cx="431800" cy="228600"/>
              </a:xfrm>
              <a:prstGeom prst="rect">
                <a:avLst/>
              </a:prstGeom>
              <a:noFill/>
              <a:ln>
                <a:noFill/>
              </a:ln>
              <a:effectLst>
                <a:outerShdw blurRad="63500" dist="25400" dir="16920000">
                  <a:srgbClr val="000000">
                    <a:alpha val="99000"/>
                  </a:srgbClr>
                </a:outerShdw>
              </a:effectLst>
            </p:spPr>
            <p:style>
              <a:lnRef idx="2">
                <a:schemeClr val="accent2"/>
              </a:lnRef>
              <a:fillRef idx="1">
                <a:schemeClr val="lt1"/>
              </a:fillRef>
              <a:effectRef idx="0">
                <a:schemeClr val="accent2"/>
              </a:effectRef>
              <a:fontRef idx="minor">
                <a:schemeClr val="dk1"/>
              </a:fontRef>
            </p:style>
            <p:txBody>
              <a:bodyPr wrap="square">
                <a:spAutoFit/>
              </a:bodyPr>
              <a:lstStyle/>
              <a:p>
                <a:pPr>
                  <a:defRPr/>
                </a:pPr>
                <a:r>
                  <a:rPr lang="en-US" sz="900" dirty="0">
                    <a:solidFill>
                      <a:srgbClr val="F702FF"/>
                    </a:solidFill>
                    <a:ea typeface="ＭＳ Ｐゴシック" pitchFamily="-107" charset="-128"/>
                    <a:cs typeface="Myriad Pro"/>
                  </a:rPr>
                  <a:t>MCT</a:t>
                </a:r>
              </a:p>
            </p:txBody>
          </p:sp>
          <p:sp>
            <p:nvSpPr>
              <p:cNvPr id="12" name="TextBox 11"/>
              <p:cNvSpPr txBox="1"/>
              <p:nvPr/>
            </p:nvSpPr>
            <p:spPr bwMode="auto">
              <a:xfrm>
                <a:off x="3346450" y="5638800"/>
                <a:ext cx="958850" cy="228600"/>
              </a:xfrm>
              <a:prstGeom prst="rect">
                <a:avLst/>
              </a:prstGeom>
              <a:noFill/>
              <a:ln>
                <a:noFill/>
              </a:ln>
              <a:effectLst>
                <a:outerShdw blurRad="63500" dist="25400" dir="16920000">
                  <a:srgbClr val="000000">
                    <a:alpha val="99000"/>
                  </a:srgbClr>
                </a:outerShdw>
              </a:effectLst>
            </p:spPr>
            <p:style>
              <a:lnRef idx="2">
                <a:schemeClr val="accent2"/>
              </a:lnRef>
              <a:fillRef idx="1">
                <a:schemeClr val="lt1"/>
              </a:fillRef>
              <a:effectRef idx="0">
                <a:schemeClr val="accent2"/>
              </a:effectRef>
              <a:fontRef idx="minor">
                <a:schemeClr val="dk1"/>
              </a:fontRef>
            </p:style>
            <p:txBody>
              <a:bodyPr wrap="square">
                <a:prstTxWarp prst="textNoShape">
                  <a:avLst/>
                </a:prstTxWarp>
                <a:spAutoFit/>
              </a:bodyPr>
              <a:lstStyle/>
              <a:p>
                <a:pPr>
                  <a:defRPr/>
                </a:pPr>
                <a:r>
                  <a:rPr lang="en-US" sz="900">
                    <a:solidFill>
                      <a:srgbClr val="57FF44"/>
                    </a:solidFill>
                    <a:cs typeface="ＭＳ Ｐゴシック" pitchFamily="-112" charset="-128"/>
                  </a:rPr>
                  <a:t>HST LIFETIME</a:t>
                </a:r>
              </a:p>
            </p:txBody>
          </p:sp>
          <p:cxnSp>
            <p:nvCxnSpPr>
              <p:cNvPr id="116749" name="Straight Connector 15"/>
              <p:cNvCxnSpPr>
                <a:cxnSpLocks noChangeShapeType="1"/>
              </p:cNvCxnSpPr>
              <p:nvPr/>
            </p:nvCxnSpPr>
            <p:spPr bwMode="auto">
              <a:xfrm>
                <a:off x="3276600" y="5486400"/>
                <a:ext cx="533400" cy="1587"/>
              </a:xfrm>
              <a:prstGeom prst="line">
                <a:avLst/>
              </a:prstGeom>
              <a:noFill/>
              <a:ln w="15875">
                <a:solidFill>
                  <a:schemeClr val="tx1"/>
                </a:solidFill>
                <a:prstDash val="sysDot"/>
                <a:round/>
                <a:headEnd/>
                <a:tailEnd/>
              </a:ln>
            </p:spPr>
          </p:cxnSp>
          <p:cxnSp>
            <p:nvCxnSpPr>
              <p:cNvPr id="14" name="Straight Connector 13"/>
              <p:cNvCxnSpPr/>
              <p:nvPr/>
            </p:nvCxnSpPr>
            <p:spPr bwMode="auto">
              <a:xfrm rot="5400000">
                <a:off x="3238500" y="5448300"/>
                <a:ext cx="838200" cy="3175"/>
              </a:xfrm>
              <a:prstGeom prst="line">
                <a:avLst/>
              </a:prstGeom>
              <a:solidFill>
                <a:schemeClr val="accent1"/>
              </a:solidFill>
              <a:ln w="6350" cap="flat" cmpd="sng" algn="ctr">
                <a:solidFill>
                  <a:schemeClr val="tx1">
                    <a:lumMod val="85000"/>
                  </a:schemeClr>
                </a:solidFill>
                <a:prstDash val="lgDash"/>
                <a:round/>
                <a:headEnd type="none" w="med" len="med"/>
                <a:tailEnd type="none" w="med" len="med"/>
              </a:ln>
              <a:effectLst/>
            </p:spPr>
          </p:cxnSp>
          <p:sp>
            <p:nvSpPr>
              <p:cNvPr id="116751" name="Line 15"/>
              <p:cNvSpPr>
                <a:spLocks noChangeShapeType="1"/>
              </p:cNvSpPr>
              <p:nvPr/>
            </p:nvSpPr>
            <p:spPr bwMode="auto">
              <a:xfrm>
                <a:off x="3135313" y="4908550"/>
                <a:ext cx="0" cy="1143000"/>
              </a:xfrm>
              <a:prstGeom prst="line">
                <a:avLst/>
              </a:prstGeom>
              <a:noFill/>
              <a:ln w="21590">
                <a:solidFill>
                  <a:srgbClr val="FFFF00"/>
                </a:solidFill>
                <a:round/>
                <a:headEnd/>
                <a:tailEnd/>
              </a:ln>
            </p:spPr>
            <p:txBody>
              <a:bodyPr wrap="none" anchor="ctr">
                <a:prstTxWarp prst="textNoShape">
                  <a:avLst/>
                </a:prstTxWarp>
              </a:bodyPr>
              <a:lstStyle/>
              <a:p>
                <a:endParaRPr lang="en-US"/>
              </a:p>
            </p:txBody>
          </p:sp>
          <p:sp>
            <p:nvSpPr>
              <p:cNvPr id="116752" name="Oval 14"/>
              <p:cNvSpPr>
                <a:spLocks noChangeAspect="1" noChangeArrowheads="1"/>
              </p:cNvSpPr>
              <p:nvPr/>
            </p:nvSpPr>
            <p:spPr bwMode="auto">
              <a:xfrm>
                <a:off x="3098800" y="5438775"/>
                <a:ext cx="92075" cy="92075"/>
              </a:xfrm>
              <a:prstGeom prst="ellipse">
                <a:avLst/>
              </a:prstGeom>
              <a:solidFill>
                <a:srgbClr val="FFFF00"/>
              </a:solidFill>
              <a:ln w="9525">
                <a:solidFill>
                  <a:srgbClr val="FFFF00"/>
                </a:solidFill>
                <a:round/>
                <a:headEnd/>
                <a:tailEnd/>
              </a:ln>
            </p:spPr>
            <p:txBody>
              <a:bodyPr wrap="none" anchor="ctr">
                <a:prstTxWarp prst="textNoShape">
                  <a:avLst/>
                </a:prstTxWarp>
              </a:bodyPr>
              <a:lstStyle/>
              <a:p>
                <a:endParaRPr lang="en-US"/>
              </a:p>
            </p:txBody>
          </p:sp>
          <p:sp>
            <p:nvSpPr>
              <p:cNvPr id="116753" name="Line 16"/>
              <p:cNvSpPr>
                <a:spLocks noChangeAspect="1" noChangeShapeType="1"/>
              </p:cNvSpPr>
              <p:nvPr/>
            </p:nvSpPr>
            <p:spPr bwMode="auto">
              <a:xfrm>
                <a:off x="3098800" y="6059488"/>
                <a:ext cx="92075" cy="1587"/>
              </a:xfrm>
              <a:prstGeom prst="line">
                <a:avLst/>
              </a:prstGeom>
              <a:noFill/>
              <a:ln w="21590">
                <a:solidFill>
                  <a:srgbClr val="FFFF00"/>
                </a:solidFill>
                <a:round/>
                <a:headEnd/>
                <a:tailEnd/>
              </a:ln>
            </p:spPr>
            <p:txBody>
              <a:bodyPr wrap="none" anchor="ctr">
                <a:prstTxWarp prst="textNoShape">
                  <a:avLst/>
                </a:prstTxWarp>
              </a:bodyPr>
              <a:lstStyle/>
              <a:p>
                <a:endParaRPr lang="en-US"/>
              </a:p>
            </p:txBody>
          </p:sp>
          <p:sp>
            <p:nvSpPr>
              <p:cNvPr id="116754" name="Line 17"/>
              <p:cNvSpPr>
                <a:spLocks noChangeAspect="1" noChangeShapeType="1"/>
              </p:cNvSpPr>
              <p:nvPr/>
            </p:nvSpPr>
            <p:spPr bwMode="auto">
              <a:xfrm>
                <a:off x="3098800" y="4908550"/>
                <a:ext cx="92075" cy="1587"/>
              </a:xfrm>
              <a:prstGeom prst="line">
                <a:avLst/>
              </a:prstGeom>
              <a:noFill/>
              <a:ln w="21590">
                <a:solidFill>
                  <a:srgbClr val="FFFF00"/>
                </a:solidFill>
                <a:round/>
                <a:headEnd/>
                <a:tailEnd/>
              </a:ln>
            </p:spPr>
            <p:txBody>
              <a:bodyPr wrap="none" anchor="ctr">
                <a:prstTxWarp prst="textNoShape">
                  <a:avLst/>
                </a:prstTxWarp>
              </a:bodyPr>
              <a:lstStyle/>
              <a:p>
                <a:endParaRPr lang="en-US"/>
              </a:p>
            </p:txBody>
          </p:sp>
          <p:sp>
            <p:nvSpPr>
              <p:cNvPr id="116755" name="AutoShape 18"/>
              <p:cNvSpPr>
                <a:spLocks noChangeArrowheads="1"/>
              </p:cNvSpPr>
              <p:nvPr/>
            </p:nvSpPr>
            <p:spPr bwMode="auto">
              <a:xfrm rot="360000">
                <a:off x="3189288" y="4743450"/>
                <a:ext cx="152400" cy="152400"/>
              </a:xfrm>
              <a:prstGeom prst="triangle">
                <a:avLst>
                  <a:gd name="adj" fmla="val 100000"/>
                </a:avLst>
              </a:prstGeom>
              <a:solidFill>
                <a:srgbClr val="000000"/>
              </a:solidFill>
              <a:ln w="9525">
                <a:solidFill>
                  <a:srgbClr val="000000"/>
                </a:solidFill>
                <a:miter lim="800000"/>
                <a:headEnd/>
                <a:tailEnd/>
              </a:ln>
            </p:spPr>
            <p:txBody>
              <a:bodyPr wrap="none" anchor="ctr">
                <a:prstTxWarp prst="textNoShape">
                  <a:avLst/>
                </a:prstTxWarp>
              </a:bodyPr>
              <a:lstStyle/>
              <a:p>
                <a:endParaRPr lang="en-US"/>
              </a:p>
            </p:txBody>
          </p:sp>
          <p:sp>
            <p:nvSpPr>
              <p:cNvPr id="116756" name="Rectangle 19"/>
              <p:cNvSpPr>
                <a:spLocks noChangeArrowheads="1"/>
              </p:cNvSpPr>
              <p:nvPr/>
            </p:nvSpPr>
            <p:spPr bwMode="auto">
              <a:xfrm>
                <a:off x="3200400" y="4876800"/>
                <a:ext cx="401638" cy="76200"/>
              </a:xfrm>
              <a:prstGeom prst="rect">
                <a:avLst/>
              </a:prstGeom>
              <a:solidFill>
                <a:srgbClr val="000000"/>
              </a:solidFill>
              <a:ln w="9525">
                <a:solidFill>
                  <a:srgbClr val="000000"/>
                </a:solidFill>
                <a:miter lim="800000"/>
                <a:headEnd/>
                <a:tailEnd/>
              </a:ln>
            </p:spPr>
            <p:txBody>
              <a:bodyPr wrap="none" anchor="ctr">
                <a:prstTxWarp prst="textNoShape">
                  <a:avLst/>
                </a:prstTxWarp>
              </a:bodyPr>
              <a:lstStyle/>
              <a:p>
                <a:endParaRPr lang="en-US"/>
              </a:p>
            </p:txBody>
          </p:sp>
          <p:sp>
            <p:nvSpPr>
              <p:cNvPr id="116757" name="Rectangle 20"/>
              <p:cNvSpPr>
                <a:spLocks noChangeArrowheads="1"/>
              </p:cNvSpPr>
              <p:nvPr/>
            </p:nvSpPr>
            <p:spPr bwMode="auto">
              <a:xfrm>
                <a:off x="3335338" y="4806950"/>
                <a:ext cx="255588" cy="76200"/>
              </a:xfrm>
              <a:prstGeom prst="rect">
                <a:avLst/>
              </a:prstGeom>
              <a:solidFill>
                <a:srgbClr val="000000"/>
              </a:solidFill>
              <a:ln w="9525">
                <a:solidFill>
                  <a:srgbClr val="000000"/>
                </a:solidFill>
                <a:miter lim="800000"/>
                <a:headEnd/>
                <a:tailEnd/>
              </a:ln>
            </p:spPr>
            <p:txBody>
              <a:bodyPr wrap="none" anchor="ctr">
                <a:prstTxWarp prst="textNoShape">
                  <a:avLst/>
                </a:prstTxWarp>
              </a:bodyPr>
              <a:lstStyle/>
              <a:p>
                <a:endParaRPr lang="en-US"/>
              </a:p>
            </p:txBody>
          </p:sp>
          <p:sp>
            <p:nvSpPr>
              <p:cNvPr id="2" name="TextBox 11"/>
              <p:cNvSpPr txBox="1"/>
              <p:nvPr/>
            </p:nvSpPr>
            <p:spPr bwMode="auto">
              <a:xfrm>
                <a:off x="2441575" y="5638800"/>
                <a:ext cx="742950" cy="228600"/>
              </a:xfrm>
              <a:prstGeom prst="rect">
                <a:avLst/>
              </a:prstGeom>
              <a:noFill/>
              <a:ln>
                <a:noFill/>
              </a:ln>
              <a:effectLst>
                <a:outerShdw blurRad="63500" dist="25400" dir="16920000">
                  <a:srgbClr val="000000">
                    <a:alpha val="99000"/>
                  </a:srgbClr>
                </a:outerShdw>
              </a:effectLst>
            </p:spPr>
            <p:style>
              <a:lnRef idx="2">
                <a:schemeClr val="accent2"/>
              </a:lnRef>
              <a:fillRef idx="1">
                <a:schemeClr val="lt1"/>
              </a:fillRef>
              <a:effectRef idx="0">
                <a:schemeClr val="accent2"/>
              </a:effectRef>
              <a:fontRef idx="minor">
                <a:schemeClr val="dk1"/>
              </a:fontRef>
            </p:style>
            <p:txBody>
              <a:bodyPr wrap="square">
                <a:prstTxWarp prst="textNoShape">
                  <a:avLst/>
                </a:prstTxWarp>
                <a:spAutoFit/>
              </a:bodyPr>
              <a:lstStyle/>
              <a:p>
                <a:pPr algn="r">
                  <a:defRPr/>
                </a:pPr>
                <a:r>
                  <a:rPr lang="en-US" sz="900">
                    <a:solidFill>
                      <a:srgbClr val="FFFF00"/>
                    </a:solidFill>
                    <a:cs typeface="ＭＳ Ｐゴシック" pitchFamily="-112" charset="-128"/>
                  </a:rPr>
                  <a:t>CURRENT</a:t>
                </a:r>
                <a:endParaRPr lang="en-US" sz="900">
                  <a:solidFill>
                    <a:srgbClr val="57FF44"/>
                  </a:solidFill>
                  <a:cs typeface="ＭＳ Ｐゴシック" pitchFamily="-112" charset="-128"/>
                </a:endParaRPr>
              </a:p>
            </p:txBody>
          </p:sp>
          <p:sp>
            <p:nvSpPr>
              <p:cNvPr id="116759" name="Rectangle 7"/>
              <p:cNvSpPr>
                <a:spLocks noChangeArrowheads="1"/>
              </p:cNvSpPr>
              <p:nvPr/>
            </p:nvSpPr>
            <p:spPr bwMode="auto">
              <a:xfrm>
                <a:off x="4267200" y="5029200"/>
                <a:ext cx="609600" cy="1066800"/>
              </a:xfrm>
              <a:prstGeom prst="rect">
                <a:avLst/>
              </a:prstGeom>
              <a:solidFill>
                <a:srgbClr val="000000"/>
              </a:solidFill>
              <a:ln w="9525">
                <a:noFill/>
                <a:round/>
                <a:headEnd/>
                <a:tailEnd/>
              </a:ln>
            </p:spPr>
            <p:txBody>
              <a:bodyPr>
                <a:prstTxWarp prst="textNoShape">
                  <a:avLst/>
                </a:prstTxWarp>
              </a:bodyPr>
              <a:lstStyle/>
              <a:p>
                <a:endParaRPr lang="en-US" sz="1800" baseline="-25000"/>
              </a:p>
            </p:txBody>
          </p:sp>
          <p:sp>
            <p:nvSpPr>
              <p:cNvPr id="116760" name="Rectangle 6"/>
              <p:cNvSpPr>
                <a:spLocks noChangeArrowheads="1"/>
              </p:cNvSpPr>
              <p:nvPr/>
            </p:nvSpPr>
            <p:spPr bwMode="auto">
              <a:xfrm>
                <a:off x="4495800" y="4876800"/>
                <a:ext cx="46038" cy="1196975"/>
              </a:xfrm>
              <a:prstGeom prst="rect">
                <a:avLst/>
              </a:prstGeom>
              <a:solidFill>
                <a:srgbClr val="F702FF"/>
              </a:solidFill>
              <a:ln w="9525">
                <a:solidFill>
                  <a:srgbClr val="F702FF"/>
                </a:solidFill>
                <a:round/>
                <a:headEnd/>
                <a:tailEnd/>
              </a:ln>
            </p:spPr>
            <p:txBody>
              <a:bodyPr>
                <a:prstTxWarp prst="textNoShape">
                  <a:avLst/>
                </a:prstTxWarp>
              </a:bodyPr>
              <a:lstStyle/>
              <a:p>
                <a:endParaRPr lang="en-US" sz="1800" baseline="-25000"/>
              </a:p>
            </p:txBody>
          </p:sp>
          <p:sp>
            <p:nvSpPr>
              <p:cNvPr id="116761" name="Rectangle 8"/>
              <p:cNvSpPr>
                <a:spLocks noChangeArrowheads="1"/>
              </p:cNvSpPr>
              <p:nvPr/>
            </p:nvSpPr>
            <p:spPr bwMode="auto">
              <a:xfrm>
                <a:off x="4694238" y="5173663"/>
                <a:ext cx="46038" cy="622300"/>
              </a:xfrm>
              <a:prstGeom prst="rect">
                <a:avLst/>
              </a:prstGeom>
              <a:solidFill>
                <a:srgbClr val="57FF44"/>
              </a:solidFill>
              <a:ln w="9525">
                <a:solidFill>
                  <a:srgbClr val="57FF44"/>
                </a:solidFill>
                <a:round/>
                <a:headEnd/>
                <a:tailEnd/>
              </a:ln>
            </p:spPr>
            <p:txBody>
              <a:bodyPr>
                <a:prstTxWarp prst="textNoShape">
                  <a:avLst/>
                </a:prstTxWarp>
              </a:bodyPr>
              <a:lstStyle/>
              <a:p>
                <a:endParaRPr lang="en-US" sz="1800" baseline="-25000"/>
              </a:p>
            </p:txBody>
          </p:sp>
          <p:sp>
            <p:nvSpPr>
              <p:cNvPr id="116762" name="Line 28"/>
              <p:cNvSpPr>
                <a:spLocks noChangeShapeType="1"/>
              </p:cNvSpPr>
              <p:nvPr/>
            </p:nvSpPr>
            <p:spPr bwMode="auto">
              <a:xfrm>
                <a:off x="4419600" y="4876800"/>
                <a:ext cx="0" cy="228600"/>
              </a:xfrm>
              <a:prstGeom prst="line">
                <a:avLst/>
              </a:prstGeom>
              <a:noFill/>
              <a:ln w="76200">
                <a:solidFill>
                  <a:srgbClr val="000000"/>
                </a:solidFill>
                <a:round/>
                <a:headEnd/>
                <a:tailEnd/>
              </a:ln>
            </p:spPr>
            <p:txBody>
              <a:bodyPr wrap="none" anchor="ctr">
                <a:prstTxWarp prst="textNoShape">
                  <a:avLst/>
                </a:prstTxWarp>
              </a:bodyPr>
              <a:lstStyle/>
              <a:p>
                <a:endParaRPr lang="en-US"/>
              </a:p>
            </p:txBody>
          </p:sp>
          <p:sp>
            <p:nvSpPr>
              <p:cNvPr id="116763" name="Line 30"/>
              <p:cNvSpPr>
                <a:spLocks noChangeAspect="1" noChangeShapeType="1"/>
              </p:cNvSpPr>
              <p:nvPr/>
            </p:nvSpPr>
            <p:spPr bwMode="auto">
              <a:xfrm>
                <a:off x="4276725" y="2147888"/>
                <a:ext cx="152400" cy="3175"/>
              </a:xfrm>
              <a:prstGeom prst="line">
                <a:avLst/>
              </a:prstGeom>
              <a:noFill/>
              <a:ln w="21590">
                <a:solidFill>
                  <a:srgbClr val="FFFF00"/>
                </a:solidFill>
                <a:round/>
                <a:headEnd/>
                <a:tailEnd/>
              </a:ln>
            </p:spPr>
            <p:txBody>
              <a:bodyPr wrap="none" anchor="ctr">
                <a:prstTxWarp prst="textNoShape">
                  <a:avLst/>
                </a:prstTxWarp>
              </a:bodyPr>
              <a:lstStyle/>
              <a:p>
                <a:endParaRPr lang="en-US"/>
              </a:p>
            </p:txBody>
          </p:sp>
          <p:sp>
            <p:nvSpPr>
              <p:cNvPr id="116764" name="Line 32"/>
              <p:cNvSpPr>
                <a:spLocks noChangeShapeType="1"/>
              </p:cNvSpPr>
              <p:nvPr/>
            </p:nvSpPr>
            <p:spPr bwMode="auto">
              <a:xfrm rot="60000">
                <a:off x="4267200" y="4981575"/>
                <a:ext cx="228600" cy="0"/>
              </a:xfrm>
              <a:prstGeom prst="line">
                <a:avLst/>
              </a:prstGeom>
              <a:noFill/>
              <a:ln w="15875">
                <a:solidFill>
                  <a:srgbClr val="BFBFBF"/>
                </a:solidFill>
                <a:round/>
                <a:headEnd/>
                <a:tailEnd/>
              </a:ln>
            </p:spPr>
            <p:txBody>
              <a:bodyPr wrap="none" anchor="ctr">
                <a:prstTxWarp prst="textNoShape">
                  <a:avLst/>
                </a:prstTxWarp>
              </a:bodyPr>
              <a:lstStyle/>
              <a:p>
                <a:endParaRPr lang="en-US"/>
              </a:p>
            </p:txBody>
          </p:sp>
          <p:sp>
            <p:nvSpPr>
              <p:cNvPr id="116765" name="Line 29"/>
              <p:cNvSpPr>
                <a:spLocks noChangeShapeType="1"/>
              </p:cNvSpPr>
              <p:nvPr/>
            </p:nvSpPr>
            <p:spPr bwMode="auto">
              <a:xfrm>
                <a:off x="4349750" y="2133600"/>
                <a:ext cx="0" cy="3962400"/>
              </a:xfrm>
              <a:prstGeom prst="line">
                <a:avLst/>
              </a:prstGeom>
              <a:noFill/>
              <a:ln w="21590">
                <a:solidFill>
                  <a:srgbClr val="FFFF00"/>
                </a:solidFill>
                <a:round/>
                <a:headEnd/>
                <a:tailEnd/>
              </a:ln>
            </p:spPr>
            <p:txBody>
              <a:bodyPr wrap="none" anchor="ctr">
                <a:prstTxWarp prst="textNoShape">
                  <a:avLst/>
                </a:prstTxWarp>
              </a:bodyPr>
              <a:lstStyle/>
              <a:p>
                <a:endParaRPr lang="en-US"/>
              </a:p>
            </p:txBody>
          </p:sp>
          <p:sp>
            <p:nvSpPr>
              <p:cNvPr id="116766" name="Oval 24"/>
              <p:cNvSpPr>
                <a:spLocks noChangeAspect="1" noChangeArrowheads="1"/>
              </p:cNvSpPr>
              <p:nvPr/>
            </p:nvSpPr>
            <p:spPr bwMode="auto">
              <a:xfrm>
                <a:off x="4313238" y="5438775"/>
                <a:ext cx="92075" cy="92075"/>
              </a:xfrm>
              <a:prstGeom prst="ellipse">
                <a:avLst/>
              </a:prstGeom>
              <a:solidFill>
                <a:srgbClr val="FFFF00"/>
              </a:solidFill>
              <a:ln w="9525">
                <a:solidFill>
                  <a:srgbClr val="FFFF00"/>
                </a:solidFill>
                <a:round/>
                <a:headEnd/>
                <a:tailEnd/>
              </a:ln>
            </p:spPr>
            <p:txBody>
              <a:bodyPr wrap="none" anchor="ctr">
                <a:prstTxWarp prst="textNoShape">
                  <a:avLst/>
                </a:prstTxWarp>
              </a:bodyPr>
              <a:lstStyle/>
              <a:p>
                <a:endParaRPr lang="en-US"/>
              </a:p>
            </p:txBody>
          </p:sp>
          <p:sp>
            <p:nvSpPr>
              <p:cNvPr id="3" name="TextBox 9"/>
              <p:cNvSpPr txBox="1"/>
              <p:nvPr/>
            </p:nvSpPr>
            <p:spPr bwMode="auto">
              <a:xfrm>
                <a:off x="4368800" y="4697413"/>
                <a:ext cx="431800" cy="228600"/>
              </a:xfrm>
              <a:prstGeom prst="rect">
                <a:avLst/>
              </a:prstGeom>
              <a:noFill/>
              <a:ln>
                <a:noFill/>
              </a:ln>
              <a:effectLst>
                <a:outerShdw blurRad="63500" dist="25400" dir="16920000">
                  <a:srgbClr val="000000">
                    <a:alpha val="99000"/>
                  </a:srgbClr>
                </a:outerShdw>
              </a:effectLst>
            </p:spPr>
            <p:style>
              <a:lnRef idx="2">
                <a:schemeClr val="accent2"/>
              </a:lnRef>
              <a:fillRef idx="1">
                <a:schemeClr val="lt1"/>
              </a:fillRef>
              <a:effectRef idx="0">
                <a:schemeClr val="accent2"/>
              </a:effectRef>
              <a:fontRef idx="minor">
                <a:schemeClr val="dk1"/>
              </a:fontRef>
            </p:style>
            <p:txBody>
              <a:bodyPr wrap="square">
                <a:spAutoFit/>
              </a:bodyPr>
              <a:lstStyle/>
              <a:p>
                <a:pPr>
                  <a:defRPr/>
                </a:pPr>
                <a:r>
                  <a:rPr lang="en-US" sz="900" dirty="0">
                    <a:solidFill>
                      <a:srgbClr val="F702FF"/>
                    </a:solidFill>
                    <a:ea typeface="ＭＳ Ｐゴシック" pitchFamily="-107" charset="-128"/>
                    <a:cs typeface="Myriad Pro"/>
                  </a:rPr>
                  <a:t>MCT</a:t>
                </a:r>
              </a:p>
            </p:txBody>
          </p:sp>
          <p:sp>
            <p:nvSpPr>
              <p:cNvPr id="116768" name="Oval 34"/>
              <p:cNvSpPr>
                <a:spLocks noChangeAspect="1" noChangeArrowheads="1"/>
              </p:cNvSpPr>
              <p:nvPr/>
            </p:nvSpPr>
            <p:spPr bwMode="auto">
              <a:xfrm>
                <a:off x="1608138" y="5438775"/>
                <a:ext cx="92075" cy="92075"/>
              </a:xfrm>
              <a:prstGeom prst="ellipse">
                <a:avLst/>
              </a:prstGeom>
              <a:solidFill>
                <a:srgbClr val="FFFF00"/>
              </a:solidFill>
              <a:ln w="9525">
                <a:solidFill>
                  <a:srgbClr val="FFFF00"/>
                </a:solidFill>
                <a:round/>
                <a:headEnd/>
                <a:tailEnd/>
              </a:ln>
            </p:spPr>
            <p:txBody>
              <a:bodyPr wrap="none" anchor="ctr">
                <a:prstTxWarp prst="textNoShape">
                  <a:avLst/>
                </a:prstTxWarp>
              </a:bodyPr>
              <a:lstStyle/>
              <a:p>
                <a:endParaRPr lang="en-US"/>
              </a:p>
            </p:txBody>
          </p:sp>
          <p:sp>
            <p:nvSpPr>
              <p:cNvPr id="116769" name="Line 35"/>
              <p:cNvSpPr>
                <a:spLocks noChangeShapeType="1"/>
              </p:cNvSpPr>
              <p:nvPr/>
            </p:nvSpPr>
            <p:spPr bwMode="auto">
              <a:xfrm>
                <a:off x="1662113" y="5273675"/>
                <a:ext cx="0" cy="411162"/>
              </a:xfrm>
              <a:prstGeom prst="line">
                <a:avLst/>
              </a:prstGeom>
              <a:noFill/>
              <a:ln w="21590">
                <a:solidFill>
                  <a:srgbClr val="FFFF00"/>
                </a:solidFill>
                <a:round/>
                <a:headEnd/>
                <a:tailEnd/>
              </a:ln>
            </p:spPr>
            <p:txBody>
              <a:bodyPr wrap="none" anchor="ctr">
                <a:prstTxWarp prst="textNoShape">
                  <a:avLst/>
                </a:prstTxWarp>
              </a:bodyPr>
              <a:lstStyle/>
              <a:p>
                <a:endParaRPr lang="en-US"/>
              </a:p>
            </p:txBody>
          </p:sp>
          <p:sp>
            <p:nvSpPr>
              <p:cNvPr id="116770" name="Line 36"/>
              <p:cNvSpPr>
                <a:spLocks noChangeAspect="1" noChangeShapeType="1"/>
              </p:cNvSpPr>
              <p:nvPr/>
            </p:nvSpPr>
            <p:spPr bwMode="auto">
              <a:xfrm>
                <a:off x="1617663" y="5283200"/>
                <a:ext cx="92075" cy="1587"/>
              </a:xfrm>
              <a:prstGeom prst="line">
                <a:avLst/>
              </a:prstGeom>
              <a:noFill/>
              <a:ln w="21590">
                <a:solidFill>
                  <a:srgbClr val="FFFF00"/>
                </a:solidFill>
                <a:round/>
                <a:headEnd/>
                <a:tailEnd/>
              </a:ln>
            </p:spPr>
            <p:txBody>
              <a:bodyPr wrap="none" anchor="ctr">
                <a:prstTxWarp prst="textNoShape">
                  <a:avLst/>
                </a:prstTxWarp>
              </a:bodyPr>
              <a:lstStyle/>
              <a:p>
                <a:endParaRPr lang="en-US"/>
              </a:p>
            </p:txBody>
          </p:sp>
          <p:sp>
            <p:nvSpPr>
              <p:cNvPr id="116771" name="Line 37"/>
              <p:cNvSpPr>
                <a:spLocks noChangeAspect="1" noChangeShapeType="1"/>
              </p:cNvSpPr>
              <p:nvPr/>
            </p:nvSpPr>
            <p:spPr bwMode="auto">
              <a:xfrm>
                <a:off x="1617663" y="5675313"/>
                <a:ext cx="92075" cy="1587"/>
              </a:xfrm>
              <a:prstGeom prst="line">
                <a:avLst/>
              </a:prstGeom>
              <a:noFill/>
              <a:ln w="21590">
                <a:solidFill>
                  <a:srgbClr val="FFFF00"/>
                </a:solidFill>
                <a:round/>
                <a:headEnd/>
                <a:tailEnd/>
              </a:ln>
            </p:spPr>
            <p:txBody>
              <a:bodyPr wrap="none" anchor="ctr">
                <a:prstTxWarp prst="textNoShape">
                  <a:avLst/>
                </a:prstTxWarp>
              </a:bodyPr>
              <a:lstStyle/>
              <a:p>
                <a:endParaRPr lang="en-US"/>
              </a:p>
            </p:txBody>
          </p:sp>
          <p:sp>
            <p:nvSpPr>
              <p:cNvPr id="116772" name="Rectangle 6"/>
              <p:cNvSpPr>
                <a:spLocks noChangeArrowheads="1"/>
              </p:cNvSpPr>
              <p:nvPr/>
            </p:nvSpPr>
            <p:spPr bwMode="auto">
              <a:xfrm>
                <a:off x="3276600" y="5129213"/>
                <a:ext cx="46038" cy="704850"/>
              </a:xfrm>
              <a:prstGeom prst="rect">
                <a:avLst/>
              </a:prstGeom>
              <a:solidFill>
                <a:srgbClr val="F702FF"/>
              </a:solidFill>
              <a:ln w="9525">
                <a:solidFill>
                  <a:srgbClr val="F702FF"/>
                </a:solidFill>
                <a:round/>
                <a:headEnd/>
                <a:tailEnd/>
              </a:ln>
            </p:spPr>
            <p:txBody>
              <a:bodyPr>
                <a:prstTxWarp prst="textNoShape">
                  <a:avLst/>
                </a:prstTxWarp>
              </a:bodyPr>
              <a:lstStyle/>
              <a:p>
                <a:endParaRPr lang="en-US" sz="1800" baseline="-25000"/>
              </a:p>
            </p:txBody>
          </p:sp>
          <p:sp>
            <p:nvSpPr>
              <p:cNvPr id="116773" name="Rectangle 8"/>
              <p:cNvSpPr>
                <a:spLocks noChangeArrowheads="1"/>
              </p:cNvSpPr>
              <p:nvPr/>
            </p:nvSpPr>
            <p:spPr bwMode="auto">
              <a:xfrm>
                <a:off x="3459163" y="5294313"/>
                <a:ext cx="46038" cy="365125"/>
              </a:xfrm>
              <a:prstGeom prst="rect">
                <a:avLst/>
              </a:prstGeom>
              <a:solidFill>
                <a:srgbClr val="57FF44"/>
              </a:solidFill>
              <a:ln w="9525">
                <a:solidFill>
                  <a:srgbClr val="57FF44"/>
                </a:solidFill>
                <a:round/>
                <a:headEnd/>
                <a:tailEnd/>
              </a:ln>
            </p:spPr>
            <p:txBody>
              <a:bodyPr>
                <a:prstTxWarp prst="textNoShape">
                  <a:avLst/>
                </a:prstTxWarp>
              </a:bodyPr>
              <a:lstStyle/>
              <a:p>
                <a:endParaRPr lang="en-US" sz="1800" baseline="-25000"/>
              </a:p>
            </p:txBody>
          </p:sp>
        </p:grpSp>
        <p:sp>
          <p:nvSpPr>
            <p:cNvPr id="39" name="TextBox 38"/>
            <p:cNvSpPr txBox="1"/>
            <p:nvPr/>
          </p:nvSpPr>
          <p:spPr>
            <a:xfrm rot="16200000">
              <a:off x="-1177115" y="3775956"/>
              <a:ext cx="3211544" cy="361743"/>
            </a:xfrm>
            <a:prstGeom prst="rect">
              <a:avLst/>
            </a:prstGeom>
            <a:solidFill>
              <a:srgbClr val="000000"/>
            </a:solidFill>
            <a:ln>
              <a:noFill/>
            </a:ln>
            <a:effectLst>
              <a:outerShdw blurRad="63500" dist="25400" dir="16920000">
                <a:srgbClr val="000000">
                  <a:alpha val="99000"/>
                </a:srgbClr>
              </a:outerShdw>
            </a:effectLst>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baseline="0" dirty="0" err="1" smtClean="0">
                  <a:solidFill>
                    <a:srgbClr val="EBEBEB"/>
                  </a:solidFill>
                  <a:ea typeface="ＭＳ Ｐゴシック" pitchFamily="-107" charset="-128"/>
                  <a:cs typeface="Myriad Pro"/>
                </a:rPr>
                <a:t>Δ</a:t>
              </a:r>
              <a:r>
                <a:rPr lang="en-US" baseline="0" dirty="0" smtClean="0">
                  <a:solidFill>
                    <a:srgbClr val="EBEBEB"/>
                  </a:solidFill>
                  <a:ea typeface="ＭＳ Ｐゴシック" pitchFamily="-107" charset="-128"/>
                  <a:cs typeface="Myriad Pro"/>
                </a:rPr>
                <a:t> mag (</a:t>
              </a:r>
              <a:r>
                <a:rPr lang="en-US" dirty="0" smtClean="0">
                  <a:solidFill>
                    <a:srgbClr val="EBEBEB"/>
                  </a:solidFill>
                  <a:ea typeface="ＭＳ Ｐゴシック" pitchFamily="-107" charset="-128"/>
                  <a:cs typeface="Myriad Pro"/>
                </a:rPr>
                <a:t>vs. </a:t>
              </a:r>
              <a:r>
                <a:rPr lang="en-US" dirty="0" err="1" smtClean="0">
                  <a:solidFill>
                    <a:srgbClr val="EBEBEB"/>
                  </a:solidFill>
                  <a:ea typeface="ＭＳ Ｐゴシック" pitchFamily="-107" charset="-128"/>
                  <a:cs typeface="Myriad Pro"/>
                </a:rPr>
                <a:t>w</a:t>
              </a:r>
              <a:r>
                <a:rPr lang="en-US" baseline="-25000" dirty="0" err="1" smtClean="0">
                  <a:solidFill>
                    <a:srgbClr val="EBEBEB"/>
                  </a:solidFill>
                  <a:ea typeface="ＭＳ Ｐゴシック" pitchFamily="-107" charset="-128"/>
                  <a:cs typeface="Myriad Pro"/>
                </a:rPr>
                <a:t>o</a:t>
              </a:r>
              <a:r>
                <a:rPr lang="en-US" dirty="0" smtClean="0">
                  <a:solidFill>
                    <a:srgbClr val="EBEBEB"/>
                  </a:solidFill>
                  <a:ea typeface="ＭＳ Ｐゴシック" pitchFamily="-107" charset="-128"/>
                  <a:cs typeface="Myriad Pro"/>
                </a:rPr>
                <a:t> = -1, </a:t>
              </a:r>
              <a:r>
                <a:rPr lang="en-US" dirty="0" err="1" smtClean="0">
                  <a:solidFill>
                    <a:srgbClr val="EBEBEB"/>
                  </a:solidFill>
                  <a:ea typeface="ＭＳ Ｐゴシック" pitchFamily="-107" charset="-128"/>
                  <a:cs typeface="Myriad Pro"/>
                </a:rPr>
                <a:t>w</a:t>
              </a:r>
              <a:r>
                <a:rPr lang="en-US" baseline="-25000" dirty="0" err="1" smtClean="0">
                  <a:solidFill>
                    <a:srgbClr val="EBEBEB"/>
                  </a:solidFill>
                  <a:ea typeface="ＭＳ Ｐゴシック" pitchFamily="-107" charset="-128"/>
                  <a:cs typeface="Myriad Pro"/>
                </a:rPr>
                <a:t>a</a:t>
              </a:r>
              <a:r>
                <a:rPr lang="en-US" dirty="0" smtClean="0">
                  <a:solidFill>
                    <a:srgbClr val="EBEBEB"/>
                  </a:solidFill>
                  <a:ea typeface="ＭＳ Ｐゴシック" pitchFamily="-107" charset="-128"/>
                  <a:cs typeface="Myriad Pro"/>
                </a:rPr>
                <a:t> = 0)</a:t>
              </a:r>
              <a:endParaRPr lang="en-US" baseline="0" dirty="0" smtClean="0">
                <a:solidFill>
                  <a:srgbClr val="EBEBEB"/>
                </a:solidFill>
                <a:ea typeface="ＭＳ Ｐゴシック" pitchFamily="-107" charset="-128"/>
                <a:cs typeface="Myriad Pro"/>
              </a:endParaRPr>
            </a:p>
          </p:txBody>
        </p:sp>
        <p:sp>
          <p:nvSpPr>
            <p:cNvPr id="42" name="Rectangle 41"/>
            <p:cNvSpPr/>
            <p:nvPr/>
          </p:nvSpPr>
          <p:spPr bwMode="auto">
            <a:xfrm>
              <a:off x="1143000" y="2209800"/>
              <a:ext cx="1905000" cy="1905000"/>
            </a:xfrm>
            <a:prstGeom prst="rect">
              <a:avLst/>
            </a:prstGeom>
            <a:solidFill>
              <a:srgbClr val="0000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25000">
                <a:ln>
                  <a:noFill/>
                </a:ln>
                <a:solidFill>
                  <a:schemeClr val="tx1"/>
                </a:solidFill>
                <a:effectLst/>
                <a:latin typeface="Arial" pitchFamily="-107" charset="0"/>
              </a:endParaRPr>
            </a:p>
          </p:txBody>
        </p:sp>
        <p:pic>
          <p:nvPicPr>
            <p:cNvPr id="46" name="Picture 45" descr="dashes.jpg"/>
            <p:cNvPicPr>
              <a:picLocks noChangeAspect="1"/>
            </p:cNvPicPr>
            <p:nvPr/>
          </p:nvPicPr>
          <p:blipFill>
            <a:blip r:embed="rId4"/>
            <a:stretch>
              <a:fillRect/>
            </a:stretch>
          </p:blipFill>
          <p:spPr>
            <a:xfrm flipH="1">
              <a:off x="2633472" y="2157984"/>
              <a:ext cx="120650" cy="1955800"/>
            </a:xfrm>
            <a:prstGeom prst="rect">
              <a:avLst/>
            </a:prstGeom>
          </p:spPr>
        </p:pic>
      </p:grpSp>
      <p:graphicFrame>
        <p:nvGraphicFramePr>
          <p:cNvPr id="11" name="Diagram 10"/>
          <p:cNvGraphicFramePr/>
          <p:nvPr/>
        </p:nvGraphicFramePr>
        <p:xfrm>
          <a:off x="1133856" y="2286000"/>
          <a:ext cx="2218944" cy="1219200"/>
        </p:xfrm>
        <a:graphic>
          <a:graphicData uri="http://schemas.openxmlformats.org/drawingml/2006/diagram">
            <a:relIds xmlns:dgm="http://schemas.openxmlformats.org/drawingml/2006/diagram" xmlns:r="http://schemas.openxmlformats.org/officeDocument/2006/relationships" r:dm="rId5" r:lo="rId6" r:qs="rId7" r:cs="rId8"/>
          </a:graphicData>
        </a:graphic>
      </p:graphicFrame>
    </p:spTree>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Concluding Comments</a:t>
            </a:r>
            <a:endParaRPr lang="en-US" dirty="0"/>
          </a:p>
        </p:txBody>
      </p:sp>
      <p:sp>
        <p:nvSpPr>
          <p:cNvPr id="5" name="Content Placeholder 4"/>
          <p:cNvSpPr>
            <a:spLocks noGrp="1"/>
          </p:cNvSpPr>
          <p:nvPr>
            <p:ph idx="1"/>
          </p:nvPr>
        </p:nvSpPr>
        <p:spPr>
          <a:xfrm>
            <a:off x="457200" y="990600"/>
            <a:ext cx="8229600" cy="5257800"/>
          </a:xfrm>
        </p:spPr>
        <p:txBody>
          <a:bodyPr/>
          <a:lstStyle/>
          <a:p>
            <a:r>
              <a:rPr lang="en-US" sz="2800" dirty="0" smtClean="0"/>
              <a:t>CLASH observations with HST to begin in November. 25 clusters will be observed over the course of cycles 18-20 (~3 years): 10, 10, 5.</a:t>
            </a:r>
          </a:p>
          <a:p>
            <a:r>
              <a:rPr lang="en-US" sz="2800" dirty="0" smtClean="0"/>
              <a:t>Represents a major observational initiative to constrain the properties of DM, high-z galaxies, and advance our understanding of DE.</a:t>
            </a:r>
          </a:p>
          <a:p>
            <a:r>
              <a:rPr lang="en-US" sz="2800" dirty="0" smtClean="0">
                <a:solidFill>
                  <a:srgbClr val="FFFF00"/>
                </a:solidFill>
              </a:rPr>
              <a:t>Immediate public access to all HST data.</a:t>
            </a:r>
          </a:p>
          <a:p>
            <a:r>
              <a:rPr lang="en-US" sz="2800" dirty="0" smtClean="0"/>
              <a:t>High-level science products will be released on a regular schedule, including compilations of x-ray, IR, sub-mm, and spectroscopic data.</a:t>
            </a:r>
          </a:p>
          <a:p>
            <a:r>
              <a:rPr lang="en-US" sz="2400" dirty="0" smtClean="0">
                <a:hlinkClick r:id="rId2"/>
              </a:rPr>
              <a:t>http://</a:t>
            </a:r>
            <a:r>
              <a:rPr lang="en-US" sz="2400" dirty="0" err="1" smtClean="0">
                <a:hlinkClick r:id="rId2"/>
              </a:rPr>
              <a:t>www.stsci.edu</a:t>
            </a:r>
            <a:r>
              <a:rPr lang="en-US" sz="2400" dirty="0" smtClean="0">
                <a:hlinkClick r:id="rId2"/>
              </a:rPr>
              <a:t>/~postman/CLASH</a:t>
            </a:r>
            <a:endParaRPr lang="en-US" sz="2400" dirty="0"/>
          </a:p>
        </p:txBody>
      </p:sp>
    </p:spTree>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Current Schedule</a:t>
            </a:r>
            <a:endParaRPr lang="en-US" dirty="0"/>
          </a:p>
        </p:txBody>
      </p:sp>
      <p:pic>
        <p:nvPicPr>
          <p:cNvPr id="4" name="Content Placeholder 3" descr="CLASHschedule.png"/>
          <p:cNvPicPr>
            <a:picLocks noGrp="1" noChangeAspect="1"/>
          </p:cNvPicPr>
          <p:nvPr>
            <p:ph idx="1"/>
          </p:nvPr>
        </p:nvPicPr>
        <p:blipFill>
          <a:blip r:embed="rId2"/>
          <a:srcRect t="-14162" b="-14162"/>
          <a:stretch>
            <a:fillRect/>
          </a:stretch>
        </p:blipFill>
        <p:spPr>
          <a:xfrm>
            <a:off x="457200" y="1802562"/>
            <a:ext cx="8229600" cy="4525963"/>
          </a:xfrm>
        </p:spPr>
      </p:pic>
      <p:pic>
        <p:nvPicPr>
          <p:cNvPr id="6" name="Picture 5" descr="grid.tiff"/>
          <p:cNvPicPr>
            <a:picLocks noChangeAspect="1"/>
          </p:cNvPicPr>
          <p:nvPr/>
        </p:nvPicPr>
        <p:blipFill>
          <a:blip r:embed="rId3"/>
          <a:stretch>
            <a:fillRect/>
          </a:stretch>
        </p:blipFill>
        <p:spPr>
          <a:xfrm flipV="1">
            <a:off x="4686300" y="3951402"/>
            <a:ext cx="1352550" cy="241300"/>
          </a:xfrm>
          <a:prstGeom prst="rect">
            <a:avLst/>
          </a:prstGeom>
        </p:spPr>
      </p:pic>
      <p:sp>
        <p:nvSpPr>
          <p:cNvPr id="10" name="Rectangle 9"/>
          <p:cNvSpPr/>
          <p:nvPr/>
        </p:nvSpPr>
        <p:spPr>
          <a:xfrm>
            <a:off x="3881967" y="3989499"/>
            <a:ext cx="1230469" cy="133765"/>
          </a:xfrm>
          <a:prstGeom prst="rect">
            <a:avLst/>
          </a:prstGeom>
          <a:solidFill>
            <a:srgbClr val="0000FF">
              <a:alpha val="85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Rectangle 49"/>
          <p:cNvSpPr/>
          <p:nvPr/>
        </p:nvSpPr>
        <p:spPr>
          <a:xfrm>
            <a:off x="572408" y="3951402"/>
            <a:ext cx="849669" cy="2413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570625" y="3910762"/>
            <a:ext cx="925917" cy="292388"/>
          </a:xfrm>
          <a:prstGeom prst="rect">
            <a:avLst/>
          </a:prstGeom>
          <a:noFill/>
        </p:spPr>
        <p:txBody>
          <a:bodyPr wrap="none" rtlCol="0">
            <a:spAutoFit/>
          </a:bodyPr>
          <a:lstStyle/>
          <a:p>
            <a:pPr algn="r"/>
            <a:r>
              <a:rPr lang="en-US" sz="1300" dirty="0" smtClean="0">
                <a:latin typeface="Calibri"/>
                <a:cs typeface="Calibri"/>
              </a:rPr>
              <a:t>MACS1206</a:t>
            </a:r>
            <a:endParaRPr lang="en-US" sz="1300" dirty="0">
              <a:latin typeface="Calibri"/>
              <a:cs typeface="Calibri"/>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pitchFamily="-112" charset="0"/>
            <a:ea typeface="ヒラギノ角ゴ Pro W3" pitchFamily="-112" charset="-128"/>
            <a:cs typeface="ヒラギノ角ゴ Pro W3" pitchFamily="-112"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pitchFamily="-112" charset="0"/>
            <a:ea typeface="ヒラギノ角ゴ Pro W3" pitchFamily="-112" charset="-128"/>
            <a:cs typeface="ヒラギノ角ゴ Pro W3" pitchFamily="-112"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db3">
  <a:themeElements>
    <a:clrScheme name="Custom 2">
      <a:dk1>
        <a:srgbClr val="EBEBEB"/>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25000">
            <a:ln>
              <a:noFill/>
            </a:ln>
            <a:solidFill>
              <a:schemeClr val="tx1"/>
            </a:solidFill>
            <a:effectLst/>
            <a:latin typeface="Arial" pitchFamily="-107"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25000">
            <a:ln>
              <a:noFill/>
            </a:ln>
            <a:solidFill>
              <a:schemeClr val="tx1"/>
            </a:solidFill>
            <a:effectLst/>
            <a:latin typeface="Arial" pitchFamily="-107" charset="0"/>
          </a:defRPr>
        </a:defPPr>
      </a:lstStyle>
    </a:lnDef>
    <a:txDef>
      <a:spPr>
        <a:noFill/>
        <a:ln>
          <a:noFill/>
        </a:ln>
        <a:effectLst>
          <a:outerShdw blurRad="63500" dist="25400" dir="16920000">
            <a:srgbClr val="000000">
              <a:alpha val="99000"/>
            </a:srgbClr>
          </a:outerShdw>
        </a:effectLst>
      </a:spPr>
      <a:bodyPr wrap="square" rtlCol="0">
        <a:spAutoFit/>
      </a:bodyPr>
      <a:lstStyle>
        <a:defPPr>
          <a:defRPr sz="3200" baseline="0" dirty="0" smtClean="0">
            <a:solidFill>
              <a:srgbClr val="EBEBEB"/>
            </a:solidFill>
            <a:latin typeface="Myriad Pro"/>
            <a:ea typeface="ＭＳ Ｐゴシック" pitchFamily="-107" charset="-128"/>
            <a:cs typeface="Myriad Pro"/>
          </a:defRPr>
        </a:defPPr>
      </a:lstStyle>
      <a:style>
        <a:lnRef idx="2">
          <a:schemeClr val="accent2"/>
        </a:lnRef>
        <a:fillRef idx="1">
          <a:schemeClr val="lt1"/>
        </a:fillRef>
        <a:effectRef idx="0">
          <a:schemeClr val="accent2"/>
        </a:effectRef>
        <a:fontRef idx="minor">
          <a:schemeClr val="dk1"/>
        </a:fontRef>
      </a:style>
    </a:txDef>
  </a:objectDefaults>
  <a:extraClrSchemeLst>
    <a:extraClrScheme>
      <a:clrScheme name="Textured 1">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2B5481"/>
        </a:dk2>
        <a:lt2>
          <a:srgbClr val="CCFF99"/>
        </a:lt2>
        <a:accent1>
          <a:srgbClr val="33CC33"/>
        </a:accent1>
        <a:accent2>
          <a:srgbClr val="46562A"/>
        </a:accent2>
        <a:accent3>
          <a:srgbClr val="ACB3C1"/>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2B5481"/>
        </a:dk2>
        <a:lt2>
          <a:srgbClr val="FFFFCC"/>
        </a:lt2>
        <a:accent1>
          <a:srgbClr val="5E5884"/>
        </a:accent1>
        <a:accent2>
          <a:srgbClr val="8AB29D"/>
        </a:accent2>
        <a:accent3>
          <a:srgbClr val="ACB3C1"/>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80808"/>
        </a:dk1>
        <a:lt1>
          <a:srgbClr val="FFFFFF"/>
        </a:lt1>
        <a:dk2>
          <a:srgbClr val="2B5481"/>
        </a:dk2>
        <a:lt2>
          <a:srgbClr val="FFFFFF"/>
        </a:lt2>
        <a:accent1>
          <a:srgbClr val="666699"/>
        </a:accent1>
        <a:accent2>
          <a:srgbClr val="3366CC"/>
        </a:accent2>
        <a:accent3>
          <a:srgbClr val="ACB3C1"/>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docProps/app.xml><?xml version="1.0" encoding="utf-8"?>
<Properties xmlns="http://schemas.openxmlformats.org/officeDocument/2006/extended-properties" xmlns:vt="http://schemas.openxmlformats.org/officeDocument/2006/docPropsVTypes">
  <TotalTime>4488</TotalTime>
  <Words>3671</Words>
  <Application>Microsoft Macintosh PowerPoint</Application>
  <PresentationFormat>On-screen Show (4:3)</PresentationFormat>
  <Paragraphs>389</Paragraphs>
  <Slides>22</Slides>
  <Notes>19</Notes>
  <HiddenSlides>0</HiddenSlides>
  <MMClips>0</MMClips>
  <ScaleCrop>false</ScaleCrop>
  <HeadingPairs>
    <vt:vector size="6" baseType="variant">
      <vt:variant>
        <vt:lpstr>Design Template</vt:lpstr>
      </vt:variant>
      <vt:variant>
        <vt:i4>3</vt:i4>
      </vt:variant>
      <vt:variant>
        <vt:lpstr>Embedded OLE Servers</vt:lpstr>
      </vt:variant>
      <vt:variant>
        <vt:i4>1</vt:i4>
      </vt:variant>
      <vt:variant>
        <vt:lpstr>Slide Titles</vt:lpstr>
      </vt:variant>
      <vt:variant>
        <vt:i4>22</vt:i4>
      </vt:variant>
    </vt:vector>
  </HeadingPairs>
  <TitlesOfParts>
    <vt:vector size="26" baseType="lpstr">
      <vt:lpstr>Blank Presentation</vt:lpstr>
      <vt:lpstr>ldb3</vt:lpstr>
      <vt:lpstr>1_Office Theme</vt:lpstr>
      <vt:lpstr>Excel.Sheet.8</vt:lpstr>
      <vt:lpstr>Through a Lens, Darkly:  An Innovative Multi-cycle Hubble Treasury Program to Study the Dark Universe</vt:lpstr>
      <vt:lpstr>CLASH:  Cluster Lensing And Supernova survey with Hubble</vt:lpstr>
      <vt:lpstr>Slide 3</vt:lpstr>
      <vt:lpstr>Fundamental Questions That Remain Unanswered or Unverified</vt:lpstr>
      <vt:lpstr>Fundamental Questions That Remain Unanswered or Unverified</vt:lpstr>
      <vt:lpstr>Fundamental Questions That Remain Unanswered or Unverified</vt:lpstr>
      <vt:lpstr>Slide 7</vt:lpstr>
      <vt:lpstr>Slide 8</vt:lpstr>
      <vt:lpstr>Cluster Sample Size Justification</vt:lpstr>
      <vt:lpstr>Comprehensive Multi-wavelength Coverage</vt:lpstr>
      <vt:lpstr>CLASH: An HST Multi-Cycle Treasury Program</vt:lpstr>
      <vt:lpstr>CLASH: An HST Multi-Cycle Treasury Program</vt:lpstr>
      <vt:lpstr>CLASH: An HST Multi-Cycle Treasury Program</vt:lpstr>
      <vt:lpstr>Gravitational lensing analysis reveals dark matter substructure</vt:lpstr>
      <vt:lpstr>Structure Formation History and DM properties are encoded in DM Halo profiles and shapes</vt:lpstr>
      <vt:lpstr>Both Strong &amp; Weak Lensing Measurements Needed for Good Constraints</vt:lpstr>
      <vt:lpstr>We expect to find tens of bright (m &lt; 26.5 AB) z &gt; 7 galaxies</vt:lpstr>
      <vt:lpstr>WFC3/IR z-band dropouts</vt:lpstr>
      <vt:lpstr>Slide 19</vt:lpstr>
      <vt:lpstr>HST &amp; WFC3-IR, Gateway to SNe Ia at z&gt;2</vt:lpstr>
      <vt:lpstr>Concluding Comments</vt:lpstr>
      <vt:lpstr>Current Schedule</vt:lpstr>
    </vt:vector>
  </TitlesOfParts>
  <Company>Space Telescope Science Institute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CLASH:  Cluster Lensing And Supernova survey with Hubble A New HST Multi-cycle Treasury Program</dc:title>
  <dc:creator>Marc Postman</dc:creator>
  <cp:lastModifiedBy>Marc Postman</cp:lastModifiedBy>
  <cp:revision>359</cp:revision>
  <dcterms:created xsi:type="dcterms:W3CDTF">2010-10-12T09:12:56Z</dcterms:created>
  <dcterms:modified xsi:type="dcterms:W3CDTF">2010-10-12T09:26:27Z</dcterms:modified>
</cp:coreProperties>
</file>