
<file path=[Content_Types].xml><?xml version="1.0" encoding="utf-8"?>
<Types xmlns="http://schemas.openxmlformats.org/package/2006/content-types"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Default Extension="pdf" ContentType="application/pdf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theme/theme4.xml" ContentType="application/vnd.openxmlformats-officedocument.them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theme/theme5.xml" ContentType="application/vnd.openxmlformats-officedocument.them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  <p:sldMasterId id="2147483660" r:id="rId2"/>
    <p:sldMasterId id="2147483662" r:id="rId3"/>
    <p:sldMasterId id="2147483664" r:id="rId4"/>
  </p:sldMasterIdLst>
  <p:notesMasterIdLst>
    <p:notesMasterId r:id="rId15"/>
  </p:notesMasterIdLst>
  <p:sldIdLst>
    <p:sldId id="256" r:id="rId5"/>
    <p:sldId id="266" r:id="rId6"/>
    <p:sldId id="257" r:id="rId7"/>
    <p:sldId id="258" r:id="rId8"/>
    <p:sldId id="259" r:id="rId9"/>
    <p:sldId id="261" r:id="rId10"/>
    <p:sldId id="265" r:id="rId11"/>
    <p:sldId id="263" r:id="rId12"/>
    <p:sldId id="264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3030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-5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6CD9A-5819-DE41-88FC-A9454D13FD0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9EEFC-BA2F-7240-AC0D-F6DB48FBA8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Giovanna </a:t>
            </a:r>
            <a:r>
              <a:rPr lang="en-US" dirty="0" err="1" smtClean="0"/>
              <a:t>Tinelli</a:t>
            </a:r>
            <a:endParaRPr lang="en-US" dirty="0" smtClean="0"/>
          </a:p>
          <a:p>
            <a:r>
              <a:rPr lang="en-US" dirty="0" smtClean="0"/>
              <a:t>Paul </a:t>
            </a:r>
            <a:r>
              <a:rPr lang="en-US" dirty="0" err="1" smtClean="0"/>
              <a:t>Kalas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9EEFC-BA2F-7240-AC0D-F6DB48FBA82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 detection of water in the atmosphere of “hot Jupiter” HD189733b</a:t>
            </a:r>
          </a:p>
          <a:p>
            <a:r>
              <a:rPr lang="en-US" dirty="0" smtClean="0"/>
              <a:t>Three </a:t>
            </a:r>
            <a:r>
              <a:rPr lang="en-US" dirty="0" err="1" smtClean="0"/>
              <a:t>bandpass</a:t>
            </a:r>
            <a:r>
              <a:rPr lang="en-US" dirty="0" smtClean="0"/>
              <a:t> filter photometry from Spitzer/IRAC</a:t>
            </a:r>
          </a:p>
          <a:p>
            <a:r>
              <a:rPr lang="en-US" dirty="0" smtClean="0"/>
              <a:t>Blue plot is synthetic spectrum from model H2 atmosphere with small amount of H2O added</a:t>
            </a:r>
          </a:p>
          <a:p>
            <a:r>
              <a:rPr lang="en-US" dirty="0" smtClean="0"/>
              <a:t>Broad absorption peak is produced by </a:t>
            </a:r>
            <a:r>
              <a:rPr lang="en-US" dirty="0" err="1" smtClean="0"/>
              <a:t>vibrational</a:t>
            </a:r>
            <a:r>
              <a:rPr lang="en-US" dirty="0" smtClean="0"/>
              <a:t> band of H2O at 6 </a:t>
            </a:r>
            <a:r>
              <a:rPr lang="en-US" dirty="0" err="1" smtClean="0"/>
              <a:t>μm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9EEFC-BA2F-7240-AC0D-F6DB48FBA82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Full resolution Hubble/NICMOS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grism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 spectrum of “Hot Jupiter” HD189733b in transit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Resolving power is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λ/δλ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=35 at 2.0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μm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ヒラギノ角ゴ ProN W3"/>
              <a:cs typeface="ヒラギノ角ゴ ProN W3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Plotted with INCREASED absorption upward on the vertical scale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Red and blue plots are synthetic spectra from a model H2 atmosphere with small amounts of H20 and Methane added as indicated.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H20 absorption is insufficient to explain observations at 1.7-1.8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μm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 and 2.15-2.4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μm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ヒラギノ角ゴ ProN W3"/>
              <a:cs typeface="ヒラギノ角ゴ ProN W3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Added absorption explained as primarily due to presence of CH4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N W3"/>
                <a:cs typeface="ヒラギノ角ゴ ProN W3"/>
              </a:rPr>
              <a:t>Slightly better fit to data obtained by postulating additional constituents, e.g. CO or NH3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9EEFC-BA2F-7240-AC0D-F6DB48FBA82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Hubble/NICMOS </a:t>
            </a:r>
            <a:r>
              <a:rPr lang="en-US" dirty="0" err="1" smtClean="0"/>
              <a:t>grism</a:t>
            </a:r>
            <a:r>
              <a:rPr lang="en-US" dirty="0" smtClean="0"/>
              <a:t> spectrum of “Hot Jupiter” HD209458b in secondary eclipse</a:t>
            </a:r>
          </a:p>
          <a:p>
            <a:r>
              <a:rPr lang="en-US" dirty="0" smtClean="0"/>
              <a:t>Data points are smoothed with 5-point running boxcar</a:t>
            </a:r>
          </a:p>
          <a:p>
            <a:r>
              <a:rPr lang="en-US" dirty="0" smtClean="0"/>
              <a:t>Vertical axis is ratio of flux from planet and flux from star – brighter is upward on vertical axis</a:t>
            </a:r>
          </a:p>
          <a:p>
            <a:r>
              <a:rPr lang="en-US" dirty="0" smtClean="0"/>
              <a:t>Colored plots are synthetic spectra from H2 model atmosphere containing small amounts of H2O, CH4, CO2</a:t>
            </a:r>
          </a:p>
          <a:p>
            <a:r>
              <a:rPr lang="en-US" dirty="0" smtClean="0"/>
              <a:t>Observed absorption in spectrum requires contributions form all three molecules.</a:t>
            </a:r>
          </a:p>
          <a:p>
            <a:r>
              <a:rPr lang="en-US" dirty="0" smtClean="0"/>
              <a:t>Additional absorption is needed around 2.0 and 2.4 </a:t>
            </a:r>
            <a:r>
              <a:rPr lang="en-US" dirty="0" err="1" smtClean="0"/>
              <a:t>μm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9EEFC-BA2F-7240-AC0D-F6DB48FBA82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UV</a:t>
            </a:r>
            <a:r>
              <a:rPr lang="en-US" baseline="0" dirty="0" smtClean="0"/>
              <a:t> transit dip begins before visible transit, indicating that outer atmosphere is being stripped tidally by star…</a:t>
            </a:r>
          </a:p>
          <a:p>
            <a:r>
              <a:rPr lang="en-US" dirty="0" smtClean="0"/>
              <a:t>This</a:t>
            </a:r>
            <a:r>
              <a:rPr lang="en-US" baseline="0" dirty="0" smtClean="0"/>
              <a:t> is based on COS spectral transit observations.   After Hubble, no UV capabilities, so we need to do as many of these UV observations as we can while we still have HST.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9EEFC-BA2F-7240-AC0D-F6DB48FBA82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F1C0C-EE1D-D545-BD7E-B8810B6841C2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F3A4BFA-D380-F744-AD3D-71390C40723D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17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179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With loss of ACS/HRC, was thought we couldn’t image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Fomalhaut</a:t>
            </a:r>
            <a:r>
              <a:rPr lang="en-US" baseline="0" dirty="0" smtClean="0"/>
              <a:t>-B (or similar such </a:t>
            </a:r>
            <a:r>
              <a:rPr lang="en-US" baseline="0" dirty="0" err="1" smtClean="0"/>
              <a:t>exoplanets</a:t>
            </a:r>
            <a:r>
              <a:rPr lang="en-US" baseline="0" dirty="0" smtClean="0"/>
              <a:t>) again with Hubble.  But now Paul </a:t>
            </a:r>
            <a:r>
              <a:rPr lang="en-US" baseline="0" dirty="0" err="1" smtClean="0"/>
              <a:t>Kalas</a:t>
            </a:r>
            <a:r>
              <a:rPr lang="en-US" baseline="0" dirty="0" smtClean="0"/>
              <a:t> team has been able to do this with STIS!  Recovered the </a:t>
            </a:r>
            <a:r>
              <a:rPr lang="en-US" baseline="0" dirty="0" err="1" smtClean="0"/>
              <a:t>Fomalhaut</a:t>
            </a:r>
            <a:r>
              <a:rPr lang="en-US" baseline="0" dirty="0" smtClean="0"/>
              <a:t>-B planet.  Perhaps can find others??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E4A7FA8-AECA-224C-85B2-074C86790CA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 lIns="91408" tIns="45704" rIns="91408" bIns="45704"/>
          <a:lstStyle>
            <a:lvl1pPr>
              <a:defRPr/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 dirty="0">
              <a:solidFill>
                <a:srgbClr val="FFFFFF"/>
              </a:solidFill>
              <a:latin typeface="Gill Sans" pitchFamily="-110" charset="0"/>
              <a:sym typeface="Gill Sans" pitchFamily="-110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8400"/>
            <a:ext cx="2895600" cy="457200"/>
          </a:xfrm>
          <a:prstGeom prst="rect">
            <a:avLst/>
          </a:prstGeom>
          <a:ln/>
        </p:spPr>
        <p:txBody>
          <a:bodyPr lIns="91408" tIns="45704" rIns="91408" bIns="45704"/>
          <a:lstStyle>
            <a:lvl1pPr>
              <a:defRPr/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 dirty="0">
              <a:solidFill>
                <a:srgbClr val="FFFFFF"/>
              </a:solidFill>
              <a:latin typeface="Gill Sans" pitchFamily="-110" charset="0"/>
              <a:sym typeface="Gill Sans" pitchFamily="-110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 lIns="91408" tIns="45704" rIns="91408" bIns="45704"/>
          <a:lstStyle>
            <a:lvl1pPr>
              <a:defRPr/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CDCC464-F9EE-E948-A187-6C84EE07D3D4}" type="slidenum">
              <a:rPr lang="en-US" sz="3000">
                <a:solidFill>
                  <a:srgbClr val="FFFFFF"/>
                </a:solidFill>
                <a:latin typeface="Gill Sans" pitchFamily="-110" charset="0"/>
                <a:sym typeface="Gill Sans" pitchFamily="-110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3000" dirty="0">
              <a:solidFill>
                <a:srgbClr val="FFFFFF"/>
              </a:solidFill>
              <a:latin typeface="Gill Sans" pitchFamily="-110" charset="0"/>
              <a:sym typeface="Gill Sans" pitchFamily="-110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711C0-FA65-0C4B-8CCF-CC62670B26D6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FF92E-16BC-7C48-9F8F-30210B84A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229600" cy="16006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7757" tIns="27757" rIns="69868" bIns="2775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pitchFamily="-110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2395"/>
            <a:ext cx="7772400" cy="48756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7757" tIns="27757" rIns="69868" bIns="277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pitchFamily="-110" charset="0"/>
              </a:rPr>
              <a:t>Click to edit Master text styles</a:t>
            </a:r>
          </a:p>
          <a:p>
            <a:pPr lvl="1"/>
            <a:r>
              <a:rPr lang="en-US">
                <a:sym typeface="Arial" pitchFamily="-110" charset="0"/>
              </a:rPr>
              <a:t>Second level</a:t>
            </a:r>
          </a:p>
          <a:p>
            <a:pPr lvl="2"/>
            <a:r>
              <a:rPr lang="en-US">
                <a:sym typeface="Arial" pitchFamily="-110" charset="0"/>
              </a:rPr>
              <a:t>Third level</a:t>
            </a:r>
          </a:p>
          <a:p>
            <a:pPr lvl="3"/>
            <a:r>
              <a:rPr lang="en-US">
                <a:sym typeface="Arial" pitchFamily="-110" charset="0"/>
              </a:rPr>
              <a:t>Fourth level</a:t>
            </a:r>
          </a:p>
          <a:p>
            <a:pPr lvl="4"/>
            <a:r>
              <a:rPr lang="en-US">
                <a:sym typeface="Arial" pitchFamily="-110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/>
  <p:txStyles>
    <p:titleStyle>
      <a:lvl1pPr marL="13879" indent="-13879"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+mj-lt"/>
          <a:ea typeface="+mj-ea"/>
          <a:cs typeface="+mj-cs"/>
          <a:sym typeface="Arial" pitchFamily="-110" charset="0"/>
        </a:defRPr>
      </a:lvl1pPr>
      <a:lvl2pPr marL="13879" indent="-13879"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0" charset="0"/>
        </a:defRPr>
      </a:lvl2pPr>
      <a:lvl3pPr marL="13879" indent="-13879"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0" charset="0"/>
        </a:defRPr>
      </a:lvl3pPr>
      <a:lvl4pPr marL="13879" indent="-13879"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0" charset="0"/>
        </a:defRPr>
      </a:lvl4pPr>
      <a:lvl5pPr marL="13879" indent="-13879"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0" charset="0"/>
        </a:defRPr>
      </a:lvl5pPr>
      <a:lvl6pPr marL="263700" algn="l" rtl="0" fontAlgn="base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1" charset="0"/>
        </a:defRPr>
      </a:lvl6pPr>
      <a:lvl7pPr marL="513521" algn="l" rtl="0" fontAlgn="base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1" charset="0"/>
        </a:defRPr>
      </a:lvl7pPr>
      <a:lvl8pPr marL="763344" algn="l" rtl="0" fontAlgn="base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1" charset="0"/>
        </a:defRPr>
      </a:lvl8pPr>
      <a:lvl9pPr marL="1013161" algn="l" rtl="0" fontAlgn="base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1" charset="0"/>
        </a:defRPr>
      </a:lvl9pPr>
    </p:titleStyle>
    <p:bodyStyle>
      <a:lvl1pPr marL="209051" indent="-187366" algn="l" rtl="0" eaLnBrk="0" fontAlgn="base" hangingPunct="0">
        <a:spcBef>
          <a:spcPts val="766"/>
        </a:spcBef>
        <a:spcAft>
          <a:spcPct val="0"/>
        </a:spcAft>
        <a:buClr>
          <a:srgbClr val="EF1F1D"/>
        </a:buClr>
        <a:buSzPct val="80000"/>
        <a:buFont typeface="Wingdings" pitchFamily="-110" charset="2"/>
        <a:buChar char="n"/>
        <a:defRPr sz="33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1pPr>
      <a:lvl2pPr marL="399886" indent="-156137" algn="l" rtl="0" eaLnBrk="0" fontAlgn="base" hangingPunct="0">
        <a:spcBef>
          <a:spcPts val="656"/>
        </a:spcBef>
        <a:spcAft>
          <a:spcPct val="0"/>
        </a:spcAft>
        <a:buClr>
          <a:srgbClr val="CCFFFF"/>
        </a:buClr>
        <a:buSzPct val="69000"/>
        <a:buFont typeface="Wingdings" pitchFamily="-110" charset="2"/>
        <a:buChar char="n"/>
        <a:defRPr sz="28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2pPr>
      <a:lvl3pPr marL="618480" indent="-124910" algn="l" rtl="0" eaLnBrk="0" fontAlgn="base" hangingPunct="0">
        <a:spcBef>
          <a:spcPts val="601"/>
        </a:spcBef>
        <a:spcAft>
          <a:spcPct val="0"/>
        </a:spcAft>
        <a:buClr>
          <a:srgbClr val="EF1F1D"/>
        </a:buClr>
        <a:buSzPct val="64000"/>
        <a:buFont typeface="Wingdings" pitchFamily="-110" charset="2"/>
        <a:buChar char="n"/>
        <a:defRPr sz="24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3pPr>
      <a:lvl4pPr marL="868301" indent="-124910" algn="l" rtl="0" eaLnBrk="0" fontAlgn="base" hangingPunct="0">
        <a:spcBef>
          <a:spcPts val="492"/>
        </a:spcBef>
        <a:spcAft>
          <a:spcPct val="0"/>
        </a:spcAft>
        <a:buSzPct val="100000"/>
        <a:buFont typeface="Arial" pitchFamily="-110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4pPr>
      <a:lvl5pPr marL="1118122" indent="-124910" algn="l" rtl="0" eaLnBrk="0" fontAlgn="base" hangingPunct="0">
        <a:spcBef>
          <a:spcPts val="492"/>
        </a:spcBef>
        <a:spcAft>
          <a:spcPct val="0"/>
        </a:spcAft>
        <a:buClr>
          <a:srgbClr val="CCFFFF"/>
        </a:buClr>
        <a:buSzPct val="55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5pPr>
      <a:lvl6pPr marL="1367943" indent="-124910" algn="l" rtl="0" fontAlgn="base">
        <a:spcBef>
          <a:spcPts val="492"/>
        </a:spcBef>
        <a:spcAft>
          <a:spcPct val="0"/>
        </a:spcAft>
        <a:buClr>
          <a:srgbClr val="CCFFFF"/>
        </a:buClr>
        <a:buSzPct val="55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1" charset="0"/>
        </a:defRPr>
      </a:lvl6pPr>
      <a:lvl7pPr marL="1617764" indent="-124910" algn="l" rtl="0" fontAlgn="base">
        <a:spcBef>
          <a:spcPts val="492"/>
        </a:spcBef>
        <a:spcAft>
          <a:spcPct val="0"/>
        </a:spcAft>
        <a:buClr>
          <a:srgbClr val="CCFFFF"/>
        </a:buClr>
        <a:buSzPct val="55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1" charset="0"/>
        </a:defRPr>
      </a:lvl7pPr>
      <a:lvl8pPr marL="1867584" indent="-124910" algn="l" rtl="0" fontAlgn="base">
        <a:spcBef>
          <a:spcPts val="492"/>
        </a:spcBef>
        <a:spcAft>
          <a:spcPct val="0"/>
        </a:spcAft>
        <a:buClr>
          <a:srgbClr val="CCFFFF"/>
        </a:buClr>
        <a:buSzPct val="55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1" charset="0"/>
        </a:defRPr>
      </a:lvl8pPr>
      <a:lvl9pPr marL="2117406" indent="-124910" algn="l" rtl="0" fontAlgn="base">
        <a:spcBef>
          <a:spcPts val="492"/>
        </a:spcBef>
        <a:spcAft>
          <a:spcPct val="0"/>
        </a:spcAft>
        <a:buClr>
          <a:srgbClr val="CCFFFF"/>
        </a:buClr>
        <a:buSzPct val="55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1" charset="0"/>
        </a:defRPr>
      </a:lvl9pPr>
    </p:bodyStyle>
    <p:otherStyle>
      <a:defPPr>
        <a:defRPr lang="en-US"/>
      </a:defPPr>
      <a:lvl1pPr marL="0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49821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499642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49463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999284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49105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98926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48746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98567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4428C8A5-CA17-504F-9DF7-E6F1A7DCD3D1}" type="slidenum">
              <a:rPr lang="en-US">
                <a:solidFill>
                  <a:srgbClr val="000000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229600" cy="16006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7757" tIns="27757" rIns="69868" bIns="2775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pitchFamily="-110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2395"/>
            <a:ext cx="7772400" cy="48756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7757" tIns="27757" rIns="69868" bIns="277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pitchFamily="-110" charset="0"/>
              </a:rPr>
              <a:t>Click to edit Master text styles</a:t>
            </a:r>
          </a:p>
          <a:p>
            <a:pPr lvl="1"/>
            <a:r>
              <a:rPr lang="en-US">
                <a:sym typeface="Arial" pitchFamily="-110" charset="0"/>
              </a:rPr>
              <a:t>Second level</a:t>
            </a:r>
          </a:p>
          <a:p>
            <a:pPr lvl="2"/>
            <a:r>
              <a:rPr lang="en-US">
                <a:sym typeface="Arial" pitchFamily="-110" charset="0"/>
              </a:rPr>
              <a:t>Third level</a:t>
            </a:r>
          </a:p>
          <a:p>
            <a:pPr lvl="3"/>
            <a:r>
              <a:rPr lang="en-US">
                <a:sym typeface="Arial" pitchFamily="-110" charset="0"/>
              </a:rPr>
              <a:t>Fourth level</a:t>
            </a:r>
          </a:p>
          <a:p>
            <a:pPr lvl="4"/>
            <a:r>
              <a:rPr lang="en-US">
                <a:sym typeface="Arial" pitchFamily="-110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ransition/>
  <p:txStyles>
    <p:titleStyle>
      <a:lvl1pPr marL="13879" indent="-13879"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+mj-lt"/>
          <a:ea typeface="+mj-ea"/>
          <a:cs typeface="+mj-cs"/>
          <a:sym typeface="Arial" pitchFamily="-110" charset="0"/>
        </a:defRPr>
      </a:lvl1pPr>
      <a:lvl2pPr marL="13879" indent="-13879"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0" charset="0"/>
        </a:defRPr>
      </a:lvl2pPr>
      <a:lvl3pPr marL="13879" indent="-13879"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0" charset="0"/>
        </a:defRPr>
      </a:lvl3pPr>
      <a:lvl4pPr marL="13879" indent="-13879"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0" charset="0"/>
        </a:defRPr>
      </a:lvl4pPr>
      <a:lvl5pPr marL="13879" indent="-13879"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0" charset="0"/>
        </a:defRPr>
      </a:lvl5pPr>
      <a:lvl6pPr marL="263700" algn="l" rtl="0" fontAlgn="base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1" charset="0"/>
        </a:defRPr>
      </a:lvl6pPr>
      <a:lvl7pPr marL="513521" algn="l" rtl="0" fontAlgn="base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1" charset="0"/>
        </a:defRPr>
      </a:lvl7pPr>
      <a:lvl8pPr marL="763344" algn="l" rtl="0" fontAlgn="base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1" charset="0"/>
        </a:defRPr>
      </a:lvl8pPr>
      <a:lvl9pPr marL="1013161" algn="l" rtl="0" fontAlgn="base">
        <a:spcBef>
          <a:spcPct val="0"/>
        </a:spcBef>
        <a:spcAft>
          <a:spcPct val="0"/>
        </a:spcAft>
        <a:defRPr sz="4500">
          <a:solidFill>
            <a:srgbClr val="CCFFFF"/>
          </a:solidFill>
          <a:latin typeface="Arial" pitchFamily="-111" charset="0"/>
          <a:ea typeface="ヒラギノ角ゴ ProN W3" pitchFamily="-111" charset="-128"/>
          <a:cs typeface="ヒラギノ角ゴ ProN W3" pitchFamily="-111" charset="-128"/>
          <a:sym typeface="Arial" pitchFamily="-111" charset="0"/>
        </a:defRPr>
      </a:lvl9pPr>
    </p:titleStyle>
    <p:bodyStyle>
      <a:lvl1pPr marL="209051" indent="-187366" algn="l" rtl="0" eaLnBrk="0" fontAlgn="base" hangingPunct="0">
        <a:spcBef>
          <a:spcPts val="766"/>
        </a:spcBef>
        <a:spcAft>
          <a:spcPct val="0"/>
        </a:spcAft>
        <a:buClr>
          <a:srgbClr val="EF1F1D"/>
        </a:buClr>
        <a:buSzPct val="80000"/>
        <a:buFont typeface="Wingdings" pitchFamily="-110" charset="2"/>
        <a:buChar char="n"/>
        <a:defRPr sz="33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1pPr>
      <a:lvl2pPr marL="399886" indent="-156137" algn="l" rtl="0" eaLnBrk="0" fontAlgn="base" hangingPunct="0">
        <a:spcBef>
          <a:spcPts val="656"/>
        </a:spcBef>
        <a:spcAft>
          <a:spcPct val="0"/>
        </a:spcAft>
        <a:buClr>
          <a:srgbClr val="CCFFFF"/>
        </a:buClr>
        <a:buSzPct val="69000"/>
        <a:buFont typeface="Wingdings" pitchFamily="-110" charset="2"/>
        <a:buChar char="n"/>
        <a:defRPr sz="28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2pPr>
      <a:lvl3pPr marL="618480" indent="-124910" algn="l" rtl="0" eaLnBrk="0" fontAlgn="base" hangingPunct="0">
        <a:spcBef>
          <a:spcPts val="601"/>
        </a:spcBef>
        <a:spcAft>
          <a:spcPct val="0"/>
        </a:spcAft>
        <a:buClr>
          <a:srgbClr val="EF1F1D"/>
        </a:buClr>
        <a:buSzPct val="64000"/>
        <a:buFont typeface="Wingdings" pitchFamily="-110" charset="2"/>
        <a:buChar char="n"/>
        <a:defRPr sz="24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3pPr>
      <a:lvl4pPr marL="868301" indent="-124910" algn="l" rtl="0" eaLnBrk="0" fontAlgn="base" hangingPunct="0">
        <a:spcBef>
          <a:spcPts val="492"/>
        </a:spcBef>
        <a:spcAft>
          <a:spcPct val="0"/>
        </a:spcAft>
        <a:buSzPct val="100000"/>
        <a:buFont typeface="Arial" pitchFamily="-110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4pPr>
      <a:lvl5pPr marL="1118122" indent="-124910" algn="l" rtl="0" eaLnBrk="0" fontAlgn="base" hangingPunct="0">
        <a:spcBef>
          <a:spcPts val="492"/>
        </a:spcBef>
        <a:spcAft>
          <a:spcPct val="0"/>
        </a:spcAft>
        <a:buClr>
          <a:srgbClr val="CCFFFF"/>
        </a:buClr>
        <a:buSzPct val="55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5pPr>
      <a:lvl6pPr marL="1367943" indent="-124910" algn="l" rtl="0" fontAlgn="base">
        <a:spcBef>
          <a:spcPts val="492"/>
        </a:spcBef>
        <a:spcAft>
          <a:spcPct val="0"/>
        </a:spcAft>
        <a:buClr>
          <a:srgbClr val="CCFFFF"/>
        </a:buClr>
        <a:buSzPct val="55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1" charset="0"/>
        </a:defRPr>
      </a:lvl6pPr>
      <a:lvl7pPr marL="1617764" indent="-124910" algn="l" rtl="0" fontAlgn="base">
        <a:spcBef>
          <a:spcPts val="492"/>
        </a:spcBef>
        <a:spcAft>
          <a:spcPct val="0"/>
        </a:spcAft>
        <a:buClr>
          <a:srgbClr val="CCFFFF"/>
        </a:buClr>
        <a:buSzPct val="55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1" charset="0"/>
        </a:defRPr>
      </a:lvl7pPr>
      <a:lvl8pPr marL="1867584" indent="-124910" algn="l" rtl="0" fontAlgn="base">
        <a:spcBef>
          <a:spcPts val="492"/>
        </a:spcBef>
        <a:spcAft>
          <a:spcPct val="0"/>
        </a:spcAft>
        <a:buClr>
          <a:srgbClr val="CCFFFF"/>
        </a:buClr>
        <a:buSzPct val="55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1" charset="0"/>
        </a:defRPr>
      </a:lvl8pPr>
      <a:lvl9pPr marL="2117406" indent="-124910" algn="l" rtl="0" fontAlgn="base">
        <a:spcBef>
          <a:spcPts val="492"/>
        </a:spcBef>
        <a:spcAft>
          <a:spcPct val="0"/>
        </a:spcAft>
        <a:buClr>
          <a:srgbClr val="CCFFFF"/>
        </a:buClr>
        <a:buSzPct val="55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+mn-ea"/>
          <a:cs typeface="+mn-cs"/>
          <a:sym typeface="Arial" pitchFamily="-111" charset="0"/>
        </a:defRPr>
      </a:lvl9pPr>
    </p:bodyStyle>
    <p:otherStyle>
      <a:defPPr>
        <a:defRPr lang="en-US"/>
      </a:defPPr>
      <a:lvl1pPr marL="0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49821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499642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49463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999284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49105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98926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48746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98567" algn="l" defTabSz="24982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d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Exoplanets</a:t>
            </a:r>
            <a:r>
              <a:rPr lang="en-US" dirty="0" smtClean="0"/>
              <a:t>:  What’s new and next for HST?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Jennifer Wiseman</a:t>
            </a:r>
          </a:p>
          <a:p>
            <a:r>
              <a:rPr lang="en-US" smtClean="0"/>
              <a:t>NASA GSFC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8000"/>
            <a:ext cx="8229600" cy="9191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Thoughts on </a:t>
            </a:r>
            <a:r>
              <a:rPr lang="en-US" sz="2800" dirty="0" err="1" smtClean="0"/>
              <a:t>Exoplanets</a:t>
            </a:r>
            <a:r>
              <a:rPr lang="en-US" sz="2800" dirty="0" smtClean="0"/>
              <a:t> with HST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Not an original goal for HST, but HST has become a major contributor to </a:t>
            </a:r>
            <a:r>
              <a:rPr lang="en-US" dirty="0" err="1" smtClean="0"/>
              <a:t>exoplanet</a:t>
            </a:r>
            <a:r>
              <a:rPr lang="en-US" dirty="0" smtClean="0"/>
              <a:t> studies, via transit spectroscopy, astrometry, and imaging.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Moving beyond simply detection (most </a:t>
            </a:r>
            <a:r>
              <a:rPr lang="en-US" dirty="0" err="1" smtClean="0"/>
              <a:t>exoplanets</a:t>
            </a:r>
            <a:r>
              <a:rPr lang="en-US" dirty="0" smtClean="0"/>
              <a:t> detected by radial velocity motions of the associated star), Hubble (in concert with other facilities like Spitzer) is now being used for beginning </a:t>
            </a:r>
            <a:r>
              <a:rPr lang="en-US" i="1" dirty="0" smtClean="0"/>
              <a:t>characterization</a:t>
            </a:r>
            <a:r>
              <a:rPr lang="en-US" dirty="0" smtClean="0"/>
              <a:t> of </a:t>
            </a:r>
            <a:r>
              <a:rPr lang="en-US" dirty="0" err="1" smtClean="0"/>
              <a:t>exoplanets</a:t>
            </a:r>
            <a:r>
              <a:rPr lang="en-US" dirty="0" smtClean="0"/>
              <a:t> (generally gas giants).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Astro2010 recommended WFIRST as the next flagship mission, which would enable </a:t>
            </a:r>
            <a:r>
              <a:rPr lang="en-US" dirty="0" err="1" smtClean="0"/>
              <a:t>exoplanet</a:t>
            </a:r>
            <a:r>
              <a:rPr lang="en-US" dirty="0" smtClean="0"/>
              <a:t> statistics using </a:t>
            </a:r>
            <a:r>
              <a:rPr lang="en-US" dirty="0" err="1" smtClean="0"/>
              <a:t>microlensing</a:t>
            </a:r>
            <a:r>
              <a:rPr lang="en-US" dirty="0" smtClean="0"/>
              <a:t>, complementing </a:t>
            </a:r>
            <a:r>
              <a:rPr lang="en-US" dirty="0" err="1" smtClean="0"/>
              <a:t>Kepler’s</a:t>
            </a:r>
            <a:r>
              <a:rPr lang="en-US" dirty="0" smtClean="0"/>
              <a:t> statistical study via distant transits.  Neither allows </a:t>
            </a:r>
            <a:r>
              <a:rPr lang="en-US" dirty="0" err="1" smtClean="0"/>
              <a:t>followup</a:t>
            </a:r>
            <a:r>
              <a:rPr lang="en-US" dirty="0" smtClean="0"/>
              <a:t> spectroscopic study and characterization. JWST will allow IR studies of </a:t>
            </a:r>
            <a:r>
              <a:rPr lang="en-US" dirty="0" err="1" smtClean="0"/>
              <a:t>circumstellar</a:t>
            </a:r>
            <a:r>
              <a:rPr lang="en-US" dirty="0" smtClean="0"/>
              <a:t> disks and transit IR spectroscopy of mostly gas </a:t>
            </a:r>
            <a:r>
              <a:rPr lang="en-US" dirty="0" smtClean="0"/>
              <a:t>giants (</a:t>
            </a:r>
            <a:r>
              <a:rPr lang="en-US" dirty="0" smtClean="0"/>
              <a:t>and hopefully super-Earths)</a:t>
            </a:r>
            <a:r>
              <a:rPr lang="en-US" dirty="0" smtClean="0"/>
              <a:t>.   </a:t>
            </a:r>
            <a:r>
              <a:rPr lang="en-US" dirty="0" smtClean="0"/>
              <a:t>SO,</a:t>
            </a:r>
            <a:r>
              <a:rPr lang="en-US" dirty="0" smtClean="0"/>
              <a:t> in the </a:t>
            </a:r>
            <a:r>
              <a:rPr lang="en-US" dirty="0" err="1" smtClean="0"/>
              <a:t>meatime</a:t>
            </a:r>
            <a:r>
              <a:rPr lang="en-US" dirty="0" smtClean="0"/>
              <a:t>, important </a:t>
            </a:r>
            <a:r>
              <a:rPr lang="en-US" dirty="0" smtClean="0"/>
              <a:t>to maximize scientific use of unique HST capabilities for </a:t>
            </a:r>
            <a:r>
              <a:rPr lang="en-US" dirty="0" err="1" smtClean="0"/>
              <a:t>exoplanet</a:t>
            </a:r>
            <a:r>
              <a:rPr lang="en-US" dirty="0" smtClean="0"/>
              <a:t> characterization while we still can.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33" y="1168400"/>
            <a:ext cx="3352800" cy="2514600"/>
          </a:xfrm>
          <a:prstGeom prst="rect">
            <a:avLst/>
          </a:prstGeom>
        </p:spPr>
      </p:pic>
      <p:pic>
        <p:nvPicPr>
          <p:cNvPr id="5" name="Picture 4" descr="hs-2008-41-a-large_we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8812" y="1168400"/>
            <a:ext cx="3572790" cy="2514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9900" y="195581"/>
            <a:ext cx="820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TRANSITING EXOPLANETS (“HOT JUPITERS”)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1634" y="3886200"/>
            <a:ext cx="3352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PRIMARY ECLIPSE –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Spectroscopy/Photometry probe terminator region in absorption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08812" y="3886200"/>
            <a:ext cx="35727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SECONDARY ECLIPSE –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Spectroscopy/Photometry probe dayside in emission/reflection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1633" y="5092700"/>
            <a:ext cx="78824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OBSERVATIONS WITH HUBBLE (NICMOS) AND SPITZER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600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  Enable identification of atmospheric molecular and atomic constituents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600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  Provide information about thermal profiles, dynamics of atmospheres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600" dirty="0" smtClean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  At least four </a:t>
            </a:r>
            <a:r>
              <a:rPr lang="en-US" sz="1600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“hot </a:t>
            </a:r>
            <a:r>
              <a:rPr lang="en-US" sz="1600" dirty="0" err="1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Jupiters</a:t>
            </a:r>
            <a:r>
              <a:rPr lang="en-US" sz="1600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” observed to date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600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 Observed constituents include CH</a:t>
            </a:r>
            <a:r>
              <a:rPr lang="en-US" sz="1600" cap="all" baseline="-19000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4</a:t>
            </a:r>
            <a:r>
              <a:rPr lang="en-US" sz="1600" cap="all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, H</a:t>
            </a:r>
            <a:r>
              <a:rPr lang="en-US" sz="1600" cap="all" baseline="-19000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2</a:t>
            </a:r>
            <a:r>
              <a:rPr lang="en-US" sz="1600" cap="all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O, CO</a:t>
            </a:r>
            <a:r>
              <a:rPr lang="en-US" sz="1600" cap="all" baseline="-19000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2,</a:t>
            </a:r>
            <a:r>
              <a:rPr lang="en-US" sz="1600" cap="all" dirty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1600" cap="all" dirty="0" smtClean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CO</a:t>
            </a:r>
          </a:p>
          <a:p>
            <a:pPr lvl="7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cap="all" dirty="0" smtClean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		</a:t>
            </a:r>
            <a:r>
              <a:rPr lang="en-US" sz="1600" dirty="0" smtClean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e.g. G. </a:t>
            </a:r>
            <a:r>
              <a:rPr lang="en-US" sz="1600" dirty="0" err="1" smtClean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Tinelli</a:t>
            </a:r>
            <a:r>
              <a:rPr lang="en-US" sz="1600" dirty="0" smtClean="0">
                <a:solidFill>
                  <a:srgbClr val="808080"/>
                </a:solidFill>
                <a:ea typeface="ＭＳ Ｐゴシック" pitchFamily="-110" charset="-128"/>
                <a:cs typeface="ＭＳ Ｐゴシック" pitchFamily="-110" charset="-128"/>
              </a:rPr>
              <a:t>, M. Swain, et al.</a:t>
            </a:r>
            <a:endParaRPr lang="en-US" sz="1600" dirty="0">
              <a:solidFill>
                <a:srgbClr val="808080"/>
              </a:solidFill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67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" y="567812"/>
            <a:ext cx="7962900" cy="591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2700" y="203200"/>
            <a:ext cx="7270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HUBBLE/NICMOS PRIMARY ECLIPSE SPECTROSCOPY OF HD189733b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43890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M. Swain, G. </a:t>
            </a:r>
            <a:r>
              <a:rPr lang="en-US" sz="1400" dirty="0" err="1" smtClean="0"/>
              <a:t>Vasisht</a:t>
            </a:r>
            <a:r>
              <a:rPr lang="en-US" sz="1400" dirty="0" smtClean="0"/>
              <a:t>, G. </a:t>
            </a:r>
            <a:r>
              <a:rPr lang="en-US" sz="1400" dirty="0" err="1" smtClean="0"/>
              <a:t>Tinetti</a:t>
            </a:r>
            <a:r>
              <a:rPr lang="en-US" sz="1400" dirty="0" smtClean="0"/>
              <a:t> 2008, </a:t>
            </a:r>
            <a:r>
              <a:rPr lang="en-US" sz="1400" i="1" dirty="0" smtClean="0"/>
              <a:t>Nature</a:t>
            </a:r>
            <a:r>
              <a:rPr lang="en-US" sz="1400" dirty="0" smtClean="0"/>
              <a:t>, </a:t>
            </a:r>
            <a:r>
              <a:rPr lang="en-US" sz="1400" b="1" dirty="0" smtClean="0"/>
              <a:t>452</a:t>
            </a:r>
            <a:r>
              <a:rPr lang="en-US" sz="1400" dirty="0" smtClean="0"/>
              <a:t>, pp. 329-331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53" y="713595"/>
            <a:ext cx="7864807" cy="57634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2453" y="533400"/>
            <a:ext cx="7864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HUBBLE/NICMOS SECONDARY ECLIPSE SPECTROSCOPY OF HD209458b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6333" y="6477000"/>
            <a:ext cx="62060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M.R. Swain, </a:t>
            </a:r>
            <a:r>
              <a:rPr lang="en-US" sz="1400" i="1" dirty="0" smtClean="0"/>
              <a:t>et al.</a:t>
            </a:r>
            <a:r>
              <a:rPr lang="en-US" sz="1400" dirty="0" smtClean="0"/>
              <a:t> 2009, </a:t>
            </a:r>
            <a:r>
              <a:rPr lang="en-US" sz="1400" dirty="0" err="1" smtClean="0"/>
              <a:t>ApJ</a:t>
            </a:r>
            <a:r>
              <a:rPr lang="en-US" sz="1400" dirty="0" smtClean="0"/>
              <a:t>, </a:t>
            </a:r>
            <a:r>
              <a:rPr lang="en-US" sz="1400" b="1" dirty="0" smtClean="0"/>
              <a:t>704</a:t>
            </a:r>
            <a:r>
              <a:rPr lang="en-US" sz="1400" dirty="0" smtClean="0"/>
              <a:t>, pp 1616-1621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WASP-12b.pdf"/>
          <p:cNvPicPr>
            <a:picLocks noGrp="1" noChangeAspect="1"/>
          </p:cNvPicPr>
          <p:nvPr>
            <p:ph/>
          </p:nvPr>
        </p:nvPicPr>
        <mc:AlternateContent>
          <mc:Choice xmlns:ma="http://schemas.microsoft.com/office/mac/drawingml/2008/main" Requires="ma">
            <p:blipFill>
              <a:blip r:embed="rId3"/>
              <a:srcRect l="-6667" r="-6667"/>
              <a:stretch>
                <a:fillRect/>
              </a:stretch>
            </p:blipFill>
          </mc:Choice>
          <mc:Fallback>
            <p:blipFill>
              <a:blip r:embed="rId4"/>
              <a:srcRect l="-6667" r="-6667"/>
              <a:stretch>
                <a:fillRect/>
              </a:stretch>
            </p:blipFill>
          </mc:Fallback>
        </mc:AlternateContent>
        <p:spPr>
          <a:xfrm>
            <a:off x="327583" y="283932"/>
            <a:ext cx="8732718" cy="6164271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"/>
            <a:ext cx="6096000" cy="458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762000"/>
            <a:ext cx="3378200" cy="336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3657600"/>
            <a:ext cx="2971800" cy="29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501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5029200"/>
            <a:ext cx="4724400" cy="1143000"/>
          </a:xfrm>
        </p:spPr>
        <p:txBody>
          <a:bodyPr/>
          <a:lstStyle/>
          <a:p>
            <a:r>
              <a:rPr lang="en-US"/>
              <a:t>Planetary System 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3" descr="fomalhaut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1143000" y="609600"/>
            <a:ext cx="6858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Thoughts on </a:t>
            </a:r>
            <a:r>
              <a:rPr lang="en-US" sz="3200" dirty="0" err="1" smtClean="0"/>
              <a:t>Exoplanets</a:t>
            </a:r>
            <a:r>
              <a:rPr lang="en-US" sz="3200" dirty="0" smtClean="0"/>
              <a:t> with HST, continued…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30303"/>
              </a:buClr>
              <a:buFont typeface="Arial"/>
              <a:buChar char="•"/>
            </a:pPr>
            <a:r>
              <a:rPr lang="en-US" sz="2000" dirty="0" smtClean="0"/>
              <a:t>Maximize use </a:t>
            </a:r>
            <a:r>
              <a:rPr lang="en-US" sz="2000" dirty="0" err="1" smtClean="0"/>
              <a:t>HST’s</a:t>
            </a:r>
            <a:r>
              <a:rPr lang="en-US" sz="2000" dirty="0" smtClean="0"/>
              <a:t> </a:t>
            </a:r>
            <a:r>
              <a:rPr lang="en-US" sz="2000" i="1" dirty="0" smtClean="0"/>
              <a:t>unique</a:t>
            </a:r>
            <a:r>
              <a:rPr lang="en-US" sz="2000" dirty="0" smtClean="0"/>
              <a:t> spectral capabilities for studying </a:t>
            </a:r>
            <a:r>
              <a:rPr lang="en-US" sz="2000" dirty="0" err="1" smtClean="0"/>
              <a:t>exoplanet</a:t>
            </a:r>
            <a:r>
              <a:rPr lang="en-US" sz="2000" dirty="0" smtClean="0"/>
              <a:t> atmospheres via transit spectroscopy</a:t>
            </a:r>
          </a:p>
          <a:p>
            <a:pPr lvl="1">
              <a:buClr>
                <a:srgbClr val="030303"/>
              </a:buClr>
              <a:buFont typeface="Arial"/>
              <a:buChar char="•"/>
            </a:pPr>
            <a:r>
              <a:rPr lang="en-US" sz="2000" dirty="0" smtClean="0"/>
              <a:t>UV (COS, STIS) (e.g. tidal stripping of </a:t>
            </a:r>
            <a:r>
              <a:rPr lang="en-US" sz="2000" dirty="0" smtClean="0"/>
              <a:t>atmospheres; outer atmosphere component identification)</a:t>
            </a:r>
            <a:endParaRPr lang="en-US" sz="2000" dirty="0" smtClean="0"/>
          </a:p>
          <a:p>
            <a:pPr lvl="1">
              <a:buClr>
                <a:srgbClr val="030303"/>
              </a:buClr>
              <a:buFont typeface="Arial"/>
              <a:buChar char="•"/>
            </a:pPr>
            <a:r>
              <a:rPr lang="en-US" sz="2000" dirty="0" smtClean="0"/>
              <a:t>NICMOS?  (Reaches beyond the WFC3 1.7 micron limit) (atmospheric components like Methane)</a:t>
            </a:r>
          </a:p>
          <a:p>
            <a:pPr>
              <a:buClr>
                <a:srgbClr val="030303"/>
              </a:buClr>
              <a:buFont typeface="Arial"/>
              <a:buChar char="•"/>
            </a:pPr>
            <a:r>
              <a:rPr lang="en-US" sz="2000" dirty="0" smtClean="0"/>
              <a:t>Image </a:t>
            </a:r>
            <a:r>
              <a:rPr lang="en-US" sz="2000" dirty="0" err="1" smtClean="0"/>
              <a:t>circumstellar</a:t>
            </a:r>
            <a:r>
              <a:rPr lang="en-US" sz="2000" dirty="0" smtClean="0"/>
              <a:t> disks and </a:t>
            </a:r>
            <a:r>
              <a:rPr lang="en-US" sz="2000" dirty="0" err="1" smtClean="0"/>
              <a:t>exoplanets</a:t>
            </a:r>
            <a:r>
              <a:rPr lang="en-US" sz="2000" dirty="0" smtClean="0"/>
              <a:t> with STIS (e.g. </a:t>
            </a:r>
            <a:r>
              <a:rPr lang="en-US" sz="2000" dirty="0" err="1" smtClean="0"/>
              <a:t>Fomalhaut</a:t>
            </a:r>
            <a:r>
              <a:rPr lang="en-US" sz="2000" dirty="0" smtClean="0"/>
              <a:t>-B)</a:t>
            </a:r>
          </a:p>
          <a:p>
            <a:pPr>
              <a:buClr>
                <a:srgbClr val="030303"/>
              </a:buClr>
              <a:buFont typeface="Arial"/>
              <a:buChar char="•"/>
            </a:pPr>
            <a:r>
              <a:rPr lang="en-US" sz="2000" dirty="0" smtClean="0"/>
              <a:t> Many sources left to study:  primary, secondary transits, imaging of disks (and associated </a:t>
            </a:r>
            <a:r>
              <a:rPr lang="en-US" sz="2000" dirty="0" err="1" smtClean="0"/>
              <a:t>exoplanets</a:t>
            </a:r>
            <a:r>
              <a:rPr lang="en-US" sz="2000" dirty="0" smtClean="0"/>
              <a:t>!)</a:t>
            </a:r>
          </a:p>
          <a:p>
            <a:pPr lvl="1">
              <a:buClr>
                <a:srgbClr val="030303"/>
              </a:buClr>
              <a:buFont typeface="Arial"/>
              <a:buChar char="•"/>
            </a:pPr>
            <a:r>
              <a:rPr lang="en-US" sz="2000" dirty="0" smtClean="0"/>
              <a:t>Pursue JWST /  HST potential to study super-Earths around M dwarf stars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Whirlpool copy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EF1F1D"/>
      </a:accent1>
      <a:accent2>
        <a:srgbClr val="333399"/>
      </a:accent2>
      <a:accent3>
        <a:srgbClr val="AAAAAA"/>
      </a:accent3>
      <a:accent4>
        <a:srgbClr val="DADADA"/>
      </a:accent4>
      <a:accent5>
        <a:srgbClr val="F6ABAB"/>
      </a:accent5>
      <a:accent6>
        <a:srgbClr val="2D2D8A"/>
      </a:accent6>
      <a:hlink>
        <a:srgbClr val="009999"/>
      </a:hlink>
      <a:folHlink>
        <a:srgbClr val="99CC00"/>
      </a:folHlink>
    </a:clrScheme>
    <a:fontScheme name="2_Whirlpool copy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11" charset="0"/>
            <a:ea typeface="ヒラギノ角ゴ ProN W3" pitchFamily="-111" charset="-128"/>
            <a:cs typeface="ヒラギノ角ゴ ProN W3" pitchFamily="-111" charset="-128"/>
            <a:sym typeface="Gill Sans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11" charset="0"/>
            <a:ea typeface="ヒラギノ角ゴ ProN W3" pitchFamily="-111" charset="-128"/>
            <a:cs typeface="ヒラギノ角ゴ ProN W3" pitchFamily="-111" charset="-128"/>
            <a:sym typeface="Gill Sans" pitchFamily="-111" charset="0"/>
          </a:defRPr>
        </a:defPPr>
      </a:lstStyle>
    </a:lnDef>
  </a:objectDefaults>
  <a:extraClrSchemeLst>
    <a:extraClrScheme>
      <a:clrScheme name="2_Whirlpool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0" charset="0"/>
            <a:ea typeface="ＭＳ Ｐゴシック" pitchFamily="-110" charset="-128"/>
            <a:cs typeface="ＭＳ Ｐゴシック" pitchFamily="-11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0" charset="0"/>
            <a:ea typeface="ＭＳ Ｐゴシック" pitchFamily="-110" charset="-128"/>
            <a:cs typeface="ＭＳ Ｐゴシック" pitchFamily="-11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Whirlpool copy">
  <a:themeElements>
    <a:clrScheme name="2_Whirlpool cop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Whirlpool copy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11" charset="0"/>
            <a:ea typeface="ヒラギノ角ゴ ProN W3" pitchFamily="-111" charset="-128"/>
            <a:cs typeface="ヒラギノ角ゴ ProN W3" pitchFamily="-111" charset="-128"/>
            <a:sym typeface="Gill Sans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pitchFamily="-111" charset="0"/>
            <a:ea typeface="ヒラギノ角ゴ ProN W3" pitchFamily="-111" charset="-128"/>
            <a:cs typeface="ヒラギノ角ゴ ProN W3" pitchFamily="-111" charset="-128"/>
            <a:sym typeface="Gill Sans" pitchFamily="-111" charset="0"/>
          </a:defRPr>
        </a:defPPr>
      </a:lstStyle>
    </a:lnDef>
  </a:objectDefaults>
  <a:extraClrSchemeLst>
    <a:extraClrScheme>
      <a:clrScheme name="2_Whirlpool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776</Words>
  <Application>Microsoft Macintosh PowerPoint</Application>
  <PresentationFormat>On-screen Show (4:3)</PresentationFormat>
  <Paragraphs>61</Paragraphs>
  <Slides>10</Slides>
  <Notes>7</Notes>
  <HiddenSlides>0</HiddenSlides>
  <MMClips>0</MMClips>
  <ScaleCrop>false</ScaleCrop>
  <HeadingPairs>
    <vt:vector size="4" baseType="variant">
      <vt:variant>
        <vt:lpstr>Design Template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Office Theme</vt:lpstr>
      <vt:lpstr>2_Whirlpool copy</vt:lpstr>
      <vt:lpstr>Blank Presentation</vt:lpstr>
      <vt:lpstr>3_Whirlpool copy</vt:lpstr>
      <vt:lpstr>Exoplanets:  What’s new and next for HST?</vt:lpstr>
      <vt:lpstr>Thoughts on Exoplanets with HST</vt:lpstr>
      <vt:lpstr>Slide 3</vt:lpstr>
      <vt:lpstr>Slide 4</vt:lpstr>
      <vt:lpstr>Slide 5</vt:lpstr>
      <vt:lpstr>Slide 6</vt:lpstr>
      <vt:lpstr>Slide 7</vt:lpstr>
      <vt:lpstr>Planetary System Formation</vt:lpstr>
      <vt:lpstr>Slide 9</vt:lpstr>
      <vt:lpstr>Thoughts on Exoplanets with HST, continued…</vt:lpstr>
    </vt:vector>
  </TitlesOfParts>
  <Company>NASA/GSFC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Jennifer Wiseman</dc:creator>
  <cp:lastModifiedBy>Jennifer Wiseman</cp:lastModifiedBy>
  <cp:revision>9</cp:revision>
  <dcterms:created xsi:type="dcterms:W3CDTF">2010-10-12T13:40:32Z</dcterms:created>
  <dcterms:modified xsi:type="dcterms:W3CDTF">2010-10-12T15:22:54Z</dcterms:modified>
</cp:coreProperties>
</file>