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theme/themeOverride1.xml" ContentType="application/vnd.openxmlformats-officedocument.themeOverr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8" r:id="rId2"/>
    <p:sldId id="320" r:id="rId3"/>
    <p:sldId id="290" r:id="rId4"/>
    <p:sldId id="309" r:id="rId5"/>
    <p:sldId id="310" r:id="rId6"/>
    <p:sldId id="312" r:id="rId7"/>
    <p:sldId id="313" r:id="rId8"/>
    <p:sldId id="314" r:id="rId9"/>
    <p:sldId id="279" r:id="rId10"/>
    <p:sldId id="286" r:id="rId11"/>
    <p:sldId id="280" r:id="rId12"/>
    <p:sldId id="281" r:id="rId13"/>
    <p:sldId id="319" r:id="rId14"/>
    <p:sldId id="284" r:id="rId15"/>
    <p:sldId id="318" r:id="rId16"/>
    <p:sldId id="285" r:id="rId17"/>
    <p:sldId id="288" r:id="rId18"/>
    <p:sldId id="289" r:id="rId19"/>
    <p:sldId id="321" r:id="rId20"/>
    <p:sldId id="317" r:id="rId21"/>
  </p:sldIdLst>
  <p:sldSz cx="9144000" cy="6858000" type="screen4x3"/>
  <p:notesSz cx="69977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0099FF"/>
        </a:solidFill>
        <a:latin typeface="Times New Roman" pitchFamily="2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0099FF"/>
        </a:solidFill>
        <a:latin typeface="Times New Roman" pitchFamily="2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0099FF"/>
        </a:solidFill>
        <a:latin typeface="Times New Roman" pitchFamily="2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0099FF"/>
        </a:solidFill>
        <a:latin typeface="Times New Roman" pitchFamily="2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0099FF"/>
        </a:solidFill>
        <a:latin typeface="Times New Roman" pitchFamily="28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rgbClr val="0099FF"/>
        </a:solidFill>
        <a:latin typeface="Times New Roman" pitchFamily="28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rgbClr val="0099FF"/>
        </a:solidFill>
        <a:latin typeface="Times New Roman" pitchFamily="28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rgbClr val="0099FF"/>
        </a:solidFill>
        <a:latin typeface="Times New Roman" pitchFamily="28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rgbClr val="0099FF"/>
        </a:solidFill>
        <a:latin typeface="Times New Roman" pitchFamily="2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682FF"/>
    <a:srgbClr val="56FF1B"/>
    <a:srgbClr val="8933BF"/>
    <a:srgbClr val="44BBFF"/>
    <a:srgbClr val="34B825"/>
    <a:srgbClr val="39C929"/>
    <a:srgbClr val="DF0700"/>
    <a:srgbClr val="CCFF99"/>
    <a:srgbClr val="FFCC66"/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2787"/>
    <p:restoredTop sz="90929"/>
  </p:normalViewPr>
  <p:slideViewPr>
    <p:cSldViewPr>
      <p:cViewPr>
        <p:scale>
          <a:sx n="100" d="100"/>
          <a:sy n="100" d="100"/>
        </p:scale>
        <p:origin x="-592" y="-2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830" y="-90"/>
      </p:cViewPr>
      <p:guideLst>
        <p:guide orient="horz" pos="2920"/>
        <p:guide pos="22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28" Type="http://schemas.openxmlformats.org/officeDocument/2006/relationships/tableStyles" Target="tableStyles.xml"/><Relationship Id="rId26" Type="http://schemas.openxmlformats.org/officeDocument/2006/relationships/viewProps" Target="viewProp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 dirty="0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dirty="0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0A6A3DD6-483E-A349-B7C5-7CED1E46011D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03725"/>
            <a:ext cx="51308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solidFill>
                  <a:schemeClr val="tx1"/>
                </a:solidFill>
              </a:defRPr>
            </a:lvl1pPr>
          </a:lstStyle>
          <a:p>
            <a:fld id="{219BC3B5-6A51-D742-9D5E-A014D95CEE70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8" charset="0"/>
        <a:ea typeface="ＭＳ Ｐゴシック" pitchFamily="2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8" charset="0"/>
        <a:ea typeface="ＭＳ Ｐゴシック" pitchFamily="2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8" charset="0"/>
        <a:ea typeface="ＭＳ Ｐゴシック" pitchFamily="2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8" charset="0"/>
        <a:ea typeface="ＭＳ Ｐゴシック" pitchFamily="2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EC35AD-2B6B-D346-8B8E-A7F468E707F6}" type="slidenum">
              <a:rPr lang="en-US"/>
              <a:pPr/>
              <a:t>4</a:t>
            </a:fld>
            <a:endParaRPr lang="en-US"/>
          </a:p>
        </p:txBody>
      </p:sp>
      <p:sp>
        <p:nvSpPr>
          <p:cNvPr id="384002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400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3027" y="4403725"/>
            <a:ext cx="5131647" cy="41719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9BCEA8-BF66-8E47-8C85-C163AB556814}" type="slidenum">
              <a:rPr lang="en-US"/>
              <a:pPr/>
              <a:t>5</a:t>
            </a:fld>
            <a:endParaRPr lang="en-US"/>
          </a:p>
        </p:txBody>
      </p:sp>
      <p:sp>
        <p:nvSpPr>
          <p:cNvPr id="3778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3027" y="4403725"/>
            <a:ext cx="5131647" cy="41719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2D5EC4-0D0B-314A-82CE-ECFAC4BFB26E}" type="slidenum">
              <a:rPr lang="en-US"/>
              <a:pPr/>
              <a:t>6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CE4F70-369A-564A-8BC7-2B8F42409C23}" type="slidenum">
              <a:rPr lang="en-US"/>
              <a:pPr/>
              <a:t>8</a:t>
            </a:fld>
            <a:endParaRPr lang="en-US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0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BC3B5-6A51-D742-9D5E-A014D95CEE70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BC3B5-6A51-D742-9D5E-A014D95CEE70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Lower limits for O (</a:t>
            </a:r>
            <a:r>
              <a:rPr lang="en-US" dirty="0" err="1" smtClean="0"/>
              <a:t>geocoronal</a:t>
            </a:r>
            <a:r>
              <a:rPr lang="en-US" dirty="0" smtClean="0"/>
              <a:t> contamination), C (hidden</a:t>
            </a:r>
            <a:r>
              <a:rPr lang="en-US" baseline="0" dirty="0" smtClean="0"/>
              <a:t> saturation</a:t>
            </a:r>
            <a:r>
              <a:rPr lang="en-US" dirty="0" smtClean="0"/>
              <a:t>), Si (</a:t>
            </a:r>
            <a:r>
              <a:rPr lang="en-US" dirty="0" err="1" smtClean="0"/>
              <a:t>geocoronal</a:t>
            </a:r>
            <a:r>
              <a:rPr lang="en-US" dirty="0" smtClean="0"/>
              <a:t> contamination) in HI of SBS1451+437.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BC3B5-6A51-D742-9D5E-A014D95CEE70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</a:t>
            </a:r>
            <a:r>
              <a:rPr lang="en-US" baseline="0" dirty="0" smtClean="0"/>
              <a:t> in cB58 comes from SiII1526 and 1808 (much fainter lines) </a:t>
            </a:r>
            <a:r>
              <a:rPr lang="en-US" baseline="0" dirty="0" err="1" smtClean="0">
                <a:sym typeface="Wingdings"/>
              </a:rPr>
              <a:t></a:t>
            </a:r>
            <a:r>
              <a:rPr lang="en-US" baseline="0" dirty="0" smtClean="0">
                <a:sym typeface="Wingdings"/>
              </a:rPr>
              <a:t> no saturation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BC3B5-6A51-D742-9D5E-A014D95CEE70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DAA5D3-2F72-A048-9472-2293B004C5ED}" type="slidenum">
              <a:rPr lang="en-US"/>
              <a:pPr/>
              <a:t>20</a:t>
            </a:fld>
            <a:endParaRPr lang="en-US"/>
          </a:p>
        </p:txBody>
      </p:sp>
      <p:sp>
        <p:nvSpPr>
          <p:cNvPr id="485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537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14478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19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228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076FD46-421F-3F43-8F15-34ADEC83B67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73C629C-7D13-C644-B563-9C358879DD3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152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4152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397CEA1-F72F-1344-899E-734984C4E21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A2D7B1A-71D3-2E4B-B4F5-9A7FB66EDFA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E287DB9-4971-E448-AF8B-CB5EF4E70FE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EF29D68-DCFD-4F4E-9FDF-C8523692159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3897A1F-B66E-4B4F-988C-F0A118A20C2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FDC4579-A298-0242-8635-F2E7159660D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68C755D-005F-8345-A66B-C7F0FBD779A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21145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1912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2E97CDD-43E4-ED4C-BF29-2925DF8D94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600200"/>
            <a:ext cx="8458200" cy="5257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rotWithShape="0">
          <a:gsLst>
            <a:gs pos="0">
              <a:srgbClr val="333399"/>
            </a:gs>
            <a:gs pos="100000">
              <a:srgbClr val="99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304800"/>
            <a:ext cx="7086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458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2484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chemeClr val="tx1"/>
                </a:solidFill>
              </a:defRPr>
            </a:lvl1pPr>
          </a:lstStyle>
          <a:p>
            <a:fld id="{6DBA45CB-3637-594B-9867-72000237749C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28" charset="0"/>
        </a:defRPr>
      </a:lvl2pPr>
      <a:lvl3pPr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28" charset="0"/>
        </a:defRPr>
      </a:lvl3pPr>
      <a:lvl4pPr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28" charset="0"/>
        </a:defRPr>
      </a:lvl4pPr>
      <a:lvl5pPr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2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2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2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2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2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ea typeface="ＭＳ Ｐゴシック" pitchFamily="28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ＭＳ Ｐゴシック" pitchFamily="28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ＭＳ Ｐゴシック" pitchFamily="28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pitchFamily="28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pitchFamily="28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pitchFamily="28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pitchFamily="28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pitchFamily="2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d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d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df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df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d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96850"/>
            <a:ext cx="7456487" cy="1479550"/>
          </a:xfrm>
          <a:noFill/>
          <a:ln/>
        </p:spPr>
        <p:txBody>
          <a:bodyPr/>
          <a:lstStyle/>
          <a:p>
            <a:pPr algn="l">
              <a:lnSpc>
                <a:spcPct val="85000"/>
              </a:lnSpc>
            </a:pPr>
            <a:r>
              <a:rPr lang="en-US" sz="3200" dirty="0" smtClean="0">
                <a:solidFill>
                  <a:schemeClr val="accent1"/>
                </a:solidFill>
              </a:rPr>
              <a:t>The Difference between Neutral- and Ionized-Gas Metal Abundances in Local Star-Forming Galaxies with COS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04800" y="1981200"/>
            <a:ext cx="2971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800" b="1" dirty="0">
                <a:solidFill>
                  <a:srgbClr val="99CCFF"/>
                </a:solidFill>
              </a:rPr>
              <a:t>Alessandra Aloisi</a:t>
            </a:r>
          </a:p>
          <a:p>
            <a:pPr>
              <a:lnSpc>
                <a:spcPct val="60000"/>
              </a:lnSpc>
              <a:spcBef>
                <a:spcPct val="20000"/>
              </a:spcBef>
            </a:pPr>
            <a:r>
              <a:rPr lang="en-US" sz="2800" b="1" dirty="0">
                <a:solidFill>
                  <a:srgbClr val="99CCFF"/>
                </a:solidFill>
              </a:rPr>
              <a:t>(</a:t>
            </a:r>
            <a:r>
              <a:rPr lang="en-US" sz="2800" b="1" dirty="0" smtClean="0">
                <a:solidFill>
                  <a:srgbClr val="99CCFF"/>
                </a:solidFill>
              </a:rPr>
              <a:t>STScI)</a:t>
            </a:r>
            <a:endParaRPr lang="en-US" sz="2800" b="1" dirty="0">
              <a:solidFill>
                <a:srgbClr val="99CCFF"/>
              </a:solidFill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1905000" y="5867400"/>
            <a:ext cx="6934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rgbClr val="FF9933"/>
                </a:solidFill>
              </a:rPr>
              <a:t>Science with the Hubble Space Telescope – III </a:t>
            </a:r>
            <a:r>
              <a:rPr lang="en-US" sz="2000" b="1" dirty="0" smtClean="0">
                <a:solidFill>
                  <a:srgbClr val="FF9933"/>
                </a:solidFill>
              </a:rPr>
              <a:t> </a:t>
            </a:r>
          </a:p>
          <a:p>
            <a:pPr algn="r">
              <a:lnSpc>
                <a:spcPct val="8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rgbClr val="FF9933"/>
                </a:solidFill>
              </a:rPr>
              <a:t>Venice – 13 October 2010 </a:t>
            </a:r>
            <a:endParaRPr lang="en-US" sz="2000" b="1" dirty="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96850"/>
            <a:ext cx="7456487" cy="1479550"/>
          </a:xfrm>
          <a:noFill/>
          <a:ln/>
        </p:spPr>
        <p:txBody>
          <a:bodyPr/>
          <a:lstStyle/>
          <a:p>
            <a:pPr algn="l">
              <a:lnSpc>
                <a:spcPct val="85000"/>
              </a:lnSpc>
            </a:pPr>
            <a:r>
              <a:rPr lang="en-US" sz="3200" dirty="0" smtClean="0">
                <a:solidFill>
                  <a:schemeClr val="accent1"/>
                </a:solidFill>
              </a:rPr>
              <a:t>The Difference between Neutral- and Ionized-Gas Metal Abundances in Local Star-Forming Galaxies with COS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04800" y="1981200"/>
            <a:ext cx="2971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800" b="1" dirty="0">
                <a:solidFill>
                  <a:srgbClr val="99CCFF"/>
                </a:solidFill>
              </a:rPr>
              <a:t>Alessandra Aloisi</a:t>
            </a:r>
          </a:p>
          <a:p>
            <a:pPr>
              <a:lnSpc>
                <a:spcPct val="60000"/>
              </a:lnSpc>
              <a:spcBef>
                <a:spcPct val="20000"/>
              </a:spcBef>
            </a:pPr>
            <a:r>
              <a:rPr lang="en-US" sz="2800" b="1" dirty="0">
                <a:solidFill>
                  <a:srgbClr val="99CCFF"/>
                </a:solidFill>
              </a:rPr>
              <a:t>(</a:t>
            </a:r>
            <a:r>
              <a:rPr lang="en-US" sz="2800" b="1" dirty="0" smtClean="0">
                <a:solidFill>
                  <a:srgbClr val="99CCFF"/>
                </a:solidFill>
              </a:rPr>
              <a:t>STScI)</a:t>
            </a:r>
            <a:endParaRPr lang="en-US" sz="2800" b="1" dirty="0">
              <a:solidFill>
                <a:srgbClr val="99CCFF"/>
              </a:solidFill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1905000" y="5867400"/>
            <a:ext cx="6934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rgbClr val="FF9933"/>
                </a:solidFill>
              </a:rPr>
              <a:t>Science with the Hubble Space Telescope – III </a:t>
            </a:r>
            <a:r>
              <a:rPr lang="en-US" sz="2000" b="1" dirty="0" smtClean="0">
                <a:solidFill>
                  <a:srgbClr val="FF9933"/>
                </a:solidFill>
              </a:rPr>
              <a:t> </a:t>
            </a:r>
          </a:p>
          <a:p>
            <a:pPr algn="r">
              <a:lnSpc>
                <a:spcPct val="8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rgbClr val="FF9933"/>
                </a:solidFill>
              </a:rPr>
              <a:t>Venice – 13 October 2010 </a:t>
            </a:r>
            <a:endParaRPr lang="en-US" sz="2000" b="1" dirty="0">
              <a:solidFill>
                <a:srgbClr val="FF9933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91200" y="3505200"/>
            <a:ext cx="3048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r">
              <a:defRPr/>
            </a:pPr>
            <a:r>
              <a:rPr lang="en-US" sz="2000" b="1" dirty="0">
                <a:solidFill>
                  <a:schemeClr val="accent1"/>
                </a:solidFill>
              </a:rPr>
              <a:t>In collaboration with:</a:t>
            </a:r>
            <a:endParaRPr lang="en-US" sz="1800" b="1" dirty="0" smtClean="0">
              <a:solidFill>
                <a:schemeClr val="accent1"/>
              </a:solidFill>
            </a:endParaRPr>
          </a:p>
          <a:p>
            <a:pPr marL="39688" algn="r">
              <a:spcBef>
                <a:spcPts val="1200"/>
              </a:spcBef>
              <a:defRPr/>
            </a:pPr>
            <a:r>
              <a:rPr lang="en-US" sz="1800" b="1" u="sng" dirty="0">
                <a:solidFill>
                  <a:srgbClr val="FFFFFF"/>
                </a:solidFill>
              </a:rPr>
              <a:t>B</a:t>
            </a:r>
            <a:r>
              <a:rPr lang="en-US" sz="1800" b="1" u="sng" dirty="0" smtClean="0">
                <a:solidFill>
                  <a:srgbClr val="FFFFFF"/>
                </a:solidFill>
              </a:rPr>
              <a:t>. James </a:t>
            </a:r>
            <a:r>
              <a:rPr lang="en-US" sz="1800" b="1" dirty="0">
                <a:solidFill>
                  <a:srgbClr val="FFFFFF"/>
                </a:solidFill>
              </a:rPr>
              <a:t>(STScI)</a:t>
            </a:r>
            <a:endParaRPr lang="en-US" sz="1800" b="1" dirty="0" smtClean="0">
              <a:solidFill>
                <a:srgbClr val="FFFFFF"/>
              </a:solidFill>
            </a:endParaRPr>
          </a:p>
          <a:p>
            <a:pPr marL="39688" algn="r">
              <a:defRPr/>
            </a:pPr>
            <a:r>
              <a:rPr lang="en-US" sz="1800" b="1" dirty="0" smtClean="0">
                <a:solidFill>
                  <a:srgbClr val="FFFFFF"/>
                </a:solidFill>
              </a:rPr>
              <a:t>T. Heckman (JHU)</a:t>
            </a:r>
          </a:p>
          <a:p>
            <a:pPr marL="39688" algn="r">
              <a:defRPr/>
            </a:pPr>
            <a:r>
              <a:rPr lang="en-US" sz="1800" b="1" dirty="0" smtClean="0">
                <a:solidFill>
                  <a:srgbClr val="FFFFFF"/>
                </a:solidFill>
              </a:rPr>
              <a:t>K. Sembach (STScI)</a:t>
            </a:r>
          </a:p>
          <a:p>
            <a:pPr marL="39688" algn="r">
              <a:defRPr/>
            </a:pPr>
            <a:r>
              <a:rPr lang="en-US" sz="1800" b="1" dirty="0" smtClean="0">
                <a:solidFill>
                  <a:srgbClr val="FFFFFF"/>
                </a:solidFill>
              </a:rPr>
              <a:t>T. Sohn (STScI)</a:t>
            </a:r>
          </a:p>
          <a:p>
            <a:pPr marL="39688" algn="r">
              <a:defRPr/>
            </a:pPr>
            <a:r>
              <a:rPr lang="en-US" sz="1800" b="1" dirty="0" smtClean="0">
                <a:solidFill>
                  <a:srgbClr val="FFFFFF"/>
                </a:solidFill>
              </a:rPr>
              <a:t>M. Tosi (INAF–OAB)</a:t>
            </a:r>
          </a:p>
          <a:p>
            <a:pPr marL="39688" algn="r">
              <a:defRPr/>
            </a:pPr>
            <a:r>
              <a:rPr lang="en-US" sz="1800" b="1" dirty="0" smtClean="0">
                <a:solidFill>
                  <a:srgbClr val="FFFFFF"/>
                </a:solidFill>
              </a:rPr>
              <a:t>M. Wolfe </a:t>
            </a:r>
            <a:r>
              <a:rPr lang="en-US" sz="1800" b="1" dirty="0">
                <a:solidFill>
                  <a:srgbClr val="FFFFFF"/>
                </a:solidFill>
              </a:rPr>
              <a:t>(STScI</a:t>
            </a:r>
            <a:r>
              <a:rPr lang="en-US" sz="1800" b="1" dirty="0" smtClean="0">
                <a:solidFill>
                  <a:srgbClr val="FFFFFF"/>
                </a:solidFill>
              </a:rPr>
              <a:t>)</a:t>
            </a:r>
            <a:endParaRPr lang="en-US" sz="18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990600"/>
          </a:xfrm>
        </p:spPr>
        <p:txBody>
          <a:bodyPr/>
          <a:lstStyle/>
          <a:p>
            <a:r>
              <a:rPr lang="en-US" dirty="0" smtClean="0"/>
              <a:t>The Real Abundances of </a:t>
            </a:r>
            <a:r>
              <a:rPr lang="en-US" dirty="0" err="1" smtClean="0"/>
              <a:t>SFGs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693307"/>
            <a:ext cx="8001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b="1" dirty="0" smtClean="0">
                <a:solidFill>
                  <a:schemeClr val="tx1"/>
                </a:solidFill>
              </a:rPr>
              <a:t>Abundances in </a:t>
            </a:r>
            <a:r>
              <a:rPr lang="en-US" b="1" dirty="0" err="1" smtClean="0">
                <a:solidFill>
                  <a:schemeClr val="tx1"/>
                </a:solidFill>
              </a:rPr>
              <a:t>SFGs</a:t>
            </a:r>
            <a:r>
              <a:rPr lang="en-US" b="1" dirty="0" smtClean="0">
                <a:solidFill>
                  <a:schemeClr val="tx1"/>
                </a:solidFill>
              </a:rPr>
              <a:t> inferred from O in nebular (emission-line) spectra of HII regions. However:</a:t>
            </a:r>
          </a:p>
          <a:p>
            <a:pPr lvl="1">
              <a:spcBef>
                <a:spcPts val="1200"/>
              </a:spcBef>
              <a:buFont typeface="Wingdings" charset="2"/>
              <a:buChar char="ü"/>
            </a:pPr>
            <a:r>
              <a:rPr lang="en-US" b="1" dirty="0" smtClean="0">
                <a:solidFill>
                  <a:schemeClr val="tx1"/>
                </a:solidFill>
              </a:rPr>
              <a:t>  HII regions may suffer from self-enrichment       </a:t>
            </a:r>
            <a:r>
              <a:rPr lang="en-US" b="1" i="1" dirty="0" smtClean="0">
                <a:solidFill>
                  <a:srgbClr val="56FF1B"/>
                </a:solidFill>
                <a:latin typeface="Arial Narrow"/>
              </a:rPr>
              <a:t>(</a:t>
            </a:r>
            <a:r>
              <a:rPr lang="en-US" b="1" i="1" dirty="0" err="1" smtClean="0">
                <a:solidFill>
                  <a:srgbClr val="56FF1B"/>
                </a:solidFill>
                <a:latin typeface="Arial Narrow"/>
              </a:rPr>
              <a:t>Kunth</a:t>
            </a:r>
            <a:r>
              <a:rPr lang="en-US" b="1" i="1" dirty="0" smtClean="0">
                <a:solidFill>
                  <a:srgbClr val="56FF1B"/>
                </a:solidFill>
                <a:latin typeface="Arial Narrow"/>
              </a:rPr>
              <a:t> &amp; </a:t>
            </a:r>
            <a:r>
              <a:rPr lang="en-US" b="1" i="1" dirty="0" err="1" smtClean="0">
                <a:solidFill>
                  <a:srgbClr val="56FF1B"/>
                </a:solidFill>
                <a:latin typeface="Arial Narrow"/>
              </a:rPr>
              <a:t>Sargent</a:t>
            </a:r>
            <a:r>
              <a:rPr lang="en-US" b="1" i="1" dirty="0" smtClean="0">
                <a:solidFill>
                  <a:srgbClr val="56FF1B"/>
                </a:solidFill>
                <a:latin typeface="Arial Narrow"/>
              </a:rPr>
              <a:t> 1986)</a:t>
            </a:r>
          </a:p>
          <a:p>
            <a:pPr lvl="1">
              <a:spcBef>
                <a:spcPts val="1200"/>
              </a:spcBef>
              <a:buFont typeface="Wingdings" charset="2"/>
              <a:buChar char="ü"/>
            </a:pPr>
            <a:r>
              <a:rPr lang="en-US" b="1" dirty="0" smtClean="0">
                <a:solidFill>
                  <a:schemeClr val="tx1"/>
                </a:solidFill>
              </a:rPr>
              <a:t>  Bulk of metals in </a:t>
            </a:r>
            <a:r>
              <a:rPr lang="en-US" b="1" dirty="0" err="1" smtClean="0">
                <a:solidFill>
                  <a:schemeClr val="tx1"/>
                </a:solidFill>
              </a:rPr>
              <a:t>SFGs</a:t>
            </a:r>
            <a:r>
              <a:rPr lang="en-US" b="1" dirty="0" smtClean="0">
                <a:solidFill>
                  <a:schemeClr val="tx1"/>
                </a:solidFill>
              </a:rPr>
              <a:t> may be in neutral gas           (up to 90-95%)</a:t>
            </a:r>
          </a:p>
          <a:p>
            <a:pPr lvl="1">
              <a:spcBef>
                <a:spcPts val="1200"/>
              </a:spcBef>
              <a:buFont typeface="Wingdings" charset="2"/>
              <a:buChar char="ü"/>
            </a:pPr>
            <a:endParaRPr lang="en-US" b="1" dirty="0" smtClean="0"/>
          </a:p>
          <a:p>
            <a:pPr algn="ctr">
              <a:spcBef>
                <a:spcPts val="1200"/>
              </a:spcBef>
            </a:pPr>
            <a:r>
              <a:rPr lang="en-US" b="1" dirty="0" smtClean="0">
                <a:solidFill>
                  <a:srgbClr val="FFFF00"/>
                </a:solidFill>
              </a:rPr>
              <a:t>Need to infer abundances in neutral ISM through absorption-line spectra !</a:t>
            </a:r>
          </a:p>
          <a:p>
            <a:pPr>
              <a:spcBef>
                <a:spcPts val="1200"/>
              </a:spcBef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228600"/>
            <a:ext cx="8458200" cy="762000"/>
          </a:xfrm>
        </p:spPr>
        <p:txBody>
          <a:bodyPr/>
          <a:lstStyle/>
          <a:p>
            <a:r>
              <a:rPr lang="en-US"/>
              <a:t>Importance of this Kind of Studies</a:t>
            </a:r>
          </a:p>
        </p:txBody>
      </p:sp>
      <p:sp>
        <p:nvSpPr>
          <p:cNvPr id="382980" name="Rectangle 4"/>
          <p:cNvSpPr>
            <a:spLocks noChangeArrowheads="1"/>
          </p:cNvSpPr>
          <p:nvPr/>
        </p:nvSpPr>
        <p:spPr bwMode="auto">
          <a:xfrm>
            <a:off x="6245225" y="2600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8298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295400"/>
            <a:ext cx="4038600" cy="391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4419600" y="4953000"/>
            <a:ext cx="2057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ctr"/>
            <a:r>
              <a:rPr lang="en-US" sz="2000" b="1" i="1" dirty="0">
                <a:solidFill>
                  <a:srgbClr val="00FF00"/>
                </a:solidFill>
                <a:latin typeface="Arial Narrow" pitchFamily="28" charset="0"/>
                <a:ea typeface="Arial Narrow" pitchFamily="28" charset="0"/>
                <a:cs typeface="Arial Narrow" pitchFamily="28" charset="0"/>
              </a:rPr>
              <a:t>Lilly et al. (2003)</a:t>
            </a:r>
          </a:p>
        </p:txBody>
      </p:sp>
      <p:sp>
        <p:nvSpPr>
          <p:cNvPr id="382987" name="Text Box 11"/>
          <p:cNvSpPr txBox="1">
            <a:spLocks noChangeArrowheads="1"/>
          </p:cNvSpPr>
          <p:nvPr/>
        </p:nvSpPr>
        <p:spPr bwMode="auto">
          <a:xfrm>
            <a:off x="4724400" y="1828800"/>
            <a:ext cx="4191000" cy="242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FontTx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 Solid </a:t>
            </a:r>
            <a:r>
              <a:rPr lang="en-US" sz="2000" b="1" dirty="0">
                <a:solidFill>
                  <a:schemeClr val="tx1"/>
                </a:solidFill>
              </a:rPr>
              <a:t>circles: [O/H] from </a:t>
            </a:r>
            <a:r>
              <a:rPr lang="en-US" sz="2000" b="1" dirty="0" err="1">
                <a:solidFill>
                  <a:schemeClr val="tx1"/>
                </a:solidFill>
              </a:rPr>
              <a:t>em</a:t>
            </a:r>
            <a:r>
              <a:rPr lang="en-US" sz="2000" b="1" dirty="0">
                <a:solidFill>
                  <a:schemeClr val="tx1"/>
                </a:solidFill>
              </a:rPr>
              <a:t> lines</a:t>
            </a:r>
          </a:p>
          <a:p>
            <a:pPr>
              <a:lnSpc>
                <a:spcPct val="80000"/>
              </a:lnSpc>
              <a:spcAft>
                <a:spcPct val="40000"/>
              </a:spcAft>
              <a:buFontTx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 Open </a:t>
            </a:r>
            <a:r>
              <a:rPr lang="en-US" sz="2000" b="1" dirty="0">
                <a:solidFill>
                  <a:schemeClr val="tx1"/>
                </a:solidFill>
              </a:rPr>
              <a:t>circles: [Fe/H] from abs lines</a:t>
            </a:r>
          </a:p>
          <a:p>
            <a:pPr>
              <a:lnSpc>
                <a:spcPct val="80000"/>
              </a:lnSpc>
              <a:spcAft>
                <a:spcPct val="40000"/>
              </a:spcAft>
              <a:buFontTx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 Lines</a:t>
            </a:r>
            <a:r>
              <a:rPr lang="en-US" sz="2000" b="1" dirty="0">
                <a:solidFill>
                  <a:schemeClr val="tx1"/>
                </a:solidFill>
              </a:rPr>
              <a:t>: various theoretical models </a:t>
            </a:r>
          </a:p>
          <a:p>
            <a:pPr>
              <a:lnSpc>
                <a:spcPct val="80000"/>
              </a:lnSpc>
              <a:spcAft>
                <a:spcPct val="40000"/>
              </a:spcAft>
            </a:pPr>
            <a:endParaRPr lang="en-US" sz="2800" b="1" dirty="0"/>
          </a:p>
          <a:p>
            <a:pPr algn="ctr">
              <a:lnSpc>
                <a:spcPct val="80000"/>
              </a:lnSpc>
              <a:spcAft>
                <a:spcPct val="40000"/>
              </a:spcAft>
            </a:pPr>
            <a:r>
              <a:rPr lang="en-US" sz="2800" b="1" dirty="0">
                <a:solidFill>
                  <a:srgbClr val="FDDC35"/>
                </a:solidFill>
              </a:rPr>
              <a:t>Clear Z offset at high-</a:t>
            </a:r>
            <a:r>
              <a:rPr lang="en-US" sz="2800" b="1" dirty="0" err="1">
                <a:solidFill>
                  <a:srgbClr val="FDDC35"/>
                </a:solidFill>
              </a:rPr>
              <a:t>z</a:t>
            </a:r>
            <a:r>
              <a:rPr lang="en-US" sz="2800" b="1" dirty="0">
                <a:solidFill>
                  <a:srgbClr val="FDDC35"/>
                </a:solidFill>
              </a:rPr>
              <a:t> between </a:t>
            </a:r>
            <a:r>
              <a:rPr lang="en-US" sz="2800" b="1" dirty="0" err="1">
                <a:solidFill>
                  <a:srgbClr val="FDDC35"/>
                </a:solidFill>
              </a:rPr>
              <a:t>LBGs</a:t>
            </a:r>
            <a:r>
              <a:rPr lang="en-US" sz="2800" b="1" dirty="0">
                <a:solidFill>
                  <a:srgbClr val="FDDC35"/>
                </a:solidFill>
              </a:rPr>
              <a:t> and </a:t>
            </a:r>
            <a:r>
              <a:rPr lang="en-US" sz="2800" b="1" dirty="0" err="1">
                <a:solidFill>
                  <a:srgbClr val="FDDC35"/>
                </a:solidFill>
              </a:rPr>
              <a:t>DLAs</a:t>
            </a:r>
            <a:endParaRPr lang="en-US" sz="2800" b="1" dirty="0"/>
          </a:p>
        </p:txBody>
      </p:sp>
      <p:sp>
        <p:nvSpPr>
          <p:cNvPr id="382988" name="AutoShape 12"/>
          <p:cNvSpPr>
            <a:spLocks noChangeArrowheads="1"/>
          </p:cNvSpPr>
          <p:nvPr/>
        </p:nvSpPr>
        <p:spPr bwMode="auto">
          <a:xfrm flipV="1">
            <a:off x="381000" y="5562600"/>
            <a:ext cx="595313" cy="228600"/>
          </a:xfrm>
          <a:prstGeom prst="rightArrow">
            <a:avLst>
              <a:gd name="adj1" fmla="val 50000"/>
              <a:gd name="adj2" fmla="val 6510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2991" name="Text Box 15"/>
          <p:cNvSpPr txBox="1">
            <a:spLocks noChangeArrowheads="1"/>
          </p:cNvSpPr>
          <p:nvPr/>
        </p:nvSpPr>
        <p:spPr bwMode="auto">
          <a:xfrm>
            <a:off x="1181100" y="5486400"/>
            <a:ext cx="7962900" cy="917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FontTx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  </a:t>
            </a:r>
            <a:r>
              <a:rPr lang="en-US" b="1" dirty="0">
                <a:solidFill>
                  <a:schemeClr val="tx1"/>
                </a:solidFill>
              </a:rPr>
              <a:t>High-</a:t>
            </a:r>
            <a:r>
              <a:rPr lang="en-US" b="1" dirty="0" err="1">
                <a:solidFill>
                  <a:schemeClr val="tx1"/>
                </a:solidFill>
              </a:rPr>
              <a:t>z</a:t>
            </a:r>
            <a:r>
              <a:rPr lang="en-US" b="1" dirty="0">
                <a:solidFill>
                  <a:schemeClr val="tx1"/>
                </a:solidFill>
              </a:rPr>
              <a:t> difference due to techniques or samples ? </a:t>
            </a:r>
          </a:p>
          <a:p>
            <a:pPr>
              <a:lnSpc>
                <a:spcPct val="80000"/>
              </a:lnSpc>
              <a:spcAft>
                <a:spcPct val="40000"/>
              </a:spcAft>
              <a:buFontTx/>
              <a:buChar char="•"/>
            </a:pPr>
            <a:r>
              <a:rPr lang="en-US" b="1" dirty="0">
                <a:solidFill>
                  <a:schemeClr val="tx1"/>
                </a:solidFill>
              </a:rPr>
              <a:t>  Similar offset at </a:t>
            </a:r>
            <a:r>
              <a:rPr lang="en-US" b="1" dirty="0" err="1">
                <a:solidFill>
                  <a:schemeClr val="tx1"/>
                </a:solidFill>
              </a:rPr>
              <a:t>z</a:t>
            </a:r>
            <a:r>
              <a:rPr lang="en-US" b="1" dirty="0">
                <a:solidFill>
                  <a:schemeClr val="tx1"/>
                </a:solidFill>
              </a:rPr>
              <a:t> = 0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76200"/>
            <a:ext cx="9144000" cy="1371600"/>
          </a:xfrm>
        </p:spPr>
        <p:txBody>
          <a:bodyPr/>
          <a:lstStyle/>
          <a:p>
            <a:r>
              <a:rPr lang="en-US" sz="3200" dirty="0"/>
              <a:t>I </a:t>
            </a:r>
            <a:r>
              <a:rPr lang="en-US" sz="3200" dirty="0" err="1"/>
              <a:t>Zw</a:t>
            </a:r>
            <a:r>
              <a:rPr lang="en-US" sz="3200" dirty="0"/>
              <a:t> 18: an</a:t>
            </a:r>
            <a:r>
              <a:rPr lang="en-US" sz="3200" dirty="0" smtClean="0"/>
              <a:t> Example </a:t>
            </a:r>
            <a:r>
              <a:rPr lang="en-US" sz="3200" dirty="0"/>
              <a:t>of </a:t>
            </a:r>
            <a:br>
              <a:rPr lang="en-US" sz="3200" dirty="0"/>
            </a:br>
            <a:r>
              <a:rPr lang="en-US" sz="3200" dirty="0"/>
              <a:t>Neutral Gas </a:t>
            </a:r>
            <a:r>
              <a:rPr lang="en-US" sz="3200" dirty="0" smtClean="0"/>
              <a:t>Abundances with FUSE</a:t>
            </a:r>
            <a:endParaRPr lang="en-US" sz="3200" dirty="0"/>
          </a:p>
        </p:txBody>
      </p:sp>
      <p:pic>
        <p:nvPicPr>
          <p:cNvPr id="376835" name="Picture 3" descr="IZw18_FU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0"/>
            <a:ext cx="4876800" cy="487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6836" name="Rectangle 4"/>
          <p:cNvSpPr>
            <a:spLocks noChangeArrowheads="1"/>
          </p:cNvSpPr>
          <p:nvPr/>
        </p:nvSpPr>
        <p:spPr bwMode="auto">
          <a:xfrm>
            <a:off x="6245225" y="2600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6837" name="Rectangle 5"/>
          <p:cNvSpPr>
            <a:spLocks noChangeArrowheads="1"/>
          </p:cNvSpPr>
          <p:nvPr/>
        </p:nvSpPr>
        <p:spPr bwMode="auto">
          <a:xfrm>
            <a:off x="1981200" y="6384925"/>
            <a:ext cx="1944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i="1" dirty="0">
                <a:solidFill>
                  <a:srgbClr val="00E400"/>
                </a:solidFill>
                <a:latin typeface="Arial Narrow" pitchFamily="28" charset="0"/>
              </a:rPr>
              <a:t>Aloisi et al. (2003)</a:t>
            </a:r>
          </a:p>
        </p:txBody>
      </p:sp>
      <p:sp>
        <p:nvSpPr>
          <p:cNvPr id="376838" name="Text Box 6"/>
          <p:cNvSpPr txBox="1">
            <a:spLocks noChangeArrowheads="1"/>
          </p:cNvSpPr>
          <p:nvPr/>
        </p:nvSpPr>
        <p:spPr bwMode="auto">
          <a:xfrm>
            <a:off x="5562600" y="1531977"/>
            <a:ext cx="32766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  <a:latin typeface="Arial Narrow" pitchFamily="28" charset="0"/>
              </a:rPr>
              <a:t>FUSE 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suitable 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for most  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 abundant 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species – 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H</a:t>
            </a:r>
            <a:r>
              <a:rPr lang="en-US" sz="16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,  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O</a:t>
            </a:r>
            <a:r>
              <a:rPr lang="en-US" sz="16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,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Ar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, Si </a:t>
            </a:r>
            <a:r>
              <a:rPr lang="en-US" sz="16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II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, P </a:t>
            </a:r>
            <a:r>
              <a:rPr lang="en-US" sz="16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II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, C </a:t>
            </a:r>
            <a:r>
              <a:rPr lang="en-US" sz="16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II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N</a:t>
            </a:r>
            <a:r>
              <a:rPr lang="en-US" sz="16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,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Fe </a:t>
            </a:r>
            <a:r>
              <a:rPr lang="en-US" sz="16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II</a:t>
            </a:r>
            <a:endParaRPr lang="en-US" sz="2000" b="1" i="1" dirty="0" smtClean="0">
              <a:solidFill>
                <a:srgbClr val="00E400"/>
              </a:solidFill>
              <a:latin typeface="Arial Narrow" pitchFamily="28" charset="0"/>
            </a:endParaRPr>
          </a:p>
          <a:p>
            <a:pPr>
              <a:spcBef>
                <a:spcPts val="1200"/>
              </a:spcBef>
            </a:pPr>
            <a:r>
              <a:rPr lang="en-US" sz="2000" b="1" dirty="0"/>
              <a:t>HI already enriched in</a:t>
            </a:r>
            <a:r>
              <a:rPr lang="en-US" sz="2000" b="1" dirty="0" smtClean="0"/>
              <a:t> heavy </a:t>
            </a:r>
            <a:r>
              <a:rPr lang="en-US" sz="2000" b="1" dirty="0"/>
              <a:t>elements, i.e. not </a:t>
            </a:r>
            <a:r>
              <a:rPr lang="en-US" sz="2000" b="1" dirty="0" smtClean="0"/>
              <a:t>primordial</a:t>
            </a:r>
            <a:endParaRPr lang="en-US" sz="2000" b="1" dirty="0" smtClean="0">
              <a:solidFill>
                <a:srgbClr val="FFCD3D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000" b="1" dirty="0">
                <a:solidFill>
                  <a:srgbClr val="F8FF34"/>
                </a:solidFill>
              </a:rPr>
              <a:t>Existence of a </a:t>
            </a:r>
            <a:r>
              <a:rPr lang="en-US" sz="2000" b="1" dirty="0" err="1" smtClean="0">
                <a:solidFill>
                  <a:srgbClr val="F8FF34"/>
                </a:solidFill>
              </a:rPr>
              <a:t>metallicity</a:t>
            </a:r>
            <a:r>
              <a:rPr lang="en-US" sz="2000" b="1" dirty="0">
                <a:solidFill>
                  <a:srgbClr val="F8FF34"/>
                </a:solidFill>
              </a:rPr>
              <a:t> </a:t>
            </a:r>
            <a:r>
              <a:rPr lang="en-US" sz="2000" b="1" dirty="0" smtClean="0">
                <a:solidFill>
                  <a:srgbClr val="F8FF34"/>
                </a:solidFill>
              </a:rPr>
              <a:t>offset </a:t>
            </a:r>
            <a:r>
              <a:rPr lang="en-US" sz="2000" b="1" dirty="0">
                <a:solidFill>
                  <a:srgbClr val="F8FF34"/>
                </a:solidFill>
              </a:rPr>
              <a:t>between neutral and ionized gas, except for </a:t>
            </a:r>
            <a:r>
              <a:rPr lang="en-US" sz="2000" b="1" dirty="0" smtClean="0">
                <a:solidFill>
                  <a:srgbClr val="F8FF34"/>
                </a:solidFill>
              </a:rPr>
              <a:t>Fe</a:t>
            </a:r>
            <a:endParaRPr lang="en-US" sz="2000" b="1" dirty="0" smtClean="0">
              <a:solidFill>
                <a:srgbClr val="FFCD3D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000" b="1" dirty="0">
                <a:solidFill>
                  <a:srgbClr val="FFCD3D"/>
                </a:solidFill>
              </a:rPr>
              <a:t>SF at least ~ 1 </a:t>
            </a:r>
            <a:r>
              <a:rPr lang="en-US" sz="2000" b="1" dirty="0" err="1">
                <a:solidFill>
                  <a:srgbClr val="FFCD3D"/>
                </a:solidFill>
              </a:rPr>
              <a:t>Gyr</a:t>
            </a:r>
            <a:r>
              <a:rPr lang="en-US" sz="2000" b="1" dirty="0">
                <a:solidFill>
                  <a:srgbClr val="FFCD3D"/>
                </a:solidFill>
              </a:rPr>
              <a:t> </a:t>
            </a:r>
            <a:r>
              <a:rPr lang="en-US" sz="2000" b="1" dirty="0" smtClean="0">
                <a:solidFill>
                  <a:srgbClr val="FFCD3D"/>
                </a:solidFill>
              </a:rPr>
              <a:t>old</a:t>
            </a:r>
            <a:r>
              <a:rPr lang="en-US" sz="2000" b="1" dirty="0" smtClean="0">
                <a:solidFill>
                  <a:srgbClr val="FFCD3D"/>
                </a:solidFill>
              </a:rPr>
              <a:t> </a:t>
            </a:r>
            <a:r>
              <a:rPr lang="en-US" sz="2000" b="1" dirty="0" smtClean="0">
                <a:solidFill>
                  <a:srgbClr val="FFCD3D"/>
                </a:solidFill>
              </a:rPr>
              <a:t>required </a:t>
            </a:r>
            <a:r>
              <a:rPr lang="en-US" sz="2000" b="1" dirty="0">
                <a:solidFill>
                  <a:srgbClr val="FFCD3D"/>
                </a:solidFill>
              </a:rPr>
              <a:t>to explain Fe</a:t>
            </a:r>
            <a:r>
              <a:rPr lang="en-US" sz="2000" b="1" dirty="0" smtClean="0">
                <a:solidFill>
                  <a:srgbClr val="FFCD3D"/>
                </a:solidFill>
              </a:rPr>
              <a:t> in ISM</a:t>
            </a:r>
          </a:p>
          <a:p>
            <a:pPr>
              <a:spcBef>
                <a:spcPts val="1200"/>
              </a:spcBef>
            </a:pPr>
            <a:r>
              <a:rPr lang="en-US" sz="2000" b="1" dirty="0">
                <a:solidFill>
                  <a:srgbClr val="FF8F31"/>
                </a:solidFill>
              </a:rPr>
              <a:t>Constraints to </a:t>
            </a:r>
            <a:r>
              <a:rPr lang="en-US" sz="2000" b="1" dirty="0" smtClean="0">
                <a:solidFill>
                  <a:srgbClr val="FF8F31"/>
                </a:solidFill>
              </a:rPr>
              <a:t>chemical evolution </a:t>
            </a:r>
            <a:r>
              <a:rPr lang="en-US" sz="2000" b="1" dirty="0">
                <a:solidFill>
                  <a:srgbClr val="FF8F31"/>
                </a:solidFill>
              </a:rPr>
              <a:t>models</a:t>
            </a:r>
            <a:endParaRPr lang="en-US" sz="2000" b="1" dirty="0">
              <a:solidFill>
                <a:srgbClr val="FFCD3D"/>
              </a:solidFill>
            </a:endParaRPr>
          </a:p>
          <a:p>
            <a:pPr algn="ctr">
              <a:spcBef>
                <a:spcPts val="1200"/>
              </a:spcBef>
            </a:pPr>
            <a:endParaRPr lang="en-US" sz="2000" b="1" dirty="0">
              <a:solidFill>
                <a:srgbClr val="FFCD3D"/>
              </a:solidFill>
            </a:endParaRPr>
          </a:p>
        </p:txBody>
      </p:sp>
      <p:sp>
        <p:nvSpPr>
          <p:cNvPr id="376840" name="Rectangle 8"/>
          <p:cNvSpPr>
            <a:spLocks noChangeArrowheads="1"/>
          </p:cNvSpPr>
          <p:nvPr/>
        </p:nvSpPr>
        <p:spPr bwMode="auto">
          <a:xfrm>
            <a:off x="7154863" y="49133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217" name="Picture 25" descr="vianney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3675" y="1393825"/>
            <a:ext cx="621665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086600" cy="990600"/>
          </a:xfrm>
        </p:spPr>
        <p:txBody>
          <a:bodyPr/>
          <a:lstStyle/>
          <a:p>
            <a:r>
              <a:rPr lang="en-US" sz="3200" dirty="0"/>
              <a:t>FUSE Results on Neutral </a:t>
            </a:r>
            <a:r>
              <a:rPr lang="en-US" sz="3200" dirty="0" smtClean="0"/>
              <a:t>Gas Abundances in Local </a:t>
            </a:r>
            <a:r>
              <a:rPr lang="en-US" sz="3200" dirty="0" err="1" smtClean="0"/>
              <a:t>SFGs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136216" name="Rectangle 24"/>
          <p:cNvSpPr>
            <a:spLocks noChangeArrowheads="1"/>
          </p:cNvSpPr>
          <p:nvPr/>
        </p:nvSpPr>
        <p:spPr bwMode="auto">
          <a:xfrm>
            <a:off x="1524000" y="5867400"/>
            <a:ext cx="69342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b="1" dirty="0">
                <a:solidFill>
                  <a:srgbClr val="FDDC35"/>
                </a:solidFill>
              </a:rPr>
              <a:t>H I more metal-poor than H II ?</a:t>
            </a:r>
            <a:endParaRPr lang="en-US" sz="2500" b="1" dirty="0">
              <a:solidFill>
                <a:srgbClr val="FDDC35"/>
              </a:solidFill>
              <a:ea typeface="Times New Roman" pitchFamily="28" charset="0"/>
              <a:cs typeface="Times New Roman" pitchFamily="28" charset="0"/>
            </a:endParaRPr>
          </a:p>
          <a:p>
            <a:pPr marL="39688"/>
            <a:r>
              <a:rPr lang="en-US" b="1" dirty="0">
                <a:solidFill>
                  <a:srgbClr val="FDDC35"/>
                </a:solidFill>
                <a:ea typeface="Times New Roman" pitchFamily="28" charset="0"/>
                <a:cs typeface="Times New Roman" pitchFamily="28" charset="0"/>
              </a:rPr>
              <a:t>H II regions not fair tracer of the ISM </a:t>
            </a:r>
            <a:r>
              <a:rPr lang="en-US" b="1" dirty="0" err="1">
                <a:solidFill>
                  <a:srgbClr val="FDDC35"/>
                </a:solidFill>
                <a:ea typeface="Times New Roman" pitchFamily="28" charset="0"/>
                <a:cs typeface="Times New Roman" pitchFamily="28" charset="0"/>
              </a:rPr>
              <a:t>metallicity</a:t>
            </a:r>
            <a:r>
              <a:rPr lang="en-US" b="1" dirty="0">
                <a:solidFill>
                  <a:srgbClr val="FDDC35"/>
                </a:solidFill>
                <a:ea typeface="Times New Roman" pitchFamily="28" charset="0"/>
                <a:cs typeface="Times New Roman" pitchFamily="28" charset="0"/>
              </a:rPr>
              <a:t> ?</a:t>
            </a:r>
          </a:p>
        </p:txBody>
      </p:sp>
      <p:sp>
        <p:nvSpPr>
          <p:cNvPr id="136219" name="Text Box 27"/>
          <p:cNvSpPr txBox="1">
            <a:spLocks noChangeArrowheads="1"/>
          </p:cNvSpPr>
          <p:nvPr/>
        </p:nvSpPr>
        <p:spPr bwMode="auto">
          <a:xfrm>
            <a:off x="6781800" y="1905000"/>
            <a:ext cx="8382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H II</a:t>
            </a:r>
          </a:p>
          <a:p>
            <a:pPr>
              <a:lnSpc>
                <a:spcPct val="80000"/>
              </a:lnSpc>
            </a:pPr>
            <a:r>
              <a:rPr lang="en-US" b="1">
                <a:solidFill>
                  <a:srgbClr val="FF1F1C"/>
                </a:solidFill>
              </a:rPr>
              <a:t>H I</a:t>
            </a:r>
          </a:p>
        </p:txBody>
      </p:sp>
      <p:sp>
        <p:nvSpPr>
          <p:cNvPr id="136220" name="AutoShape 28"/>
          <p:cNvSpPr>
            <a:spLocks noChangeArrowheads="1"/>
          </p:cNvSpPr>
          <p:nvPr/>
        </p:nvSpPr>
        <p:spPr bwMode="auto">
          <a:xfrm flipV="1">
            <a:off x="914400" y="6019800"/>
            <a:ext cx="366712" cy="152400"/>
          </a:xfrm>
          <a:prstGeom prst="rightArrow">
            <a:avLst>
              <a:gd name="adj1" fmla="val 50000"/>
              <a:gd name="adj2" fmla="val 601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296400" cy="1600200"/>
          </a:xfrm>
        </p:spPr>
        <p:txBody>
          <a:bodyPr/>
          <a:lstStyle/>
          <a:p>
            <a:r>
              <a:rPr lang="en-US" dirty="0"/>
              <a:t>A Counterexample: </a:t>
            </a:r>
            <a:br>
              <a:rPr lang="en-US" dirty="0"/>
            </a:br>
            <a:r>
              <a:rPr lang="en-US" dirty="0"/>
              <a:t>SBS 1543+593/HS 1543+5921</a:t>
            </a:r>
          </a:p>
        </p:txBody>
      </p:sp>
      <p:pic>
        <p:nvPicPr>
          <p:cNvPr id="4833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925" y="1600200"/>
            <a:ext cx="4918075" cy="49180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83333" name="Oval 5"/>
          <p:cNvSpPr>
            <a:spLocks noChangeArrowheads="1"/>
          </p:cNvSpPr>
          <p:nvPr/>
        </p:nvSpPr>
        <p:spPr bwMode="auto">
          <a:xfrm>
            <a:off x="2743200" y="3657600"/>
            <a:ext cx="533400" cy="457200"/>
          </a:xfrm>
          <a:prstGeom prst="ellipse">
            <a:avLst/>
          </a:prstGeom>
          <a:noFill/>
          <a:ln w="50800">
            <a:solidFill>
              <a:srgbClr val="00FFFF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83334" name="Oval 6"/>
          <p:cNvSpPr>
            <a:spLocks noChangeArrowheads="1"/>
          </p:cNvSpPr>
          <p:nvPr/>
        </p:nvSpPr>
        <p:spPr bwMode="auto">
          <a:xfrm>
            <a:off x="2590800" y="5334000"/>
            <a:ext cx="533400" cy="457200"/>
          </a:xfrm>
          <a:prstGeom prst="ellips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83335" name="Text Box 7"/>
          <p:cNvSpPr txBox="1">
            <a:spLocks noChangeArrowheads="1"/>
          </p:cNvSpPr>
          <p:nvPr/>
        </p:nvSpPr>
        <p:spPr bwMode="auto">
          <a:xfrm>
            <a:off x="3124200" y="5422900"/>
            <a:ext cx="3124200" cy="7493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 b="1">
                <a:solidFill>
                  <a:srgbClr val="E037E5"/>
                </a:solidFill>
                <a:ea typeface="Times New Roman" pitchFamily="28" charset="0"/>
                <a:cs typeface="Times New Roman" pitchFamily="28" charset="0"/>
              </a:rPr>
              <a:t>H II</a:t>
            </a:r>
          </a:p>
          <a:p>
            <a:pPr>
              <a:lnSpc>
                <a:spcPct val="80000"/>
              </a:lnSpc>
            </a:pPr>
            <a:r>
              <a:rPr lang="en-US" sz="1800" b="1">
                <a:solidFill>
                  <a:srgbClr val="E037E5"/>
                </a:solidFill>
                <a:ea typeface="Times New Roman" pitchFamily="28" charset="0"/>
                <a:cs typeface="Times New Roman" pitchFamily="28" charset="0"/>
              </a:rPr>
              <a:t>SBS 1543+593</a:t>
            </a:r>
          </a:p>
          <a:p>
            <a:pPr>
              <a:lnSpc>
                <a:spcPct val="80000"/>
              </a:lnSpc>
            </a:pPr>
            <a:r>
              <a:rPr lang="en-US" sz="1800" b="1">
                <a:solidFill>
                  <a:srgbClr val="E037E5"/>
                </a:solidFill>
                <a:ea typeface="Times New Roman" pitchFamily="28" charset="0"/>
                <a:cs typeface="Times New Roman" pitchFamily="28" charset="0"/>
              </a:rPr>
              <a:t>(foreground galaxy)</a:t>
            </a:r>
          </a:p>
        </p:txBody>
      </p:sp>
      <p:sp>
        <p:nvSpPr>
          <p:cNvPr id="483336" name="Text Box 8"/>
          <p:cNvSpPr txBox="1">
            <a:spLocks noChangeArrowheads="1"/>
          </p:cNvSpPr>
          <p:nvPr/>
        </p:nvSpPr>
        <p:spPr bwMode="auto">
          <a:xfrm>
            <a:off x="3276600" y="3429000"/>
            <a:ext cx="2743200" cy="7493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 b="1">
                <a:solidFill>
                  <a:srgbClr val="12FFFC"/>
                </a:solidFill>
                <a:ea typeface="Times New Roman" pitchFamily="28" charset="0"/>
                <a:cs typeface="Times New Roman" pitchFamily="28" charset="0"/>
              </a:rPr>
              <a:t>H I</a:t>
            </a:r>
          </a:p>
          <a:p>
            <a:pPr>
              <a:lnSpc>
                <a:spcPct val="80000"/>
              </a:lnSpc>
            </a:pPr>
            <a:r>
              <a:rPr lang="en-US" sz="1800" b="1">
                <a:solidFill>
                  <a:srgbClr val="12FFFC"/>
                </a:solidFill>
                <a:ea typeface="Times New Roman" pitchFamily="28" charset="0"/>
                <a:cs typeface="Times New Roman" pitchFamily="28" charset="0"/>
              </a:rPr>
              <a:t>HS 1543+5921</a:t>
            </a:r>
          </a:p>
          <a:p>
            <a:pPr>
              <a:lnSpc>
                <a:spcPct val="80000"/>
              </a:lnSpc>
            </a:pPr>
            <a:r>
              <a:rPr lang="en-US" sz="1800" b="1">
                <a:solidFill>
                  <a:srgbClr val="12FFFC"/>
                </a:solidFill>
                <a:ea typeface="Times New Roman" pitchFamily="28" charset="0"/>
                <a:cs typeface="Times New Roman" pitchFamily="28" charset="0"/>
              </a:rPr>
              <a:t>(background QSO)</a:t>
            </a:r>
          </a:p>
        </p:txBody>
      </p:sp>
      <p:sp>
        <p:nvSpPr>
          <p:cNvPr id="483337" name="Text Box 9"/>
          <p:cNvSpPr txBox="1">
            <a:spLocks noChangeArrowheads="1"/>
          </p:cNvSpPr>
          <p:nvPr/>
        </p:nvSpPr>
        <p:spPr bwMode="auto">
          <a:xfrm>
            <a:off x="5486400" y="1600200"/>
            <a:ext cx="3657600" cy="499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000" b="1" i="1" dirty="0">
                <a:solidFill>
                  <a:srgbClr val="00E400"/>
                </a:solidFill>
                <a:latin typeface="Arial Narrow"/>
              </a:rPr>
              <a:t>Schulte-</a:t>
            </a:r>
            <a:r>
              <a:rPr lang="en-US" sz="2000" b="1" i="1" dirty="0" err="1">
                <a:solidFill>
                  <a:srgbClr val="00E400"/>
                </a:solidFill>
                <a:latin typeface="Arial Narrow"/>
              </a:rPr>
              <a:t>Ladbeck</a:t>
            </a:r>
            <a:r>
              <a:rPr lang="en-US" sz="2000" b="1" i="1" dirty="0">
                <a:solidFill>
                  <a:srgbClr val="00E400"/>
                </a:solidFill>
                <a:latin typeface="Arial Narrow"/>
              </a:rPr>
              <a:t> et al. (2004, 2005</a:t>
            </a:r>
            <a:r>
              <a:rPr lang="en-US" sz="2000" b="1" i="1" dirty="0" smtClean="0">
                <a:solidFill>
                  <a:srgbClr val="00E400"/>
                </a:solidFill>
                <a:latin typeface="Arial Narrow"/>
              </a:rPr>
              <a:t>)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>
              <a:spcBef>
                <a:spcPts val="2400"/>
              </a:spcBef>
              <a:buFontTx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kern="0" dirty="0">
                <a:solidFill>
                  <a:schemeClr val="tx1"/>
                </a:solidFill>
              </a:rPr>
              <a:t>STIS abundances of the damped </a:t>
            </a:r>
            <a:r>
              <a:rPr lang="en-US" sz="2000" b="1" kern="0" dirty="0" err="1">
                <a:solidFill>
                  <a:schemeClr val="tx1"/>
                </a:solidFill>
              </a:rPr>
              <a:t>Ly</a:t>
            </a:r>
            <a:r>
              <a:rPr lang="en-US" sz="2000" b="1" kern="0" dirty="0" err="1">
                <a:solidFill>
                  <a:schemeClr val="tx1"/>
                </a:solidFill>
                <a:sym typeface="Symbol" pitchFamily="28" charset="2"/>
              </a:rPr>
              <a:t></a:t>
            </a:r>
            <a:r>
              <a:rPr lang="en-US" sz="2000" b="1" kern="0" dirty="0">
                <a:solidFill>
                  <a:schemeClr val="tx1"/>
                </a:solidFill>
              </a:rPr>
              <a:t> system toward QSO HS 1543+5921</a:t>
            </a:r>
          </a:p>
          <a:p>
            <a:pPr>
              <a:spcBef>
                <a:spcPts val="2400"/>
              </a:spcBef>
              <a:buFontTx/>
              <a:buChar char="•"/>
            </a:pPr>
            <a:r>
              <a:rPr lang="en-US" sz="2000" b="1" kern="0" dirty="0">
                <a:solidFill>
                  <a:schemeClr val="tx1"/>
                </a:solidFill>
              </a:rPr>
              <a:t> Emission-line abundances of the HII region in SBS 1543+593</a:t>
            </a:r>
            <a:endParaRPr lang="en-US" sz="2000" b="1" kern="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2000" b="1" dirty="0" smtClean="0"/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endParaRPr lang="en-US" sz="2000" b="1" dirty="0" smtClean="0">
              <a:solidFill>
                <a:srgbClr val="FDDC35"/>
              </a:solidFill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000" b="1" dirty="0" smtClean="0">
                <a:solidFill>
                  <a:srgbClr val="FDDC35"/>
                </a:solidFill>
              </a:rPr>
              <a:t>Neutral &amp; ionized gas abundances agree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000" b="1" dirty="0" smtClean="0">
                <a:solidFill>
                  <a:srgbClr val="FF7319"/>
                </a:solidFill>
              </a:rPr>
              <a:t>However, measurements where not along the same sightline !</a:t>
            </a:r>
            <a:endParaRPr lang="en-US" sz="2000" b="1" dirty="0" smtClean="0"/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2000" b="1" dirty="0"/>
          </a:p>
        </p:txBody>
      </p:sp>
      <p:sp>
        <p:nvSpPr>
          <p:cNvPr id="483338" name="AutoShape 10"/>
          <p:cNvSpPr>
            <a:spLocks noChangeArrowheads="1"/>
          </p:cNvSpPr>
          <p:nvPr/>
        </p:nvSpPr>
        <p:spPr bwMode="auto">
          <a:xfrm flipV="1">
            <a:off x="7024687" y="4419600"/>
            <a:ext cx="366713" cy="152400"/>
          </a:xfrm>
          <a:prstGeom prst="rightArrow">
            <a:avLst>
              <a:gd name="adj1" fmla="val 50000"/>
              <a:gd name="adj2" fmla="val 601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066800"/>
          </a:xfrm>
        </p:spPr>
        <p:txBody>
          <a:bodyPr/>
          <a:lstStyle/>
          <a:p>
            <a:r>
              <a:rPr lang="en-US" dirty="0"/>
              <a:t>Caveats on Neutral Gas Abundances from FUSE Studies</a:t>
            </a:r>
          </a:p>
        </p:txBody>
      </p:sp>
      <p:sp>
        <p:nvSpPr>
          <p:cNvPr id="392195" name="Text Box 3"/>
          <p:cNvSpPr txBox="1">
            <a:spLocks noChangeArrowheads="1"/>
          </p:cNvSpPr>
          <p:nvPr/>
        </p:nvSpPr>
        <p:spPr bwMode="auto">
          <a:xfrm>
            <a:off x="1279525" y="5603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99FF"/>
              </a:solidFill>
            </a:endParaRPr>
          </a:p>
        </p:txBody>
      </p:sp>
      <p:sp>
        <p:nvSpPr>
          <p:cNvPr id="392196" name="Text Box 4"/>
          <p:cNvSpPr txBox="1">
            <a:spLocks noChangeArrowheads="1"/>
          </p:cNvSpPr>
          <p:nvPr/>
        </p:nvSpPr>
        <p:spPr bwMode="auto">
          <a:xfrm>
            <a:off x="533400" y="1524000"/>
            <a:ext cx="8001000" cy="515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Saturation</a:t>
            </a:r>
            <a:r>
              <a:rPr lang="en-US" b="1" dirty="0">
                <a:solidFill>
                  <a:schemeClr val="tx1"/>
                </a:solidFill>
              </a:rPr>
              <a:t>      </a:t>
            </a:r>
          </a:p>
          <a:p>
            <a:r>
              <a:rPr lang="en-US" b="1" dirty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</a:rPr>
              <a:t>   •</a:t>
            </a:r>
            <a:r>
              <a:rPr lang="en-US" b="1" dirty="0">
                <a:solidFill>
                  <a:schemeClr val="tx1"/>
                </a:solidFill>
              </a:rPr>
              <a:t>  strong lines (e.g., O)</a:t>
            </a:r>
          </a:p>
          <a:p>
            <a:r>
              <a:rPr lang="en-US" b="1" dirty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</a:rPr>
              <a:t>   •</a:t>
            </a:r>
            <a:r>
              <a:rPr lang="en-US" b="1" dirty="0">
                <a:solidFill>
                  <a:schemeClr val="tx1"/>
                </a:solidFill>
              </a:rPr>
              <a:t>  unresolved multiple components due to large</a:t>
            </a:r>
            <a:r>
              <a:rPr lang="en-US" b="1" dirty="0" smtClean="0">
                <a:solidFill>
                  <a:schemeClr val="tx1"/>
                </a:solidFill>
              </a:rPr>
              <a:t> FUSE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     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aperture used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Ionization</a:t>
            </a:r>
            <a:r>
              <a:rPr lang="en-US" b="1" dirty="0">
                <a:solidFill>
                  <a:schemeClr val="tx1"/>
                </a:solidFill>
              </a:rPr>
              <a:t>       </a:t>
            </a:r>
          </a:p>
          <a:p>
            <a:r>
              <a:rPr lang="en-US" b="1" dirty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</a:rPr>
              <a:t>   •</a:t>
            </a:r>
            <a:r>
              <a:rPr lang="en-US" b="1" dirty="0">
                <a:solidFill>
                  <a:schemeClr val="tx1"/>
                </a:solidFill>
              </a:rPr>
              <a:t>  ionization </a:t>
            </a:r>
            <a:r>
              <a:rPr lang="en-US" b="1" dirty="0" smtClean="0">
                <a:solidFill>
                  <a:schemeClr val="tx1"/>
                </a:solidFill>
              </a:rPr>
              <a:t>corrections (only some ions may be present)</a:t>
            </a:r>
          </a:p>
          <a:p>
            <a:r>
              <a:rPr lang="en-US" b="1" dirty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</a:rPr>
              <a:t>   •</a:t>
            </a:r>
            <a:r>
              <a:rPr lang="en-US" b="1" dirty="0">
                <a:solidFill>
                  <a:schemeClr val="tx1"/>
                </a:solidFill>
              </a:rPr>
              <a:t>  intervening ionized gas (S, Si, Mg, P, C, Fe, Al)</a:t>
            </a:r>
          </a:p>
          <a:p>
            <a:r>
              <a:rPr lang="en-US" b="1" dirty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</a:rPr>
              <a:t>   •</a:t>
            </a:r>
            <a:r>
              <a:rPr lang="en-US" b="1" dirty="0">
                <a:solidFill>
                  <a:schemeClr val="tx1"/>
                </a:solidFill>
              </a:rPr>
              <a:t>  partially ionized gas (N </a:t>
            </a:r>
            <a:r>
              <a:rPr lang="en-US" sz="2000" b="1" dirty="0">
                <a:solidFill>
                  <a:schemeClr val="tx1"/>
                </a:solidFill>
              </a:rPr>
              <a:t>&amp;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Ar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E400"/>
                </a:solidFill>
              </a:rPr>
              <a:t>Depletion</a:t>
            </a:r>
            <a:r>
              <a:rPr lang="en-US" b="1" dirty="0">
                <a:solidFill>
                  <a:srgbClr val="99FF99"/>
                </a:solidFill>
              </a:rPr>
              <a:t> </a:t>
            </a:r>
            <a:endParaRPr lang="en-US" b="1" dirty="0">
              <a:solidFill>
                <a:schemeClr val="tx1"/>
              </a:solidFill>
              <a:ea typeface="Times New Roman" pitchFamily="28" charset="0"/>
              <a:cs typeface="Times New Roman" pitchFamily="28" charset="0"/>
            </a:endParaRPr>
          </a:p>
          <a:p>
            <a:r>
              <a:rPr lang="en-US" b="1" dirty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</a:rPr>
              <a:t>   •</a:t>
            </a:r>
            <a:r>
              <a:rPr lang="en-US" b="1" dirty="0">
                <a:solidFill>
                  <a:schemeClr val="tx1"/>
                </a:solidFill>
              </a:rPr>
              <a:t>  alpha-elements Si </a:t>
            </a:r>
            <a:r>
              <a:rPr lang="en-US" sz="2000" b="1" dirty="0">
                <a:solidFill>
                  <a:schemeClr val="tx1"/>
                </a:solidFill>
              </a:rPr>
              <a:t>&amp;</a:t>
            </a:r>
            <a:r>
              <a:rPr lang="en-US" b="1" dirty="0">
                <a:solidFill>
                  <a:schemeClr val="tx1"/>
                </a:solidFill>
              </a:rPr>
              <a:t> Mg more than O, </a:t>
            </a:r>
            <a:r>
              <a:rPr lang="en-US" b="1" dirty="0" err="1">
                <a:solidFill>
                  <a:schemeClr val="tx1"/>
                </a:solidFill>
              </a:rPr>
              <a:t>Ar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&amp;</a:t>
            </a:r>
            <a:r>
              <a:rPr lang="en-US" b="1" dirty="0">
                <a:solidFill>
                  <a:schemeClr val="tx1"/>
                </a:solidFill>
              </a:rPr>
              <a:t> S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   </a:t>
            </a:r>
            <a:r>
              <a:rPr lang="en-US" b="1" dirty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</a:rPr>
              <a:t>•  Fe-peak element Fe</a:t>
            </a:r>
            <a:r>
              <a:rPr lang="en-US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</a:rPr>
              <a:t> (Cr, Co, Ni) more </a:t>
            </a:r>
            <a:r>
              <a:rPr lang="en-US" b="1" dirty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</a:rPr>
              <a:t>than </a:t>
            </a:r>
            <a:r>
              <a:rPr lang="en-US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</a:rPr>
              <a:t>Zn or </a:t>
            </a:r>
            <a:r>
              <a:rPr lang="en-US" b="1" dirty="0" err="1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</a:rPr>
              <a:t>Mn</a:t>
            </a:r>
            <a:endParaRPr lang="en-US" b="1" dirty="0" smtClean="0">
              <a:solidFill>
                <a:schemeClr val="tx1"/>
              </a:solidFill>
              <a:ea typeface="Times New Roman" pitchFamily="28" charset="0"/>
              <a:cs typeface="Times New Roman" pitchFamily="28" charset="0"/>
            </a:endParaRPr>
          </a:p>
          <a:p>
            <a:pPr>
              <a:lnSpc>
                <a:spcPct val="90000"/>
              </a:lnSpc>
            </a:pPr>
            <a:endParaRPr lang="en-US" b="1" dirty="0" smtClean="0">
              <a:solidFill>
                <a:schemeClr val="tx1"/>
              </a:solidFill>
              <a:ea typeface="Times New Roman" pitchFamily="28" charset="0"/>
              <a:cs typeface="Times New Roman" pitchFamily="28" charset="0"/>
            </a:endParaRPr>
          </a:p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rgbClr val="FFFF00"/>
                </a:solidFill>
                <a:ea typeface="Times New Roman" pitchFamily="28" charset="0"/>
                <a:cs typeface="Times New Roman" pitchFamily="28" charset="0"/>
              </a:rPr>
              <a:t>Need to move to COS/STIS wavelengths !</a:t>
            </a:r>
            <a:endParaRPr lang="en-US" b="1" dirty="0">
              <a:solidFill>
                <a:srgbClr val="FFFF00"/>
              </a:solidFill>
              <a:ea typeface="Times New Roman" pitchFamily="28" charset="0"/>
              <a:cs typeface="Times New Roman" pitchFamily="2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086600" cy="990600"/>
          </a:xfrm>
        </p:spPr>
        <p:txBody>
          <a:bodyPr/>
          <a:lstStyle/>
          <a:p>
            <a:r>
              <a:rPr lang="en-US" dirty="0" smtClean="0"/>
              <a:t>COS Survey of Local SFGs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521797"/>
            <a:ext cx="83058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34 HST orbits in Cycle 17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to target 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9 galaxies (program 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11579, PI: Aloisi)</a:t>
            </a:r>
            <a:endParaRPr lang="en-US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8 orbits of  ACS/SBC pre-imaging </a:t>
            </a:r>
            <a:r>
              <a:rPr lang="en-US" sz="2000" b="1" dirty="0" smtClean="0">
                <a:solidFill>
                  <a:schemeClr val="tx1"/>
                </a:solidFill>
              </a:rPr>
              <a:t>(</a:t>
            </a:r>
            <a:r>
              <a:rPr lang="en-US" sz="2000" b="1" dirty="0" smtClean="0">
                <a:solidFill>
                  <a:schemeClr val="tx1"/>
                </a:solidFill>
              </a:rPr>
              <a:t>archival </a:t>
            </a:r>
            <a:r>
              <a:rPr lang="en-US" sz="2000" b="1" dirty="0" smtClean="0">
                <a:solidFill>
                  <a:schemeClr val="tx1"/>
                </a:solidFill>
              </a:rPr>
              <a:t>data for </a:t>
            </a:r>
            <a:r>
              <a:rPr lang="en-US" sz="1800" b="1" dirty="0" smtClean="0">
                <a:solidFill>
                  <a:schemeClr val="tx1"/>
                </a:solidFill>
              </a:rPr>
              <a:t>SBS0335-052</a:t>
            </a:r>
            <a:r>
              <a:rPr lang="en-US" sz="2000" b="1" dirty="0" smtClean="0">
                <a:solidFill>
                  <a:schemeClr val="tx1"/>
                </a:solidFill>
              </a:rPr>
              <a:t>)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 smtClean="0">
                <a:solidFill>
                  <a:schemeClr val="tx1"/>
                </a:solidFill>
              </a:rPr>
              <a:t> F125LP filter used (longwards of Lyα)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 smtClean="0">
                <a:solidFill>
                  <a:schemeClr val="tx1"/>
                </a:solidFill>
              </a:rPr>
              <a:t> Data taken Jan-Mar 2009 (before SM4)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 smtClean="0">
                <a:solidFill>
                  <a:schemeClr val="tx1"/>
                </a:solidFill>
              </a:rPr>
              <a:t> Additional ACS/WFC, ACS/HRC, WFPC2 archival data used for read </a:t>
            </a:r>
            <a:r>
              <a:rPr lang="en-US" sz="2000" b="1" dirty="0" smtClean="0">
                <a:solidFill>
                  <a:schemeClr val="tx1"/>
                </a:solidFill>
              </a:rPr>
              <a:t>leak</a:t>
            </a:r>
            <a:endParaRPr lang="en-US" sz="2000" b="1" dirty="0" smtClean="0">
              <a:solidFill>
                <a:srgbClr val="56FF1B"/>
              </a:solidFill>
            </a:endParaRPr>
          </a:p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sz="2000" b="1" dirty="0" smtClean="0">
                <a:solidFill>
                  <a:srgbClr val="56FF1B"/>
                </a:solidFill>
              </a:rPr>
              <a:t> </a:t>
            </a:r>
            <a:r>
              <a:rPr lang="en-US" sz="2000" b="1" dirty="0" smtClean="0">
                <a:solidFill>
                  <a:srgbClr val="56FF1B"/>
                </a:solidFill>
              </a:rPr>
              <a:t>    26 </a:t>
            </a:r>
            <a:r>
              <a:rPr lang="en-US" sz="2000" b="1" dirty="0" smtClean="0">
                <a:solidFill>
                  <a:srgbClr val="56FF1B"/>
                </a:solidFill>
              </a:rPr>
              <a:t>orbits of COS/FUV spectroscopy 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 smtClean="0">
                <a:solidFill>
                  <a:schemeClr val="tx1"/>
                </a:solidFill>
              </a:rPr>
              <a:t>  one sightline in each galaxy of the sample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 second </a:t>
            </a:r>
            <a:r>
              <a:rPr lang="en-US" sz="2000" b="1" dirty="0" smtClean="0">
                <a:solidFill>
                  <a:schemeClr val="tx1"/>
                </a:solidFill>
              </a:rPr>
              <a:t>sightline in M83 and NGC5253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 COS spectra of 8/9 targets acquired Nov 2009 – Sep 2010</a:t>
            </a:r>
          </a:p>
          <a:p>
            <a:pPr lvl="2">
              <a:buFont typeface="Arial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 </a:t>
            </a:r>
            <a:r>
              <a:rPr lang="en-US" sz="1800" b="1" dirty="0" smtClean="0">
                <a:solidFill>
                  <a:schemeClr val="tx1"/>
                </a:solidFill>
              </a:rPr>
              <a:t>O</a:t>
            </a:r>
            <a:r>
              <a:rPr lang="en-US" sz="1800" b="1" dirty="0" smtClean="0">
                <a:solidFill>
                  <a:schemeClr val="tx1"/>
                </a:solidFill>
              </a:rPr>
              <a:t>bservations of NGC 4214 to be repeated due to a failure</a:t>
            </a:r>
          </a:p>
          <a:p>
            <a:pPr lvl="2"/>
            <a:r>
              <a:rPr lang="en-US" sz="1800" b="1" dirty="0" smtClean="0">
                <a:solidFill>
                  <a:schemeClr val="tx1"/>
                </a:solidFill>
              </a:rPr>
              <a:t>    during TA</a:t>
            </a:r>
          </a:p>
          <a:p>
            <a:pPr lvl="2">
              <a:buFont typeface="Arial"/>
              <a:buChar char="•"/>
            </a:pPr>
            <a:r>
              <a:rPr lang="en-US" sz="1800" b="1" dirty="0" smtClean="0">
                <a:solidFill>
                  <a:schemeClr val="tx1"/>
                </a:solidFill>
              </a:rPr>
              <a:t>  Observations of IZw18 still to be executed </a:t>
            </a:r>
            <a:r>
              <a:rPr lang="en-US" sz="1800" b="1" dirty="0" smtClean="0">
                <a:solidFill>
                  <a:schemeClr val="tx1"/>
                </a:solidFill>
              </a:rPr>
              <a:t>(</a:t>
            </a:r>
            <a:r>
              <a:rPr lang="en-US" sz="1800" b="1" dirty="0" smtClean="0">
                <a:solidFill>
                  <a:schemeClr val="tx1"/>
                </a:solidFill>
              </a:rPr>
              <a:t>Jan 2011) 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001000" cy="990600"/>
          </a:xfrm>
        </p:spPr>
        <p:txBody>
          <a:bodyPr/>
          <a:lstStyle/>
          <a:p>
            <a:r>
              <a:rPr lang="en-US" dirty="0" smtClean="0"/>
              <a:t>Properties of the COS SFG Sample</a:t>
            </a:r>
            <a:endParaRPr lang="en-US" dirty="0"/>
          </a:p>
        </p:txBody>
      </p:sp>
      <p:pic>
        <p:nvPicPr>
          <p:cNvPr id="3" name="Picture 2" descr="SFG_properti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16" y="3272684"/>
            <a:ext cx="8321584" cy="25947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1600200"/>
            <a:ext cx="8305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COS Sample of SFGs spans a wide range in </a:t>
            </a:r>
            <a:r>
              <a:rPr lang="en-US" b="1" dirty="0" smtClean="0">
                <a:solidFill>
                  <a:srgbClr val="44BBFF"/>
                </a:solidFill>
              </a:rPr>
              <a:t>Z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smtClean="0">
                <a:solidFill>
                  <a:schemeClr val="tx2"/>
                </a:solidFill>
              </a:rPr>
              <a:t>SFR</a:t>
            </a:r>
            <a:r>
              <a:rPr lang="en-US" b="1" dirty="0" smtClean="0">
                <a:solidFill>
                  <a:schemeClr val="tx1"/>
                </a:solidFill>
              </a:rPr>
              <a:t>, and </a:t>
            </a:r>
            <a:r>
              <a:rPr lang="en-US" b="1" dirty="0" smtClean="0">
                <a:solidFill>
                  <a:srgbClr val="34B825"/>
                </a:solidFill>
              </a:rPr>
              <a:t>type of galaxy</a:t>
            </a:r>
            <a:r>
              <a:rPr lang="en-US" b="1" dirty="0" smtClean="0">
                <a:solidFill>
                  <a:schemeClr val="tx1"/>
                </a:solidFill>
              </a:rPr>
              <a:t>, allowing to investigate the metallicity behavior of the neutral  ISM as a function of the galaxy properties at z = 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3457023" y="3759536"/>
            <a:ext cx="822960" cy="82296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9" name="Rectangle 8"/>
          <p:cNvSpPr/>
          <p:nvPr/>
        </p:nvSpPr>
        <p:spPr bwMode="auto">
          <a:xfrm>
            <a:off x="6096000" y="3810000"/>
            <a:ext cx="457200" cy="2057400"/>
          </a:xfrm>
          <a:prstGeom prst="rect">
            <a:avLst/>
          </a:prstGeom>
          <a:solidFill>
            <a:srgbClr val="44BBFF">
              <a:alpha val="15000"/>
            </a:srgbClr>
          </a:solidFill>
          <a:ln w="38100" cap="flat" cmpd="sng" algn="ctr">
            <a:solidFill>
              <a:srgbClr val="44BB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543800" y="3810000"/>
            <a:ext cx="685800" cy="2057400"/>
          </a:xfrm>
          <a:prstGeom prst="rect">
            <a:avLst/>
          </a:prstGeom>
          <a:solidFill>
            <a:schemeClr val="tx2">
              <a:alpha val="15000"/>
            </a:schemeClr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133600" y="3810000"/>
            <a:ext cx="838200" cy="2057400"/>
          </a:xfrm>
          <a:prstGeom prst="rect">
            <a:avLst/>
          </a:prstGeom>
          <a:solidFill>
            <a:srgbClr val="34B825">
              <a:alpha val="15000"/>
            </a:srgbClr>
          </a:solidFill>
          <a:ln w="38100" cap="flat" cmpd="sng" algn="ctr">
            <a:solidFill>
              <a:srgbClr val="34B8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90600"/>
          </a:xfrm>
        </p:spPr>
        <p:txBody>
          <a:bodyPr/>
          <a:lstStyle/>
          <a:p>
            <a:r>
              <a:rPr lang="en-US" sz="3600" dirty="0" smtClean="0"/>
              <a:t>ACS/SBC Pre-Imaging of COS SFG Sample</a:t>
            </a:r>
            <a:endParaRPr lang="en-US" sz="3600" dirty="0"/>
          </a:p>
        </p:txBody>
      </p:sp>
      <p:pic>
        <p:nvPicPr>
          <p:cNvPr id="3" name="Picture 2" descr="COS_targe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524000"/>
            <a:ext cx="5486400" cy="49960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dirty="0" smtClean="0"/>
              <a:t>COS Observations of </a:t>
            </a:r>
            <a:r>
              <a:rPr lang="en-US" dirty="0" smtClean="0"/>
              <a:t>SBS 1415</a:t>
            </a:r>
            <a:r>
              <a:rPr lang="en-US" dirty="0" smtClean="0"/>
              <a:t>+437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6532203" y="5167507"/>
            <a:ext cx="822960" cy="82296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6" name="Picture 15" descr="apertures_zoomout_wFUSE_noLabe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47800"/>
            <a:ext cx="4526386" cy="4343400"/>
          </a:xfrm>
          <a:prstGeom prst="rect">
            <a:avLst/>
          </a:prstGeom>
          <a:ln w="38100">
            <a:solidFill>
              <a:schemeClr val="accent3">
                <a:lumMod val="10000"/>
              </a:schemeClr>
            </a:solidFill>
          </a:ln>
        </p:spPr>
      </p:pic>
      <p:sp>
        <p:nvSpPr>
          <p:cNvPr id="17" name="Rectangle 16"/>
          <p:cNvSpPr/>
          <p:nvPr/>
        </p:nvSpPr>
        <p:spPr bwMode="auto">
          <a:xfrm>
            <a:off x="2286000" y="2971800"/>
            <a:ext cx="762000" cy="914400"/>
          </a:xfrm>
          <a:prstGeom prst="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pic>
        <p:nvPicPr>
          <p:cNvPr id="19" name="Picture 18" descr="SBS1451_zoo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048000"/>
            <a:ext cx="2859088" cy="3039955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cxnSp>
        <p:nvCxnSpPr>
          <p:cNvPr id="21" name="Straight Connector 20"/>
          <p:cNvCxnSpPr/>
          <p:nvPr/>
        </p:nvCxnSpPr>
        <p:spPr bwMode="auto">
          <a:xfrm rot="10800000">
            <a:off x="2971800" y="2971800"/>
            <a:ext cx="1752600" cy="76200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rot="16200000" flipV="1">
            <a:off x="2781300" y="4152900"/>
            <a:ext cx="2209800" cy="1676400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4876800" y="3505200"/>
            <a:ext cx="6635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Arial Narrow"/>
              </a:rPr>
              <a:t>MMT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Arial Narrow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53200" y="3962400"/>
            <a:ext cx="6403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DF0700"/>
                </a:solidFill>
                <a:latin typeface="Arial Narrow"/>
              </a:rPr>
              <a:t>COS</a:t>
            </a:r>
            <a:endParaRPr lang="en-US" sz="2000" b="1" dirty="0">
              <a:solidFill>
                <a:srgbClr val="DF0700"/>
              </a:solidFill>
              <a:latin typeface="Arial Narrow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24400" y="4953000"/>
            <a:ext cx="1248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34B825"/>
                </a:solidFill>
                <a:latin typeface="Arial Narrow"/>
              </a:rPr>
              <a:t>UV Source</a:t>
            </a:r>
            <a:endParaRPr lang="en-US" sz="2000" b="1" dirty="0">
              <a:solidFill>
                <a:srgbClr val="34B825"/>
              </a:solidFill>
              <a:latin typeface="Arial Narrow"/>
            </a:endParaRPr>
          </a:p>
        </p:txBody>
      </p:sp>
      <p:sp>
        <p:nvSpPr>
          <p:cNvPr id="30" name="Rectangle 29"/>
          <p:cNvSpPr/>
          <p:nvPr/>
        </p:nvSpPr>
        <p:spPr bwMode="auto">
          <a:xfrm rot="20760000">
            <a:off x="5792513" y="3220949"/>
            <a:ext cx="832104" cy="2661528"/>
          </a:xfrm>
          <a:prstGeom prst="rect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5699760" y="4099560"/>
            <a:ext cx="1005840" cy="100584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6050280" y="4419600"/>
            <a:ext cx="274320" cy="274320"/>
          </a:xfrm>
          <a:prstGeom prst="ellipse">
            <a:avLst/>
          </a:prstGeom>
          <a:noFill/>
          <a:ln w="38100" cap="flat" cmpd="sng" algn="ctr">
            <a:solidFill>
              <a:srgbClr val="34B8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5000" y="2057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5410200" y="1295400"/>
            <a:ext cx="320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/>
            <a:r>
              <a:rPr lang="en-US" sz="2000" b="1" dirty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metal-poor BCD</a:t>
            </a:r>
          </a:p>
          <a:p>
            <a:pPr marL="39688"/>
            <a:r>
              <a:rPr lang="en-US" sz="2000" b="1" dirty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D</a:t>
            </a:r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=</a:t>
            </a:r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 13.6 Mpc</a:t>
            </a:r>
          </a:p>
          <a:p>
            <a:pPr marL="39688"/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M 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≈ 10</a:t>
            </a:r>
            <a:r>
              <a:rPr lang="en-US" sz="2000" b="1" baseline="30000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9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 M</a:t>
            </a:r>
            <a:r>
              <a:rPr lang="en-US" sz="2000" b="1" baseline="-25000" dirty="0" smtClean="0">
                <a:solidFill>
                  <a:schemeClr val="tx1"/>
                </a:solidFill>
                <a:latin typeface="Wingdings"/>
                <a:ea typeface="Wingdings"/>
                <a:cs typeface="Wingdings"/>
                <a:sym typeface="Times New Roman" pitchFamily="28" charset="0"/>
              </a:rPr>
              <a:t></a:t>
            </a:r>
            <a:endParaRPr lang="en-US" sz="2000" b="1" dirty="0" smtClean="0">
              <a:solidFill>
                <a:schemeClr val="tx1"/>
              </a:solidFill>
              <a:ea typeface="Times New Roman" pitchFamily="28" charset="0"/>
              <a:cs typeface="Times New Roman" pitchFamily="28" charset="0"/>
              <a:sym typeface="Times New Roman" pitchFamily="28" charset="0"/>
            </a:endParaRPr>
          </a:p>
          <a:p>
            <a:pPr marL="39688"/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Z 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≈</a:t>
            </a:r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 1/20 Z</a:t>
            </a:r>
            <a:r>
              <a:rPr lang="en-US" sz="2000" b="1" baseline="-25000" dirty="0" smtClean="0">
                <a:solidFill>
                  <a:schemeClr val="tx1"/>
                </a:solidFill>
                <a:latin typeface="Wingdings"/>
                <a:ea typeface="Wingdings"/>
                <a:cs typeface="Wingdings"/>
                <a:sym typeface="Times New Roman" pitchFamily="28" charset="0"/>
              </a:rPr>
              <a:t></a:t>
            </a:r>
          </a:p>
          <a:p>
            <a:pPr marL="39688"/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Age (HII regions) 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≈ 5 </a:t>
            </a:r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Myr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 </a:t>
            </a:r>
            <a:endParaRPr lang="en-US" sz="2000" b="1" baseline="-25000" dirty="0" smtClean="0">
              <a:solidFill>
                <a:schemeClr val="tx1"/>
              </a:solidFill>
              <a:latin typeface="Wingdings"/>
              <a:ea typeface="Wingdings"/>
              <a:cs typeface="Wingdings"/>
              <a:sym typeface="Times New Roman" pitchFamily="2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800" y="5921514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FUSE data with S/N 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≈ 4 (</a:t>
            </a:r>
            <a:r>
              <a:rPr lang="en-US" sz="2000" b="1" dirty="0" smtClean="0">
                <a:solidFill>
                  <a:schemeClr val="tx1"/>
                </a:solidFill>
                <a:sym typeface="Symbol" pitchFamily="28" charset="2"/>
              </a:rPr>
              <a:t>low)</a:t>
            </a:r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Nebular emission-line long-slit (1.5”x5”) spectra from MMT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rgbClr val="56FF1B"/>
                </a:solidFill>
                <a:latin typeface="Arial Narrow"/>
              </a:rPr>
              <a:t>(Thuan et al. 1999)</a:t>
            </a:r>
            <a:endParaRPr lang="en-US" sz="2000" b="1" i="1" dirty="0">
              <a:solidFill>
                <a:srgbClr val="56FF1B"/>
              </a:solidFill>
              <a:latin typeface="Arial Narrow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43200" y="472440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Arial Narrow"/>
              </a:rPr>
              <a:t>FUSE</a:t>
            </a:r>
            <a:endParaRPr lang="en-US" sz="2000" b="1" dirty="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40" name="Rectangle 39"/>
          <p:cNvSpPr/>
          <p:nvPr/>
        </p:nvSpPr>
        <p:spPr bwMode="auto">
          <a:xfrm rot="480000">
            <a:off x="1039293" y="1798896"/>
            <a:ext cx="3383280" cy="3383280"/>
          </a:xfrm>
          <a:prstGeom prst="rect">
            <a:avLst/>
          </a:prstGeom>
          <a:noFill/>
          <a:ln w="38100" cap="flat" cmpd="sng" algn="ctr">
            <a:solidFill>
              <a:srgbClr val="8933B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 rot="1560000">
            <a:off x="1258370" y="2020369"/>
            <a:ext cx="2944368" cy="2944368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4400" y="3810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8933BF"/>
                </a:solidFill>
                <a:latin typeface="Arial Narrow"/>
              </a:rPr>
              <a:t>ACS/SBC</a:t>
            </a:r>
            <a:endParaRPr lang="en-US" sz="2000" b="1" dirty="0">
              <a:solidFill>
                <a:srgbClr val="8933BF"/>
              </a:solidFill>
              <a:latin typeface="Arial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dirty="0" smtClean="0"/>
              <a:t>COS/FUV Spectra of </a:t>
            </a:r>
            <a:r>
              <a:rPr lang="en-US" dirty="0" smtClean="0"/>
              <a:t>SBS 1415</a:t>
            </a:r>
            <a:r>
              <a:rPr lang="en-US" dirty="0" smtClean="0"/>
              <a:t>+437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0" y="3962401"/>
            <a:ext cx="1676400" cy="2286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 descr="SBS1415_labele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838200" y="1417320"/>
            <a:ext cx="7541488" cy="512978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2" name="Rectangle 11"/>
          <p:cNvSpPr/>
          <p:nvPr/>
        </p:nvSpPr>
        <p:spPr bwMode="auto">
          <a:xfrm>
            <a:off x="2578608" y="4233672"/>
            <a:ext cx="182880" cy="1956816"/>
          </a:xfrm>
          <a:prstGeom prst="rect">
            <a:avLst/>
          </a:prstGeom>
          <a:solidFill>
            <a:srgbClr val="34B825">
              <a:alpha val="17000"/>
            </a:srgbClr>
          </a:solidFill>
          <a:ln w="9525" cap="flat" cmpd="sng" algn="ctr">
            <a:solidFill>
              <a:srgbClr val="34B8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49040" y="1676400"/>
            <a:ext cx="182880" cy="1956816"/>
          </a:xfrm>
          <a:prstGeom prst="rect">
            <a:avLst/>
          </a:prstGeom>
          <a:solidFill>
            <a:schemeClr val="accent1">
              <a:alpha val="17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70731" y="1337846"/>
            <a:ext cx="720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1"/>
                </a:solidFill>
              </a:rPr>
              <a:t>Stellar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248656" y="1676400"/>
            <a:ext cx="182880" cy="1956816"/>
          </a:xfrm>
          <a:prstGeom prst="rect">
            <a:avLst/>
          </a:prstGeom>
          <a:solidFill>
            <a:srgbClr val="34B825">
              <a:alpha val="17000"/>
            </a:srgbClr>
          </a:solidFill>
          <a:ln w="9525" cap="flat" cmpd="sng" algn="ctr">
            <a:solidFill>
              <a:srgbClr val="34B8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00600" y="1337846"/>
            <a:ext cx="1141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</a:rPr>
              <a:t>Geocoronal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705600" y="4251960"/>
            <a:ext cx="182880" cy="1956816"/>
          </a:xfrm>
          <a:prstGeom prst="rect">
            <a:avLst/>
          </a:prstGeom>
          <a:solidFill>
            <a:schemeClr val="accent1">
              <a:alpha val="17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324600" y="4251960"/>
            <a:ext cx="182880" cy="1956816"/>
          </a:xfrm>
          <a:prstGeom prst="rect">
            <a:avLst/>
          </a:prstGeom>
          <a:solidFill>
            <a:schemeClr val="accent1">
              <a:alpha val="17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Abundances in </a:t>
            </a:r>
            <a:r>
              <a:rPr lang="en-US" dirty="0" smtClean="0"/>
              <a:t>SBS 1415</a:t>
            </a:r>
            <a:r>
              <a:rPr lang="en-US" dirty="0" smtClean="0"/>
              <a:t>+437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1654314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800" b="1" dirty="0" smtClean="0">
                <a:solidFill>
                  <a:schemeClr val="tx1"/>
                </a:solidFill>
              </a:rPr>
              <a:t>   </a:t>
            </a:r>
            <a:r>
              <a:rPr lang="en-US" sz="2000" b="1" dirty="0" err="1" smtClean="0">
                <a:solidFill>
                  <a:schemeClr val="tx1"/>
                </a:solidFill>
              </a:rPr>
              <a:t>α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elements O</a:t>
            </a:r>
            <a:r>
              <a:rPr lang="en-US" sz="2000" b="1" dirty="0" smtClean="0">
                <a:solidFill>
                  <a:schemeClr val="tx1"/>
                </a:solidFill>
              </a:rPr>
              <a:t> as </a:t>
            </a:r>
            <a:r>
              <a:rPr lang="en-US" sz="2000" b="1" dirty="0" smtClean="0">
                <a:solidFill>
                  <a:schemeClr val="tx1"/>
                </a:solidFill>
              </a:rPr>
              <a:t>traced by </a:t>
            </a:r>
            <a:r>
              <a:rPr lang="en-US" sz="2000" b="1" dirty="0" smtClean="0">
                <a:solidFill>
                  <a:schemeClr val="tx1"/>
                </a:solidFill>
              </a:rPr>
              <a:t>P </a:t>
            </a:r>
            <a:r>
              <a:rPr lang="en-US" sz="2000" b="1" i="1" dirty="0" smtClean="0">
                <a:solidFill>
                  <a:srgbClr val="56FF1B"/>
                </a:solidFill>
                <a:latin typeface="Arial Narrow"/>
              </a:rPr>
              <a:t>(</a:t>
            </a:r>
            <a:r>
              <a:rPr lang="en-US" sz="2000" b="1" i="1" dirty="0" err="1" smtClean="0">
                <a:solidFill>
                  <a:srgbClr val="56FF1B"/>
                </a:solidFill>
                <a:latin typeface="Arial Narrow"/>
              </a:rPr>
              <a:t>Lebouteiller</a:t>
            </a:r>
            <a:r>
              <a:rPr lang="en-US" sz="2000" b="1" i="1" dirty="0" smtClean="0">
                <a:solidFill>
                  <a:srgbClr val="56FF1B"/>
                </a:solidFill>
                <a:latin typeface="Arial Narrow"/>
              </a:rPr>
              <a:t> et al. 2005)</a:t>
            </a:r>
            <a:r>
              <a:rPr lang="en-US" sz="2000" b="1" dirty="0" smtClean="0">
                <a:solidFill>
                  <a:schemeClr val="tx1"/>
                </a:solidFill>
              </a:rPr>
              <a:t>, </a:t>
            </a:r>
            <a:r>
              <a:rPr lang="en-US" sz="2000" b="1" dirty="0" smtClean="0">
                <a:solidFill>
                  <a:schemeClr val="tx1"/>
                </a:solidFill>
              </a:rPr>
              <a:t>S, </a:t>
            </a:r>
            <a:r>
              <a:rPr lang="en-US" sz="2000" b="1" dirty="0" smtClean="0">
                <a:solidFill>
                  <a:schemeClr val="tx1"/>
                </a:solidFill>
              </a:rPr>
              <a:t>Mg consistent with each other and with values in HII region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19800" y="2459772"/>
            <a:ext cx="2971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</a:rPr>
              <a:t>Fe </a:t>
            </a:r>
            <a:r>
              <a:rPr lang="en-US" sz="2000" b="1" dirty="0" smtClean="0">
                <a:solidFill>
                  <a:schemeClr val="tx1"/>
                </a:solidFill>
              </a:rPr>
              <a:t>slightly lower in HI than in HII (but HII has large ionization corrections</a:t>
            </a:r>
            <a:r>
              <a:rPr lang="en-US" sz="2000" b="1" dirty="0" smtClean="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 N </a:t>
            </a:r>
            <a:r>
              <a:rPr lang="en-US" sz="2000" b="1" dirty="0" smtClean="0">
                <a:solidFill>
                  <a:schemeClr val="tx1"/>
                </a:solidFill>
              </a:rPr>
              <a:t>lower in HI than in HII: N enrichment of HII regions or</a:t>
            </a:r>
            <a:r>
              <a:rPr lang="en-US" sz="2000" b="1" dirty="0" smtClean="0">
                <a:solidFill>
                  <a:schemeClr val="tx1"/>
                </a:solidFill>
              </a:rPr>
              <a:t> NI </a:t>
            </a:r>
            <a:r>
              <a:rPr lang="en-US" sz="2000" b="1" dirty="0" smtClean="0">
                <a:solidFill>
                  <a:schemeClr val="tx1"/>
                </a:solidFill>
              </a:rPr>
              <a:t>ionization </a:t>
            </a:r>
            <a:r>
              <a:rPr lang="en-US" sz="2000" b="1" dirty="0" smtClean="0">
                <a:solidFill>
                  <a:schemeClr val="tx1"/>
                </a:solidFill>
              </a:rPr>
              <a:t>effects in neutral ISM ?</a:t>
            </a:r>
          </a:p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Fe, Ni, Mg less depleted</a:t>
            </a:r>
            <a:r>
              <a:rPr lang="en-US" sz="2000" b="1" dirty="0" smtClean="0">
                <a:solidFill>
                  <a:schemeClr val="tx1"/>
                </a:solidFill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</a:rPr>
              <a:t>than in</a:t>
            </a:r>
            <a:r>
              <a:rPr lang="en-US" sz="2000" b="1" dirty="0" smtClean="0">
                <a:solidFill>
                  <a:schemeClr val="tx1"/>
                </a:solidFill>
              </a:rPr>
              <a:t> sightline towards local star HD 185418 (similar N(H)): </a:t>
            </a:r>
            <a:r>
              <a:rPr lang="en-US" sz="2000" b="1" dirty="0" smtClean="0">
                <a:solidFill>
                  <a:schemeClr val="tx1"/>
                </a:solidFill>
              </a:rPr>
              <a:t>Z effect ?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3352800"/>
            <a:ext cx="25631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9C929"/>
                </a:solidFill>
              </a:rPr>
              <a:t>(</a:t>
            </a:r>
            <a:r>
              <a:rPr lang="en-US" sz="1600" b="1" dirty="0" err="1" smtClean="0">
                <a:solidFill>
                  <a:srgbClr val="39C929"/>
                </a:solidFill>
              </a:rPr>
              <a:t>Sonnentrucker</a:t>
            </a:r>
            <a:r>
              <a:rPr lang="en-US" sz="1600" b="1" dirty="0" smtClean="0">
                <a:solidFill>
                  <a:srgbClr val="39C929"/>
                </a:solidFill>
              </a:rPr>
              <a:t> et al. 2003)</a:t>
            </a:r>
            <a:endParaRPr lang="en-US" sz="1600" b="1" dirty="0">
              <a:solidFill>
                <a:srgbClr val="39C929"/>
              </a:solidFill>
            </a:endParaRPr>
          </a:p>
        </p:txBody>
      </p:sp>
      <p:pic>
        <p:nvPicPr>
          <p:cNvPr id="9" name="Picture 8" descr="SBS1415_depletio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57200" y="2514600"/>
            <a:ext cx="5396534" cy="395287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extBox 9"/>
          <p:cNvSpPr txBox="1"/>
          <p:nvPr/>
        </p:nvSpPr>
        <p:spPr>
          <a:xfrm>
            <a:off x="2209800" y="3242846"/>
            <a:ext cx="2374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rgbClr val="56FF1B"/>
                </a:solidFill>
                <a:latin typeface="Arial Narrow"/>
              </a:rPr>
              <a:t>(</a:t>
            </a:r>
            <a:r>
              <a:rPr lang="en-US" sz="1600" b="1" i="1" dirty="0" err="1" smtClean="0">
                <a:solidFill>
                  <a:srgbClr val="56FF1B"/>
                </a:solidFill>
                <a:latin typeface="Arial Narrow"/>
              </a:rPr>
              <a:t>Sonnentrucker</a:t>
            </a:r>
            <a:r>
              <a:rPr lang="en-US" sz="1600" b="1" i="1" dirty="0" smtClean="0">
                <a:solidFill>
                  <a:srgbClr val="56FF1B"/>
                </a:solidFill>
                <a:latin typeface="Arial Narrow"/>
              </a:rPr>
              <a:t> et al. 2003)</a:t>
            </a:r>
            <a:endParaRPr lang="en-US" sz="1600" b="1" i="1" dirty="0">
              <a:solidFill>
                <a:srgbClr val="56FF1B"/>
              </a:solidFill>
              <a:latin typeface="Arial Narrow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rot="5400000" flipH="1" flipV="1">
            <a:off x="2331720" y="5409803"/>
            <a:ext cx="304800" cy="794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 flipH="1" flipV="1">
            <a:off x="2798064" y="4736592"/>
            <a:ext cx="304800" cy="794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1399032" y="5093208"/>
            <a:ext cx="304800" cy="794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Oval 18"/>
          <p:cNvSpPr/>
          <p:nvPr/>
        </p:nvSpPr>
        <p:spPr bwMode="auto">
          <a:xfrm>
            <a:off x="1752600" y="4343400"/>
            <a:ext cx="533400" cy="1066800"/>
          </a:xfrm>
          <a:prstGeom prst="ellipse">
            <a:avLst/>
          </a:prstGeom>
          <a:solidFill>
            <a:srgbClr val="34B825">
              <a:alpha val="29000"/>
            </a:srgbClr>
          </a:solidFill>
          <a:ln w="9525" cap="flat" cmpd="sng" algn="ctr">
            <a:solidFill>
              <a:srgbClr val="34B8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r>
              <a:rPr lang="en-US" dirty="0" smtClean="0"/>
              <a:t>COS Observations of NGC 5253</a:t>
            </a:r>
            <a:endParaRPr lang="en-US" dirty="0"/>
          </a:p>
        </p:txBody>
      </p:sp>
      <p:pic>
        <p:nvPicPr>
          <p:cNvPr id="3" name="Picture 2" descr="NGC5253_apertures_zoomout_wFU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8" y="1828800"/>
            <a:ext cx="4444365" cy="4114800"/>
          </a:xfrm>
          <a:prstGeom prst="rect">
            <a:avLst/>
          </a:prstGeom>
          <a:ln w="38100" cmpd="sng">
            <a:solidFill>
              <a:srgbClr val="000000"/>
            </a:solidFill>
          </a:ln>
        </p:spPr>
      </p:pic>
      <p:sp>
        <p:nvSpPr>
          <p:cNvPr id="4" name="Rectangle 3"/>
          <p:cNvSpPr/>
          <p:nvPr/>
        </p:nvSpPr>
        <p:spPr bwMode="auto">
          <a:xfrm rot="3000000">
            <a:off x="920197" y="1944923"/>
            <a:ext cx="3383280" cy="3383280"/>
          </a:xfrm>
          <a:prstGeom prst="rect">
            <a:avLst/>
          </a:prstGeom>
          <a:noFill/>
          <a:ln w="38100" cap="flat" cmpd="sng" algn="ctr">
            <a:solidFill>
              <a:srgbClr val="8933B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51816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8933BF"/>
                </a:solidFill>
                <a:latin typeface="Arial Narrow"/>
              </a:rPr>
              <a:t>ACS/SBC</a:t>
            </a:r>
            <a:endParaRPr lang="en-US" sz="2000" b="1" dirty="0">
              <a:solidFill>
                <a:srgbClr val="8933BF"/>
              </a:solidFill>
              <a:latin typeface="Arial Narrow"/>
            </a:endParaRPr>
          </a:p>
        </p:txBody>
      </p:sp>
      <p:sp>
        <p:nvSpPr>
          <p:cNvPr id="6" name="Rectangle 5"/>
          <p:cNvSpPr/>
          <p:nvPr/>
        </p:nvSpPr>
        <p:spPr bwMode="auto">
          <a:xfrm rot="4620000">
            <a:off x="1131638" y="2153408"/>
            <a:ext cx="2944368" cy="2944368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9800" y="211449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Arial Narrow"/>
              </a:rPr>
              <a:t>FUSE</a:t>
            </a:r>
            <a:endParaRPr lang="en-US" sz="2000" b="1" dirty="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133600" y="2819400"/>
            <a:ext cx="1600200" cy="2057400"/>
          </a:xfrm>
          <a:prstGeom prst="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pic>
        <p:nvPicPr>
          <p:cNvPr id="9" name="Picture 8" descr="NGC5253_zoo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200400"/>
            <a:ext cx="2590800" cy="3007178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cxnSp>
        <p:nvCxnSpPr>
          <p:cNvPr id="10" name="Straight Connector 9"/>
          <p:cNvCxnSpPr/>
          <p:nvPr/>
        </p:nvCxnSpPr>
        <p:spPr bwMode="auto">
          <a:xfrm rot="10800000">
            <a:off x="3733800" y="2819400"/>
            <a:ext cx="1219200" cy="381000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rot="16200000" flipV="1">
            <a:off x="3657600" y="4953000"/>
            <a:ext cx="1371600" cy="1219200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5257800" y="1295400"/>
            <a:ext cx="3276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/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Dwarf Starburst Galaxy</a:t>
            </a:r>
          </a:p>
          <a:p>
            <a:pPr marL="39688"/>
            <a:r>
              <a:rPr lang="en-US" sz="2000" b="1" dirty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D</a:t>
            </a:r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=</a:t>
            </a:r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  1.7 </a:t>
            </a:r>
            <a:r>
              <a:rPr lang="en-US" sz="2000" b="1" dirty="0" err="1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Mpc</a:t>
            </a:r>
            <a:endParaRPr lang="en-US" sz="2000" b="1" dirty="0" smtClean="0">
              <a:solidFill>
                <a:schemeClr val="tx1"/>
              </a:solidFill>
              <a:ea typeface="Times New Roman" pitchFamily="28" charset="0"/>
              <a:cs typeface="Times New Roman" pitchFamily="28" charset="0"/>
              <a:sym typeface="Times New Roman" pitchFamily="28" charset="0"/>
            </a:endParaRPr>
          </a:p>
          <a:p>
            <a:pPr marL="39688"/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M 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≈ 10</a:t>
            </a:r>
            <a:r>
              <a:rPr lang="en-US" sz="2000" b="1" baseline="30000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9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 M</a:t>
            </a:r>
            <a:r>
              <a:rPr lang="en-US" sz="2000" b="1" baseline="-25000" dirty="0" smtClean="0">
                <a:solidFill>
                  <a:schemeClr val="tx1"/>
                </a:solidFill>
                <a:latin typeface="Wingdings"/>
                <a:ea typeface="Wingdings"/>
                <a:cs typeface="Wingdings"/>
                <a:sym typeface="Times New Roman" pitchFamily="28" charset="0"/>
              </a:rPr>
              <a:t></a:t>
            </a:r>
            <a:endParaRPr lang="en-US" sz="2000" b="1" dirty="0" smtClean="0">
              <a:solidFill>
                <a:schemeClr val="tx1"/>
              </a:solidFill>
              <a:ea typeface="Times New Roman" pitchFamily="28" charset="0"/>
              <a:cs typeface="Times New Roman" pitchFamily="28" charset="0"/>
              <a:sym typeface="Times New Roman" pitchFamily="28" charset="0"/>
            </a:endParaRPr>
          </a:p>
          <a:p>
            <a:pPr marL="39688"/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Z 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≈</a:t>
            </a:r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 1/5 Z</a:t>
            </a:r>
            <a:r>
              <a:rPr lang="en-US" sz="2000" b="1" baseline="-25000" dirty="0" smtClean="0">
                <a:solidFill>
                  <a:schemeClr val="tx1"/>
                </a:solidFill>
                <a:latin typeface="Wingdings"/>
                <a:ea typeface="Wingdings"/>
                <a:cs typeface="Wingdings"/>
                <a:sym typeface="Times New Roman" pitchFamily="28" charset="0"/>
              </a:rPr>
              <a:t></a:t>
            </a:r>
          </a:p>
          <a:p>
            <a:pPr marL="39688"/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Age (HII regions) 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≈  5 </a:t>
            </a:r>
            <a:r>
              <a:rPr lang="en-US" sz="2000" b="1" dirty="0" err="1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Myr</a:t>
            </a:r>
            <a:r>
              <a:rPr lang="en-US" sz="2000" b="1" dirty="0" smtClean="0">
                <a:solidFill>
                  <a:schemeClr val="tx1"/>
                </a:solidFill>
                <a:latin typeface="Symbol" pitchFamily="28" charset="2"/>
                <a:ea typeface="Symbol" pitchFamily="28" charset="2"/>
                <a:cs typeface="Symbol" pitchFamily="28" charset="2"/>
                <a:sym typeface="Symbol" pitchFamily="28" charset="2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ea typeface="Times New Roman" pitchFamily="28" charset="0"/>
                <a:cs typeface="Times New Roman" pitchFamily="28" charset="0"/>
                <a:sym typeface="Times New Roman" pitchFamily="28" charset="0"/>
              </a:rPr>
              <a:t> </a:t>
            </a:r>
            <a:endParaRPr lang="en-US" sz="2000" b="1" baseline="-25000" dirty="0" smtClean="0">
              <a:solidFill>
                <a:schemeClr val="tx1"/>
              </a:solidFill>
              <a:latin typeface="Wingdings"/>
              <a:ea typeface="Wingdings"/>
              <a:cs typeface="Wingdings"/>
              <a:sym typeface="Times New Roman" pitchFamily="2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9600" y="5997714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Nebular emission-line long-slit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(knot D) spectra from VLT-UVES  </a:t>
            </a:r>
            <a:r>
              <a:rPr lang="en-US" sz="2000" b="1" i="1" dirty="0" smtClean="0">
                <a:solidFill>
                  <a:srgbClr val="56FF1B"/>
                </a:solidFill>
                <a:latin typeface="Arial Narrow"/>
              </a:rPr>
              <a:t>(Lopez-Sanchez et al. 2007)</a:t>
            </a:r>
            <a:endParaRPr lang="en-US" sz="2000" b="1" i="1" dirty="0">
              <a:solidFill>
                <a:srgbClr val="56FF1B"/>
              </a:solidFill>
              <a:latin typeface="Arial Narrow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5614416" y="4724400"/>
            <a:ext cx="304800" cy="304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867400" y="5791200"/>
            <a:ext cx="304800" cy="304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5724144" y="4828032"/>
            <a:ext cx="91440" cy="91440"/>
          </a:xfrm>
          <a:prstGeom prst="ellipse">
            <a:avLst/>
          </a:prstGeom>
          <a:noFill/>
          <a:ln w="38100" cap="flat" cmpd="sng" algn="ctr">
            <a:solidFill>
              <a:srgbClr val="34B8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961888" y="5897880"/>
            <a:ext cx="91440" cy="91440"/>
          </a:xfrm>
          <a:prstGeom prst="ellipse">
            <a:avLst/>
          </a:prstGeom>
          <a:noFill/>
          <a:ln w="38100" cap="flat" cmpd="sng" algn="ctr">
            <a:solidFill>
              <a:srgbClr val="34B8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10778" y="5029200"/>
            <a:ext cx="647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DF0700"/>
                </a:solidFill>
                <a:latin typeface="Arial Narrow"/>
              </a:rPr>
              <a:t> COS</a:t>
            </a:r>
            <a:endParaRPr lang="en-US" sz="1800" b="1" dirty="0">
              <a:solidFill>
                <a:srgbClr val="DF0700"/>
              </a:solidFill>
              <a:latin typeface="Arial Narrow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43242" y="5257800"/>
            <a:ext cx="1552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34B825"/>
                </a:solidFill>
                <a:latin typeface="Arial Narrow"/>
              </a:rPr>
              <a:t>UV </a:t>
            </a:r>
            <a:r>
              <a:rPr lang="en-US" sz="2000" b="1" dirty="0" smtClean="0">
                <a:solidFill>
                  <a:srgbClr val="34B825"/>
                </a:solidFill>
                <a:latin typeface="Arial Narrow"/>
              </a:rPr>
              <a:t>Sources</a:t>
            </a:r>
            <a:endParaRPr lang="en-US" sz="2000" b="1" dirty="0">
              <a:solidFill>
                <a:srgbClr val="34B825"/>
              </a:solidFill>
              <a:latin typeface="Arial Narrow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rot="5400000">
            <a:off x="7125494" y="5448300"/>
            <a:ext cx="1143000" cy="1588"/>
          </a:xfrm>
          <a:prstGeom prst="straightConnector1">
            <a:avLst/>
          </a:prstGeom>
          <a:noFill/>
          <a:ln w="254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7765708" y="5105400"/>
            <a:ext cx="1225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FFFF00"/>
                </a:solidFill>
                <a:latin typeface="Arial Narrow"/>
              </a:rPr>
              <a:t>Separation:</a:t>
            </a:r>
          </a:p>
          <a:p>
            <a:pPr algn="ctr"/>
            <a:r>
              <a:rPr lang="en-US" sz="1800" b="1" dirty="0" smtClean="0">
                <a:solidFill>
                  <a:srgbClr val="FFFF00"/>
                </a:solidFill>
                <a:latin typeface="Arial Narrow"/>
              </a:rPr>
              <a:t>~ 130 pc</a:t>
            </a:r>
            <a:endParaRPr lang="en-US" sz="1800" b="1" dirty="0">
              <a:solidFill>
                <a:srgbClr val="FFFF00"/>
              </a:solidFill>
              <a:latin typeface="Arial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086600" cy="990600"/>
          </a:xfrm>
        </p:spPr>
        <p:txBody>
          <a:bodyPr/>
          <a:lstStyle/>
          <a:p>
            <a:r>
              <a:rPr lang="en-US" dirty="0" smtClean="0"/>
              <a:t>COS Spectra of NGC5253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56388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Spectra in POS1 &amp; POS2 with slightly different fluxes, </a:t>
            </a:r>
            <a:r>
              <a:rPr lang="en-US" sz="2000" b="1" dirty="0" smtClean="0">
                <a:solidFill>
                  <a:schemeClr val="tx1"/>
                </a:solidFill>
              </a:rPr>
              <a:t>otherwise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similar to each other</a:t>
            </a:r>
          </a:p>
          <a:p>
            <a:pPr>
              <a:buFont typeface="Arial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HI column density in POS1 higher by ~ 0.35 </a:t>
            </a:r>
            <a:r>
              <a:rPr lang="en-US" sz="2000" b="1" dirty="0" err="1" smtClean="0">
                <a:solidFill>
                  <a:schemeClr val="tx1"/>
                </a:solidFill>
              </a:rPr>
              <a:t>dex</a:t>
            </a:r>
            <a:r>
              <a:rPr lang="en-US" sz="2000" b="1" dirty="0" smtClean="0">
                <a:solidFill>
                  <a:schemeClr val="tx1"/>
                </a:solidFill>
              </a:rPr>
              <a:t> compared to POS2</a:t>
            </a:r>
          </a:p>
        </p:txBody>
      </p:sp>
      <p:pic>
        <p:nvPicPr>
          <p:cNvPr id="7" name="Picture 6" descr="NGC5253_labele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447800" y="1295400"/>
            <a:ext cx="6481763" cy="426716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Rectangle 7"/>
          <p:cNvSpPr/>
          <p:nvPr/>
        </p:nvSpPr>
        <p:spPr bwMode="auto">
          <a:xfrm>
            <a:off x="2819400" y="3581400"/>
            <a:ext cx="182880" cy="1652016"/>
          </a:xfrm>
          <a:prstGeom prst="rect">
            <a:avLst/>
          </a:prstGeom>
          <a:solidFill>
            <a:srgbClr val="34B825">
              <a:alpha val="17000"/>
            </a:srgbClr>
          </a:solidFill>
          <a:ln w="9525" cap="flat" cmpd="sng" algn="ctr">
            <a:solidFill>
              <a:srgbClr val="34B8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334000" y="1371600"/>
            <a:ext cx="182880" cy="1652016"/>
          </a:xfrm>
          <a:prstGeom prst="rect">
            <a:avLst/>
          </a:prstGeom>
          <a:solidFill>
            <a:srgbClr val="34B825">
              <a:alpha val="17000"/>
            </a:srgbClr>
          </a:solidFill>
          <a:ln w="9525" cap="flat" cmpd="sng" algn="ctr">
            <a:solidFill>
              <a:srgbClr val="34B8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995928" y="1371600"/>
            <a:ext cx="152400" cy="1676400"/>
          </a:xfrm>
          <a:prstGeom prst="rect">
            <a:avLst/>
          </a:prstGeom>
          <a:solidFill>
            <a:schemeClr val="accent1">
              <a:alpha val="17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400800" y="3581400"/>
            <a:ext cx="152400" cy="1676400"/>
          </a:xfrm>
          <a:prstGeom prst="rect">
            <a:avLst/>
          </a:prstGeom>
          <a:solidFill>
            <a:schemeClr val="accent1">
              <a:alpha val="17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096000" y="3581400"/>
            <a:ext cx="152400" cy="1676400"/>
          </a:xfrm>
          <a:prstGeom prst="rect">
            <a:avLst/>
          </a:prstGeom>
          <a:solidFill>
            <a:schemeClr val="accent1">
              <a:alpha val="17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Abundances in NGC 5253</a:t>
            </a:r>
            <a:endParaRPr lang="en-US" dirty="0"/>
          </a:p>
        </p:txBody>
      </p:sp>
      <p:pic>
        <p:nvPicPr>
          <p:cNvPr id="5" name="Picture 4" descr="NGC5253_depletion_wFUS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57200" y="1850944"/>
            <a:ext cx="5638800" cy="4168856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7" name="Straight Arrow Connector 6"/>
          <p:cNvCxnSpPr/>
          <p:nvPr/>
        </p:nvCxnSpPr>
        <p:spPr bwMode="auto">
          <a:xfrm rot="5400000" flipH="1" flipV="1">
            <a:off x="2404872" y="4800203"/>
            <a:ext cx="304800" cy="794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400800" y="1508640"/>
            <a:ext cx="2514600" cy="473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 </a:t>
            </a:r>
            <a:r>
              <a:rPr lang="en-US" sz="1800" b="1" dirty="0" smtClean="0">
                <a:solidFill>
                  <a:schemeClr val="tx1"/>
                </a:solidFill>
              </a:rPr>
              <a:t>Trends in 2 COS positions similar, despite different (~ 0.35 </a:t>
            </a:r>
            <a:r>
              <a:rPr lang="en-US" sz="1800" b="1" dirty="0" err="1" smtClean="0">
                <a:solidFill>
                  <a:schemeClr val="tx1"/>
                </a:solidFill>
              </a:rPr>
              <a:t>dex</a:t>
            </a:r>
            <a:r>
              <a:rPr lang="en-US" sz="1800" b="1" dirty="0" smtClean="0">
                <a:solidFill>
                  <a:schemeClr val="tx1"/>
                </a:solidFill>
              </a:rPr>
              <a:t>) HI column densities 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1800" b="1" dirty="0" smtClean="0">
                <a:solidFill>
                  <a:schemeClr val="tx1"/>
                </a:solidFill>
              </a:rPr>
              <a:t>  For </a:t>
            </a:r>
            <a:r>
              <a:rPr lang="en-US" sz="1800" b="1" dirty="0" smtClean="0">
                <a:solidFill>
                  <a:schemeClr val="tx1"/>
                </a:solidFill>
              </a:rPr>
              <a:t>both COS positions, same</a:t>
            </a:r>
            <a:r>
              <a:rPr lang="en-US" sz="1800" b="1" dirty="0" smtClean="0">
                <a:solidFill>
                  <a:schemeClr val="tx1"/>
                </a:solidFill>
              </a:rPr>
              <a:t> trends </a:t>
            </a:r>
            <a:r>
              <a:rPr lang="en-US" sz="1800" b="1" dirty="0" smtClean="0">
                <a:solidFill>
                  <a:schemeClr val="tx1"/>
                </a:solidFill>
              </a:rPr>
              <a:t>as observed for </a:t>
            </a:r>
            <a:r>
              <a:rPr lang="en-US" sz="1800" b="1" dirty="0" smtClean="0">
                <a:solidFill>
                  <a:schemeClr val="tx1"/>
                </a:solidFill>
              </a:rPr>
              <a:t>SBS 1451</a:t>
            </a:r>
            <a:r>
              <a:rPr lang="en-US" sz="1800" b="1" dirty="0" smtClean="0">
                <a:solidFill>
                  <a:schemeClr val="tx1"/>
                </a:solidFill>
              </a:rPr>
              <a:t>+</a:t>
            </a:r>
            <a:r>
              <a:rPr lang="en-US" sz="1800" b="1" dirty="0" smtClean="0">
                <a:solidFill>
                  <a:schemeClr val="tx1"/>
                </a:solidFill>
              </a:rPr>
              <a:t>437 for </a:t>
            </a:r>
            <a:r>
              <a:rPr lang="en-US" sz="1800" b="1" dirty="0" err="1" smtClean="0">
                <a:solidFill>
                  <a:schemeClr val="tx1"/>
                </a:solidFill>
              </a:rPr>
              <a:t>α</a:t>
            </a:r>
            <a:r>
              <a:rPr lang="en-US" sz="1800" b="1" dirty="0" smtClean="0">
                <a:solidFill>
                  <a:schemeClr val="tx1"/>
                </a:solidFill>
              </a:rPr>
              <a:t> elements and Fe-peak elements</a:t>
            </a:r>
          </a:p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1800" b="1" dirty="0" smtClean="0">
                <a:solidFill>
                  <a:schemeClr val="tx1"/>
                </a:solidFill>
              </a:rPr>
              <a:t>  In particular, N </a:t>
            </a:r>
            <a:r>
              <a:rPr lang="en-US" sz="1800" b="1" dirty="0" smtClean="0">
                <a:solidFill>
                  <a:schemeClr val="tx1"/>
                </a:solidFill>
              </a:rPr>
              <a:t>lower in HI than in </a:t>
            </a:r>
            <a:r>
              <a:rPr lang="en-US" sz="1800" b="1" dirty="0" smtClean="0">
                <a:solidFill>
                  <a:schemeClr val="tx1"/>
                </a:solidFill>
              </a:rPr>
              <a:t>HII</a:t>
            </a:r>
          </a:p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1800" b="1" dirty="0" smtClean="0">
                <a:solidFill>
                  <a:schemeClr val="tx1"/>
                </a:solidFill>
              </a:rPr>
              <a:t> FUSE data mainly consistent with COS</a:t>
            </a:r>
            <a:endParaRPr lang="en-US" sz="1800" b="1" dirty="0" smtClean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5400000" flipH="1" flipV="1">
            <a:off x="2404872" y="4636008"/>
            <a:ext cx="304800" cy="794"/>
          </a:xfrm>
          <a:prstGeom prst="straightConnector1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Oval 9"/>
          <p:cNvSpPr/>
          <p:nvPr/>
        </p:nvSpPr>
        <p:spPr bwMode="auto">
          <a:xfrm>
            <a:off x="1752600" y="3581400"/>
            <a:ext cx="609600" cy="1600200"/>
          </a:xfrm>
          <a:prstGeom prst="ellipse">
            <a:avLst/>
          </a:prstGeom>
          <a:solidFill>
            <a:srgbClr val="34B825">
              <a:alpha val="29000"/>
            </a:srgbClr>
          </a:solidFill>
          <a:ln w="9525" cap="flat" cmpd="sng" algn="ctr">
            <a:solidFill>
              <a:srgbClr val="34B8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990600"/>
          </a:xfrm>
        </p:spPr>
        <p:txBody>
          <a:bodyPr/>
          <a:lstStyle/>
          <a:p>
            <a:r>
              <a:rPr lang="en-US" dirty="0" smtClean="0"/>
              <a:t>Comparison with LBG MS 1512-cB58</a:t>
            </a:r>
            <a:endParaRPr lang="en-US" dirty="0"/>
          </a:p>
        </p:txBody>
      </p:sp>
      <p:pic>
        <p:nvPicPr>
          <p:cNvPr id="4" name="Picture 3" descr="Combined_depletio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57200" y="1676400"/>
            <a:ext cx="5461073" cy="39624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Oval 4"/>
          <p:cNvSpPr/>
          <p:nvPr/>
        </p:nvSpPr>
        <p:spPr bwMode="auto">
          <a:xfrm>
            <a:off x="1752600" y="2971800"/>
            <a:ext cx="533400" cy="990600"/>
          </a:xfrm>
          <a:prstGeom prst="ellipse">
            <a:avLst/>
          </a:prstGeom>
          <a:solidFill>
            <a:srgbClr val="34B825">
              <a:alpha val="29000"/>
            </a:srgbClr>
          </a:solidFill>
          <a:ln w="9525" cap="flat" cmpd="sng" algn="ctr">
            <a:solidFill>
              <a:srgbClr val="34B8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99FF"/>
              </a:solidFill>
              <a:effectLst/>
              <a:latin typeface="Times New Roman" pitchFamily="2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1558528"/>
            <a:ext cx="25146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 </a:t>
            </a:r>
            <a:r>
              <a:rPr lang="en-US" sz="1800" b="1" dirty="0" smtClean="0">
                <a:solidFill>
                  <a:schemeClr val="tx1"/>
                </a:solidFill>
              </a:rPr>
              <a:t>Same N abundance offset between HI and HII in LBG cB58</a:t>
            </a:r>
          </a:p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1800" b="1" dirty="0" smtClean="0">
                <a:solidFill>
                  <a:schemeClr val="tx1"/>
                </a:solidFill>
              </a:rPr>
              <a:t>   Relative trends </a:t>
            </a:r>
            <a:r>
              <a:rPr lang="en-US" sz="1800" b="1" dirty="0" smtClean="0">
                <a:solidFill>
                  <a:schemeClr val="tx1"/>
                </a:solidFill>
              </a:rPr>
              <a:t>in neutral ISM</a:t>
            </a:r>
            <a:r>
              <a:rPr lang="en-US" sz="1800" b="1" dirty="0" smtClean="0">
                <a:solidFill>
                  <a:schemeClr val="tx1"/>
                </a:solidFill>
              </a:rPr>
              <a:t> of </a:t>
            </a:r>
            <a:r>
              <a:rPr lang="en-US" sz="1800" b="1" dirty="0" err="1" smtClean="0">
                <a:solidFill>
                  <a:schemeClr val="tx1"/>
                </a:solidFill>
              </a:rPr>
              <a:t>z</a:t>
            </a:r>
            <a:r>
              <a:rPr lang="en-US" sz="1800" b="1" dirty="0" smtClean="0">
                <a:solidFill>
                  <a:schemeClr val="tx1"/>
                </a:solidFill>
              </a:rPr>
              <a:t> = 2.7 </a:t>
            </a:r>
            <a:r>
              <a:rPr lang="en-US" sz="1800" b="1" dirty="0" smtClean="0">
                <a:solidFill>
                  <a:schemeClr val="tx1"/>
                </a:solidFill>
              </a:rPr>
              <a:t>LBG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cB58 </a:t>
            </a:r>
            <a:r>
              <a:rPr lang="en-US" sz="1800" b="1" dirty="0" smtClean="0">
                <a:solidFill>
                  <a:schemeClr val="tx1"/>
                </a:solidFill>
              </a:rPr>
              <a:t>quite </a:t>
            </a:r>
            <a:r>
              <a:rPr lang="en-US" sz="1800" b="1" dirty="0" smtClean="0">
                <a:solidFill>
                  <a:schemeClr val="tx1"/>
                </a:solidFill>
              </a:rPr>
              <a:t>similar to NGC 5253, </a:t>
            </a:r>
            <a:r>
              <a:rPr lang="en-US" sz="1800" b="1" dirty="0" smtClean="0">
                <a:solidFill>
                  <a:schemeClr val="tx1"/>
                </a:solidFill>
              </a:rPr>
              <a:t>except for 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1800" b="1" dirty="0" smtClean="0">
                <a:solidFill>
                  <a:schemeClr val="tx1"/>
                </a:solidFill>
              </a:rPr>
              <a:t>  Neutral- and ionized-gas  abundances in L* LBG at </a:t>
            </a:r>
            <a:r>
              <a:rPr lang="en-US" sz="1800" b="1" dirty="0" err="1" smtClean="0">
                <a:solidFill>
                  <a:schemeClr val="tx1"/>
                </a:solidFill>
              </a:rPr>
              <a:t>z</a:t>
            </a:r>
            <a:r>
              <a:rPr lang="en-US" sz="1800" b="1" dirty="0" smtClean="0">
                <a:solidFill>
                  <a:schemeClr val="tx1"/>
                </a:solidFill>
              </a:rPr>
              <a:t> = 2.7 (a galactic bulge or an  elliptical in formation?) just ~ 0.5 </a:t>
            </a:r>
            <a:r>
              <a:rPr lang="en-US" sz="1800" b="1" dirty="0" err="1" smtClean="0">
                <a:solidFill>
                  <a:schemeClr val="tx1"/>
                </a:solidFill>
              </a:rPr>
              <a:t>dex</a:t>
            </a:r>
            <a:r>
              <a:rPr lang="en-US" sz="1800" b="1" dirty="0" smtClean="0">
                <a:solidFill>
                  <a:schemeClr val="tx1"/>
                </a:solidFill>
              </a:rPr>
              <a:t> higher than NGC 5253</a:t>
            </a:r>
            <a:endParaRPr lang="en-US" sz="1800" b="1" dirty="0" smtClean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rot="5400000" flipH="1" flipV="1">
            <a:off x="2331720" y="4190603"/>
            <a:ext cx="304800" cy="794"/>
          </a:xfrm>
          <a:prstGeom prst="straightConnector1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5400000" flipH="1" flipV="1">
            <a:off x="2331720" y="4343003"/>
            <a:ext cx="304800" cy="794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rot="5400000" flipH="1" flipV="1">
            <a:off x="2331720" y="4800203"/>
            <a:ext cx="304800" cy="794"/>
          </a:xfrm>
          <a:prstGeom prst="straightConnector1">
            <a:avLst/>
          </a:prstGeom>
          <a:noFill/>
          <a:ln w="12700" cap="flat" cmpd="sng" algn="ctr">
            <a:solidFill>
              <a:srgbClr val="F682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295400" y="5791200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 smtClean="0">
                <a:solidFill>
                  <a:srgbClr val="56FF1B"/>
                </a:solidFill>
                <a:latin typeface="Arial Narrow"/>
              </a:rPr>
              <a:t>Teplitz</a:t>
            </a:r>
            <a:r>
              <a:rPr lang="en-US" sz="2000" b="1" i="1" dirty="0" smtClean="0">
                <a:solidFill>
                  <a:srgbClr val="56FF1B"/>
                </a:solidFill>
                <a:latin typeface="Arial Narrow"/>
              </a:rPr>
              <a:t> et al. 2000, </a:t>
            </a:r>
            <a:r>
              <a:rPr lang="en-US" sz="2000" b="1" i="1" dirty="0" err="1" smtClean="0">
                <a:solidFill>
                  <a:srgbClr val="56FF1B"/>
                </a:solidFill>
                <a:latin typeface="Arial Narrow"/>
              </a:rPr>
              <a:t>Pettini</a:t>
            </a:r>
            <a:r>
              <a:rPr lang="en-US" sz="2000" b="1" i="1" dirty="0" smtClean="0">
                <a:solidFill>
                  <a:srgbClr val="56FF1B"/>
                </a:solidFill>
                <a:latin typeface="Arial Narrow"/>
              </a:rPr>
              <a:t> </a:t>
            </a:r>
            <a:r>
              <a:rPr lang="en-US" sz="2000" b="1" i="1" dirty="0" smtClean="0">
                <a:solidFill>
                  <a:srgbClr val="56FF1B"/>
                </a:solidFill>
                <a:latin typeface="Arial Narrow"/>
              </a:rPr>
              <a:t>et al. </a:t>
            </a:r>
            <a:r>
              <a:rPr lang="en-US" sz="2000" b="1" i="1" dirty="0" smtClean="0">
                <a:solidFill>
                  <a:srgbClr val="56FF1B"/>
                </a:solidFill>
                <a:latin typeface="Arial Narrow"/>
              </a:rPr>
              <a:t>2002</a:t>
            </a:r>
            <a:endParaRPr lang="en-US" sz="2000" b="1" i="1" dirty="0">
              <a:solidFill>
                <a:srgbClr val="56FF1B"/>
              </a:solidFill>
              <a:latin typeface="Arial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990600"/>
          </a:xfrm>
        </p:spPr>
        <p:txBody>
          <a:bodyPr/>
          <a:lstStyle/>
          <a:p>
            <a:r>
              <a:rPr lang="en-US" dirty="0" smtClean="0"/>
              <a:t>N Enrichment in HII Regions with IFU</a:t>
            </a:r>
            <a:endParaRPr lang="en-US" dirty="0"/>
          </a:p>
        </p:txBody>
      </p:sp>
      <p:pic>
        <p:nvPicPr>
          <p:cNvPr id="5" name="Picture 4" descr="jam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76400"/>
            <a:ext cx="3886201" cy="3870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48200" y="1676400"/>
            <a:ext cx="41148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  </a:t>
            </a:r>
            <a:r>
              <a:rPr lang="en-US" sz="2000" b="1" dirty="0" err="1" smtClean="0">
                <a:solidFill>
                  <a:schemeClr val="tx1"/>
                </a:solidFill>
              </a:rPr>
              <a:t>Mkr</a:t>
            </a:r>
            <a:r>
              <a:rPr lang="en-US" sz="2000" b="1" dirty="0" smtClean="0">
                <a:solidFill>
                  <a:schemeClr val="tx1"/>
                </a:solidFill>
              </a:rPr>
              <a:t> 966 is BCD with anomalously high N/O</a:t>
            </a:r>
          </a:p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  IFU data show evidence of broad &amp; narrow components </a:t>
            </a:r>
          </a:p>
          <a:p>
            <a:pPr lvl="1">
              <a:spcBef>
                <a:spcPts val="1200"/>
              </a:spcBef>
            </a:pPr>
            <a:r>
              <a:rPr lang="en-US" sz="1800" b="1" dirty="0" smtClean="0">
                <a:solidFill>
                  <a:schemeClr val="tx1"/>
                </a:solidFill>
              </a:rPr>
              <a:t>Broad component associated with high N</a:t>
            </a:r>
            <a:r>
              <a:rPr lang="en-US" sz="1800" b="1" baseline="-25000" dirty="0" smtClean="0">
                <a:solidFill>
                  <a:schemeClr val="tx1"/>
                </a:solidFill>
              </a:rPr>
              <a:t>e </a:t>
            </a:r>
            <a:r>
              <a:rPr lang="en-US" sz="1800" b="1" dirty="0" smtClean="0">
                <a:solidFill>
                  <a:schemeClr val="tx1"/>
                </a:solidFill>
              </a:rPr>
              <a:t>(10</a:t>
            </a:r>
            <a:r>
              <a:rPr lang="en-US" sz="1800" b="1" baseline="30000" dirty="0" smtClean="0">
                <a:solidFill>
                  <a:schemeClr val="tx1"/>
                </a:solidFill>
              </a:rPr>
              <a:t>7</a:t>
            </a:r>
            <a:r>
              <a:rPr lang="en-US" sz="1800" b="1" dirty="0" smtClean="0">
                <a:solidFill>
                  <a:schemeClr val="tx1"/>
                </a:solidFill>
              </a:rPr>
              <a:t> cm</a:t>
            </a:r>
            <a:r>
              <a:rPr lang="en-US" sz="1800" b="1" baseline="30000" dirty="0" smtClean="0">
                <a:solidFill>
                  <a:schemeClr val="tx1"/>
                </a:solidFill>
              </a:rPr>
              <a:t>-3</a:t>
            </a:r>
            <a:r>
              <a:rPr lang="en-US" sz="1800" b="1" dirty="0" smtClean="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1200"/>
              </a:spcBef>
              <a:buFont typeface="Arial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 Emission map of WR feature at </a:t>
            </a:r>
            <a:r>
              <a:rPr lang="en-US" sz="2000" b="1" dirty="0" err="1" smtClean="0">
                <a:solidFill>
                  <a:schemeClr val="tx1"/>
                </a:solidFill>
              </a:rPr>
              <a:t>λ</a:t>
            </a:r>
            <a:r>
              <a:rPr lang="en-US" sz="2000" b="1" dirty="0" smtClean="0">
                <a:solidFill>
                  <a:schemeClr val="tx1"/>
                </a:solidFill>
              </a:rPr>
              <a:t> 4658 in the inner core region of </a:t>
            </a:r>
            <a:r>
              <a:rPr lang="en-US" sz="2000" b="1" dirty="0" err="1" smtClean="0">
                <a:solidFill>
                  <a:schemeClr val="tx1"/>
                </a:solidFill>
              </a:rPr>
              <a:t>Mrk</a:t>
            </a:r>
            <a:r>
              <a:rPr lang="en-US" sz="2000" b="1" dirty="0" smtClean="0">
                <a:solidFill>
                  <a:schemeClr val="tx1"/>
                </a:solidFill>
              </a:rPr>
              <a:t> 966 correlates with broad component that only shows elevated N/O </a:t>
            </a:r>
            <a:endParaRPr lang="en-US" sz="1800" b="1" dirty="0" smtClean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1219200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56FF1B"/>
                </a:solidFill>
                <a:latin typeface="Arial Narrow"/>
              </a:rPr>
              <a:t>James et al. 2009</a:t>
            </a:r>
            <a:endParaRPr lang="en-US" sz="2000" b="1" i="1" dirty="0">
              <a:solidFill>
                <a:srgbClr val="56FF1B"/>
              </a:solidFill>
              <a:latin typeface="Arial Narrow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609600" y="5867400"/>
            <a:ext cx="78486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40639" bIns="0">
            <a:prstTxWarp prst="textNoShape">
              <a:avLst/>
            </a:prstTxWarp>
            <a:spAutoFit/>
          </a:bodyPr>
          <a:lstStyle/>
          <a:p>
            <a:pPr marL="39688" algn="ctr"/>
            <a:r>
              <a:rPr lang="en-US" b="1" dirty="0" smtClean="0">
                <a:solidFill>
                  <a:srgbClr val="FDDC35"/>
                </a:solidFill>
              </a:rPr>
              <a:t>Gemini/GMOS proposal </a:t>
            </a:r>
            <a:r>
              <a:rPr lang="en-US" b="1" smtClean="0">
                <a:solidFill>
                  <a:srgbClr val="FDDC35"/>
                </a:solidFill>
              </a:rPr>
              <a:t>submitted in Sep 2010 to </a:t>
            </a:r>
            <a:r>
              <a:rPr lang="en-US" b="1" dirty="0" smtClean="0">
                <a:solidFill>
                  <a:srgbClr val="FDDC35"/>
                </a:solidFill>
              </a:rPr>
              <a:t>obtain IFU data of COS SFG sample !</a:t>
            </a:r>
            <a:endParaRPr lang="en-US" b="1" dirty="0">
              <a:solidFill>
                <a:srgbClr val="FDDC35"/>
              </a:solidFill>
              <a:ea typeface="Times New Roman" pitchFamily="28" charset="0"/>
              <a:cs typeface="Times New Roman" pitchFamily="2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Conclusions</a:t>
            </a:r>
          </a:p>
        </p:txBody>
      </p:sp>
      <p:sp>
        <p:nvSpPr>
          <p:cNvPr id="484356" name="Text Box 4"/>
          <p:cNvSpPr txBox="1">
            <a:spLocks noChangeArrowheads="1"/>
          </p:cNvSpPr>
          <p:nvPr/>
        </p:nvSpPr>
        <p:spPr bwMode="auto">
          <a:xfrm>
            <a:off x="304800" y="1371600"/>
            <a:ext cx="8458200" cy="55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spcBef>
                <a:spcPts val="600"/>
              </a:spcBef>
              <a:buFont typeface="Arial" pitchFamily="28" charset="0"/>
              <a:buAutoNum type="arabicPeriod"/>
            </a:pPr>
            <a:r>
              <a:rPr lang="en-US" sz="2000" b="1" dirty="0" smtClean="0">
                <a:solidFill>
                  <a:schemeClr val="tx1"/>
                </a:solidFill>
              </a:rPr>
              <a:t>Sample of local </a:t>
            </a:r>
            <a:r>
              <a:rPr lang="en-US" sz="2000" b="1" dirty="0" err="1" smtClean="0">
                <a:solidFill>
                  <a:schemeClr val="tx1"/>
                </a:solidFill>
              </a:rPr>
              <a:t>SFGs</a:t>
            </a:r>
            <a:r>
              <a:rPr lang="en-US" sz="2000" b="1" dirty="0" smtClean="0">
                <a:solidFill>
                  <a:schemeClr val="tx1"/>
                </a:solidFill>
              </a:rPr>
              <a:t> observed with COS to address biases of FUSE observations (multiple sightlines, availability of ions, etc.)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marL="457200" indent="-457200">
              <a:spcBef>
                <a:spcPts val="600"/>
              </a:spcBef>
              <a:buFont typeface="Arial" pitchFamily="28" charset="0"/>
              <a:buAutoNum type="arabicPeriod"/>
            </a:pPr>
            <a:r>
              <a:rPr lang="en-US" sz="2000" b="1" dirty="0" smtClean="0">
                <a:solidFill>
                  <a:schemeClr val="tx1"/>
                </a:solidFill>
              </a:rPr>
              <a:t>The </a:t>
            </a:r>
            <a:r>
              <a:rPr lang="en-US" sz="2000" b="1" dirty="0" err="1" smtClean="0">
                <a:solidFill>
                  <a:schemeClr val="tx1"/>
                </a:solidFill>
              </a:rPr>
              <a:t>α</a:t>
            </a:r>
            <a:r>
              <a:rPr lang="en-US" sz="2000" b="1" dirty="0" smtClean="0">
                <a:solidFill>
                  <a:schemeClr val="tx1"/>
                </a:solidFill>
              </a:rPr>
              <a:t> element S, in addition to P used as tracer of O, is key</a:t>
            </a:r>
            <a:r>
              <a:rPr lang="en-US" sz="2000" b="1" dirty="0" smtClean="0">
                <a:solidFill>
                  <a:schemeClr val="tx1"/>
                </a:solidFill>
              </a:rPr>
              <a:t> to perform a direct comparison of the </a:t>
            </a:r>
            <a:r>
              <a:rPr lang="en-US" sz="2000" b="1" dirty="0" err="1" smtClean="0">
                <a:solidFill>
                  <a:schemeClr val="tx1"/>
                </a:solidFill>
              </a:rPr>
              <a:t>α</a:t>
            </a:r>
            <a:r>
              <a:rPr lang="en-US" sz="2000" b="1" dirty="0" smtClean="0">
                <a:solidFill>
                  <a:schemeClr val="tx1"/>
                </a:solidFill>
              </a:rPr>
              <a:t>-</a:t>
            </a:r>
            <a:r>
              <a:rPr lang="en-US" sz="2000" b="1" dirty="0" smtClean="0">
                <a:solidFill>
                  <a:schemeClr val="tx1"/>
                </a:solidFill>
              </a:rPr>
              <a:t>element abundances in the neutral and ionized gas.</a:t>
            </a:r>
          </a:p>
          <a:p>
            <a:pPr marL="457200" indent="-457200">
              <a:spcBef>
                <a:spcPts val="600"/>
              </a:spcBef>
              <a:buFont typeface="Arial" pitchFamily="28" charset="0"/>
              <a:buAutoNum type="arabicPeriod"/>
            </a:pPr>
            <a:r>
              <a:rPr lang="en-US" sz="2000" b="1" dirty="0" smtClean="0">
                <a:solidFill>
                  <a:schemeClr val="tx1"/>
                </a:solidFill>
              </a:rPr>
              <a:t>The two cases studies so far show that all the </a:t>
            </a:r>
            <a:r>
              <a:rPr lang="en-US" sz="2000" b="1" dirty="0" err="1" smtClean="0">
                <a:solidFill>
                  <a:schemeClr val="tx1"/>
                </a:solidFill>
              </a:rPr>
              <a:t>α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elements measured in HI with COS give consistent abundance values compared to each other.  </a:t>
            </a:r>
          </a:p>
          <a:p>
            <a:pPr marL="457200" indent="-457200">
              <a:spcBef>
                <a:spcPts val="600"/>
              </a:spcBef>
              <a:buFont typeface="Arial" pitchFamily="28" charset="0"/>
              <a:buAutoNum type="arabicPeriod"/>
            </a:pPr>
            <a:r>
              <a:rPr lang="en-US" sz="2000" b="1" dirty="0" smtClean="0">
                <a:solidFill>
                  <a:schemeClr val="tx1"/>
                </a:solidFill>
              </a:rPr>
              <a:t>HI abundances are similar to what found in the HII regions associated with the COS absorption-line spectra, except for N: </a:t>
            </a:r>
            <a:endParaRPr lang="en-US" sz="20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914400" lvl="1" indent="-457200">
              <a:spcBef>
                <a:spcPts val="600"/>
              </a:spcBef>
              <a:buFont typeface="Wingdings" charset="2"/>
              <a:buChar char="ü"/>
            </a:pPr>
            <a:r>
              <a:rPr lang="en-US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N enrichment in the HII regions by WNL stars ?</a:t>
            </a:r>
          </a:p>
          <a:p>
            <a:pPr marL="914400" lvl="1" indent="-457200">
              <a:spcBef>
                <a:spcPts val="600"/>
              </a:spcBef>
              <a:buFont typeface="Wingdings" charset="2"/>
              <a:buChar char="ü"/>
            </a:pPr>
            <a:r>
              <a:rPr lang="en-US" sz="2000" b="1" dirty="0" smtClean="0">
                <a:solidFill>
                  <a:srgbClr val="56FF1B"/>
                </a:solidFill>
              </a:rPr>
              <a:t>Same O </a:t>
            </a:r>
            <a:r>
              <a:rPr lang="en-US" sz="2000" b="1" dirty="0" err="1" smtClean="0">
                <a:solidFill>
                  <a:srgbClr val="56FF1B"/>
                </a:solidFill>
              </a:rPr>
              <a:t>metallicity</a:t>
            </a:r>
            <a:r>
              <a:rPr lang="en-US" sz="2000" b="1" dirty="0" smtClean="0">
                <a:solidFill>
                  <a:srgbClr val="56FF1B"/>
                </a:solidFill>
              </a:rPr>
              <a:t> in HI and HII ?</a:t>
            </a:r>
            <a:endParaRPr lang="en-US" sz="2000" b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1371600" lvl="2" indent="-457200">
              <a:spcBef>
                <a:spcPts val="600"/>
              </a:spcBef>
              <a:buFont typeface="Arial"/>
              <a:buChar char="•"/>
            </a:pPr>
            <a:r>
              <a:rPr lang="en-US" sz="20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O offset identified by FUSE due to observational biases ?</a:t>
            </a:r>
          </a:p>
          <a:p>
            <a:pPr marL="457200" indent="-457200">
              <a:spcBef>
                <a:spcPts val="600"/>
              </a:spcBef>
              <a:buFont typeface="Arial" pitchFamily="28" charset="0"/>
              <a:buAutoNum type="arabicPeriod"/>
            </a:pPr>
            <a:r>
              <a:rPr lang="en-US" sz="2000" b="1" dirty="0" smtClean="0">
                <a:solidFill>
                  <a:schemeClr val="tx1"/>
                </a:solidFill>
              </a:rPr>
              <a:t>Two different sightlines in NGC 5253 have different HI column densities, but very similar abundances: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homogeneity of the HI on physical scales of the order of  few 100 pc ?</a:t>
            </a:r>
          </a:p>
          <a:p>
            <a:pPr marL="457200" indent="-457200">
              <a:buFont typeface="Arial" pitchFamily="28" charset="0"/>
              <a:buAutoNum type="arabicPeriod"/>
            </a:pPr>
            <a:endParaRPr lang="en-US" sz="20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FFFF00"/>
      </a:dk1>
      <a:lt1>
        <a:srgbClr val="FFFFFF"/>
      </a:lt1>
      <a:dk2>
        <a:srgbClr val="0000FF"/>
      </a:dk2>
      <a:lt2>
        <a:srgbClr val="FF6600"/>
      </a:lt2>
      <a:accent1>
        <a:srgbClr val="FF33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ADAA"/>
      </a:accent5>
      <a:accent6>
        <a:srgbClr val="00E7E7"/>
      </a:accent6>
      <a:hlink>
        <a:srgbClr val="00FF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99FF"/>
            </a:solidFill>
            <a:effectLst/>
            <a:latin typeface="Times New Roman" pitchFamily="2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99FF"/>
            </a:solidFill>
            <a:effectLst/>
            <a:latin typeface="Times New Roman" pitchFamily="2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0000FF"/>
        </a:lt1>
        <a:dk2>
          <a:srgbClr val="CC0066"/>
        </a:dk2>
        <a:lt2>
          <a:srgbClr val="FFFF00"/>
        </a:lt2>
        <a:accent1>
          <a:srgbClr val="FF3300"/>
        </a:accent1>
        <a:accent2>
          <a:srgbClr val="00FFFF"/>
        </a:accent2>
        <a:accent3>
          <a:srgbClr val="AAAAFF"/>
        </a:accent3>
        <a:accent4>
          <a:srgbClr val="000000"/>
        </a:accent4>
        <a:accent5>
          <a:srgbClr val="FFADAA"/>
        </a:accent5>
        <a:accent6>
          <a:srgbClr val="00E7E7"/>
        </a:accent6>
        <a:hlink>
          <a:srgbClr val="00FF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0000FF"/>
    </a:lt1>
    <a:dk2>
      <a:srgbClr val="FF6600"/>
    </a:dk2>
    <a:lt2>
      <a:srgbClr val="FFFF00"/>
    </a:lt2>
    <a:accent1>
      <a:srgbClr val="FF3300"/>
    </a:accent1>
    <a:accent2>
      <a:srgbClr val="00FFFF"/>
    </a:accent2>
    <a:accent3>
      <a:srgbClr val="AAAAFF"/>
    </a:accent3>
    <a:accent4>
      <a:srgbClr val="000000"/>
    </a:accent4>
    <a:accent5>
      <a:srgbClr val="FFADAA"/>
    </a:accent5>
    <a:accent6>
      <a:srgbClr val="00E7E7"/>
    </a:accent6>
    <a:hlink>
      <a:srgbClr val="00FF00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6132</TotalTime>
  <Words>1565</Words>
  <Application>Microsoft Macintosh PowerPoint</Application>
  <PresentationFormat>On-screen Show (4:3)</PresentationFormat>
  <Paragraphs>166</Paragraphs>
  <Slides>20</Slides>
  <Notes>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 Design</vt:lpstr>
      <vt:lpstr>The Difference between Neutral- and Ionized-Gas Metal Abundances in Local Star-Forming Galaxies with COS</vt:lpstr>
      <vt:lpstr>The Difference between Neutral- and Ionized-Gas Metal Abundances in Local Star-Forming Galaxies with COS</vt:lpstr>
      <vt:lpstr>The Real Abundances of SFGs</vt:lpstr>
      <vt:lpstr>Importance of this Kind of Studies</vt:lpstr>
      <vt:lpstr>I Zw 18: an Example of  Neutral Gas Abundances with FUSE</vt:lpstr>
      <vt:lpstr>FUSE Results on Neutral Gas Abundances in Local SFGs </vt:lpstr>
      <vt:lpstr>A Counterexample:  SBS 1543+593/HS 1543+5921</vt:lpstr>
      <vt:lpstr>Caveats on Neutral Gas Abundances from FUSE Studies</vt:lpstr>
      <vt:lpstr>COS Survey of Local SFGs</vt:lpstr>
      <vt:lpstr>Properties of the COS SFG Sample</vt:lpstr>
      <vt:lpstr>ACS/SBC Pre-Imaging of COS SFG Sample</vt:lpstr>
      <vt:lpstr>COS Observations of SBS 1415+437</vt:lpstr>
      <vt:lpstr>COS/FUV Spectra of SBS 1415+437</vt:lpstr>
      <vt:lpstr>Abundances in SBS 1415+437</vt:lpstr>
      <vt:lpstr>COS Observations of NGC 5253</vt:lpstr>
      <vt:lpstr>COS Spectra of NGC5253</vt:lpstr>
      <vt:lpstr>Abundances in NGC 5253</vt:lpstr>
      <vt:lpstr>Comparison with LBG MS 1512-cB58</vt:lpstr>
      <vt:lpstr>N Enrichment in HII Regions with IFU</vt:lpstr>
      <vt:lpstr>Summary and 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aloisi</dc:creator>
  <cp:lastModifiedBy>A. Aloisi</cp:lastModifiedBy>
  <cp:revision>182</cp:revision>
  <cp:lastPrinted>2004-08-01T23:13:26Z</cp:lastPrinted>
  <dcterms:created xsi:type="dcterms:W3CDTF">2010-10-12T23:02:06Z</dcterms:created>
  <dcterms:modified xsi:type="dcterms:W3CDTF">2010-10-13T10:32:50Z</dcterms:modified>
</cp:coreProperties>
</file>