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handoutMasters/handoutMaster1.xml" ContentType="application/vnd.openxmlformats-officedocument.presentationml.handoutMaster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slideMasters/slideMaster2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>
  <p:sldMasterIdLst>
    <p:sldMasterId id="2147483650" r:id="rId1"/>
    <p:sldMasterId id="2147483664" r:id="rId2"/>
  </p:sldMasterIdLst>
  <p:notesMasterIdLst>
    <p:notesMasterId r:id="rId15"/>
  </p:notesMasterIdLst>
  <p:handoutMasterIdLst>
    <p:handoutMasterId r:id="rId16"/>
  </p:handoutMasterIdLst>
  <p:sldIdLst>
    <p:sldId id="1164" r:id="rId3"/>
    <p:sldId id="1174" r:id="rId4"/>
    <p:sldId id="1156" r:id="rId5"/>
    <p:sldId id="1167" r:id="rId6"/>
    <p:sldId id="1157" r:id="rId7"/>
    <p:sldId id="1160" r:id="rId8"/>
    <p:sldId id="1171" r:id="rId9"/>
    <p:sldId id="1163" r:id="rId10"/>
    <p:sldId id="1074" r:id="rId11"/>
    <p:sldId id="1168" r:id="rId12"/>
    <p:sldId id="1173" r:id="rId13"/>
    <p:sldId id="1155" r:id="rId14"/>
  </p:sldIdLst>
  <p:sldSz cx="9144000" cy="6858000" type="screen4x3"/>
  <p:notesSz cx="6743700" cy="9880600"/>
  <p:defaultTextStyle>
    <a:defPPr>
      <a:defRPr lang="de-DE"/>
    </a:defPPr>
    <a:lvl1pPr algn="ctr" rtl="0" eaLnBrk="0" fontAlgn="base" hangingPunct="0">
      <a:spcBef>
        <a:spcPct val="50000"/>
      </a:spcBef>
      <a:spcAft>
        <a:spcPct val="0"/>
      </a:spcAft>
      <a:defRPr sz="1600" kern="1200">
        <a:solidFill>
          <a:srgbClr val="99CCFF"/>
        </a:solidFill>
        <a:latin typeface="Comic Sans MS" pitchFamily="66" charset="0"/>
        <a:ea typeface="+mn-ea"/>
        <a:cs typeface="+mn-cs"/>
      </a:defRPr>
    </a:lvl1pPr>
    <a:lvl2pPr marL="457200" algn="ctr" rtl="0" eaLnBrk="0" fontAlgn="base" hangingPunct="0">
      <a:spcBef>
        <a:spcPct val="50000"/>
      </a:spcBef>
      <a:spcAft>
        <a:spcPct val="0"/>
      </a:spcAft>
      <a:defRPr sz="1600" kern="1200">
        <a:solidFill>
          <a:srgbClr val="99CCFF"/>
        </a:solidFill>
        <a:latin typeface="Comic Sans MS" pitchFamily="66" charset="0"/>
        <a:ea typeface="+mn-ea"/>
        <a:cs typeface="+mn-cs"/>
      </a:defRPr>
    </a:lvl2pPr>
    <a:lvl3pPr marL="914400" algn="ctr" rtl="0" eaLnBrk="0" fontAlgn="base" hangingPunct="0">
      <a:spcBef>
        <a:spcPct val="50000"/>
      </a:spcBef>
      <a:spcAft>
        <a:spcPct val="0"/>
      </a:spcAft>
      <a:defRPr sz="1600" kern="1200">
        <a:solidFill>
          <a:srgbClr val="99CCFF"/>
        </a:solidFill>
        <a:latin typeface="Comic Sans MS" pitchFamily="66" charset="0"/>
        <a:ea typeface="+mn-ea"/>
        <a:cs typeface="+mn-cs"/>
      </a:defRPr>
    </a:lvl3pPr>
    <a:lvl4pPr marL="1371600" algn="ctr" rtl="0" eaLnBrk="0" fontAlgn="base" hangingPunct="0">
      <a:spcBef>
        <a:spcPct val="50000"/>
      </a:spcBef>
      <a:spcAft>
        <a:spcPct val="0"/>
      </a:spcAft>
      <a:defRPr sz="1600" kern="1200">
        <a:solidFill>
          <a:srgbClr val="99CCFF"/>
        </a:solidFill>
        <a:latin typeface="Comic Sans MS" pitchFamily="66" charset="0"/>
        <a:ea typeface="+mn-ea"/>
        <a:cs typeface="+mn-cs"/>
      </a:defRPr>
    </a:lvl4pPr>
    <a:lvl5pPr marL="1828800" algn="ctr" rtl="0" eaLnBrk="0" fontAlgn="base" hangingPunct="0">
      <a:spcBef>
        <a:spcPct val="50000"/>
      </a:spcBef>
      <a:spcAft>
        <a:spcPct val="0"/>
      </a:spcAft>
      <a:defRPr sz="1600" kern="1200">
        <a:solidFill>
          <a:srgbClr val="99CCFF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rgbClr val="99CCFF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rgbClr val="99CCFF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rgbClr val="99CCFF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rgbClr val="99CCFF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33CC33"/>
    <a:srgbClr val="FF6600"/>
    <a:srgbClr val="000099"/>
    <a:srgbClr val="6699FF"/>
    <a:srgbClr val="3366FF"/>
    <a:srgbClr val="99CCFF"/>
    <a:srgbClr val="CCECFF"/>
    <a:srgbClr val="00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20747" autoAdjust="0"/>
    <p:restoredTop sz="95385" autoAdjust="0"/>
  </p:normalViewPr>
  <p:slideViewPr>
    <p:cSldViewPr>
      <p:cViewPr>
        <p:scale>
          <a:sx n="100" d="100"/>
          <a:sy n="100" d="100"/>
        </p:scale>
        <p:origin x="-96" y="-144"/>
      </p:cViewPr>
      <p:guideLst>
        <p:guide orient="horz" pos="864"/>
        <p:guide orient="horz" pos="3312"/>
        <p:guide orient="horz" pos="1488"/>
        <p:guide/>
        <p:guide pos="144"/>
        <p:guide pos="47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472"/>
    </p:cViewPr>
  </p:sorterViewPr>
  <p:notesViewPr>
    <p:cSldViewPr>
      <p:cViewPr varScale="1">
        <p:scale>
          <a:sx n="58" d="100"/>
          <a:sy n="58" d="100"/>
        </p:scale>
        <p:origin x="-1770" y="-78"/>
      </p:cViewPr>
      <p:guideLst>
        <p:guide orient="horz" pos="3112"/>
        <p:guide pos="212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258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21113" y="0"/>
            <a:ext cx="2922587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86888"/>
            <a:ext cx="2922588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21113" y="9386888"/>
            <a:ext cx="292258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fld id="{651D5796-B324-4DDB-98C8-C605AE87D459}" type="slidenum">
              <a:rPr lang="de-DE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258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32771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21113" y="0"/>
            <a:ext cx="2922587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32772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41363"/>
            <a:ext cx="4940300" cy="37052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2773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92650"/>
            <a:ext cx="4946650" cy="444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Textformatierung des Masters zu bearbeiten.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32774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86888"/>
            <a:ext cx="2922588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32775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1113" y="9386888"/>
            <a:ext cx="292258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fld id="{93360720-21F3-4E54-9571-F534B7EF74EF}" type="slidenum">
              <a:rPr lang="de-DE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Q. Daniel Wang (UMass; wqd@astro.umass.edu)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11D76C-FEE1-423B-BFA9-BEF84CBF1611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8194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0" y="6477000"/>
            <a:ext cx="4267200" cy="457200"/>
          </a:xfrm>
        </p:spPr>
        <p:txBody>
          <a:bodyPr/>
          <a:lstStyle>
            <a:lvl1pPr algn="r">
              <a:defRPr sz="1200"/>
            </a:lvl1pPr>
          </a:lstStyle>
          <a:p>
            <a:r>
              <a:rPr lang="en-US" smtClean="0"/>
              <a:t>Q. Daniel Wang (UMass; wqd@astro.umass.edu)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477000"/>
            <a:ext cx="1524000" cy="457200"/>
          </a:xfrm>
        </p:spPr>
        <p:txBody>
          <a:bodyPr/>
          <a:lstStyle>
            <a:lvl1pPr algn="ctr">
              <a:defRPr/>
            </a:lvl1pPr>
          </a:lstStyle>
          <a:p>
            <a:fld id="{EFD9543C-D1F5-4797-A14C-78AC83A3766F}" type="slidenum">
              <a:rPr lang="de-DE" smtClean="0"/>
              <a:pPr/>
              <a:t>‹#›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Q. Daniel Wang (UMass; wqd@astro.umass.edu)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8AEC7B-4071-4266-9FB4-3CE6D918F232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Q. Daniel Wang (UMass; wqd@astro.umass.edu)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F28E98-6206-48DE-B4CE-168301906237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Q. Daniel Wang (UMass; wqd@astro.umass.edu)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161E1F-E2E8-402D-9215-6693A283EE67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5908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486400" y="6553200"/>
            <a:ext cx="3657600" cy="457200"/>
          </a:xfrm>
        </p:spPr>
        <p:txBody>
          <a:bodyPr/>
          <a:lstStyle>
            <a:lvl1pPr>
              <a:defRPr sz="1200"/>
            </a:lvl1pPr>
          </a:lstStyle>
          <a:p>
            <a:r>
              <a:rPr lang="en-US" smtClean="0"/>
              <a:t>Q. Daniel Wang (UMass; wqd@astro.umass.edu)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0" y="6477000"/>
            <a:ext cx="1905000" cy="457200"/>
          </a:xfrm>
        </p:spPr>
        <p:txBody>
          <a:bodyPr/>
          <a:lstStyle>
            <a:lvl1pPr algn="ctr">
              <a:defRPr/>
            </a:lvl1pPr>
          </a:lstStyle>
          <a:p>
            <a:fld id="{3464DDF6-DC1A-4F90-AF20-3186B5BE5E68}" type="slidenum">
              <a:rPr lang="de-DE" smtClean="0"/>
              <a:pPr/>
              <a:t>‹#›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Q. Daniel Wang (UMass; wqd@astro.umass.edu)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2B48B1-6793-483B-90F9-489EC4928FEB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Q. Daniel Wang (UMass; wqd@astro.umass.edu)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8487AD-FABE-478A-974D-428AEE16268A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Q. Daniel Wang (UMass; wqd@astro.umass.edu)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C04FCB-CE05-4177-8D96-FE6B16447A45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Q. Daniel Wang (UMass; wqd@astro.umass.edu)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75E712-D65F-4FAC-92D5-3AC9FA036079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Q. Daniel Wang (UMass; wqd@astro.umass.edu)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332DBF-9B30-4C34-A91E-AEA7065CBFA3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Q. Daniel Wang (UMass; wqd@astro.umass.edu)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6D993BD0-22B3-6F40-BD2F-D72C9A9562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7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Title</a:t>
            </a:r>
          </a:p>
        </p:txBody>
      </p:sp>
      <p:sp>
        <p:nvSpPr>
          <p:cNvPr id="8427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Textformatierung des Masters zu bearbeiten.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8427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8427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Q. Daniel Wang (UMass; wqd@astro.umass.edu)</a:t>
            </a:r>
            <a:endParaRPr lang="de-DE"/>
          </a:p>
        </p:txBody>
      </p:sp>
      <p:sp>
        <p:nvSpPr>
          <p:cNvPr id="8427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solidFill>
                  <a:schemeClr val="tx1"/>
                </a:solidFill>
              </a:defRPr>
            </a:lvl1pPr>
          </a:lstStyle>
          <a:p>
            <a:fld id="{59177A27-4CC5-4FB0-A879-7E3AEB7F9235}" type="slidenum">
              <a:rPr lang="de-DE"/>
              <a:pPr/>
              <a:t>‹#›</a:t>
            </a:fld>
            <a:endParaRPr lang="de-DE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99CC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99CCFF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99CC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99CCFF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99CCFF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99CCFF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99CCFF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99CCFF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99CC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Q. Daniel Wang (UMass; wqd@astro.umass.edu)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418A3504-21AD-B34E-B6F4-57A1BDEB1C1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65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jpeg"/><Relationship Id="rId3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3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p0902a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86200" y="0"/>
            <a:ext cx="14539930" cy="6858000"/>
          </a:xfrm>
          <a:prstGeom prst="rect">
            <a:avLst/>
          </a:prstGeom>
        </p:spPr>
      </p:pic>
      <p:sp>
        <p:nvSpPr>
          <p:cNvPr id="1525764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762000"/>
            <a:ext cx="8534400" cy="1066800"/>
          </a:xfrm>
        </p:spPr>
        <p:txBody>
          <a:bodyPr/>
          <a:lstStyle/>
          <a:p>
            <a:r>
              <a:rPr lang="en-US" sz="4000" b="1" dirty="0" smtClean="0"/>
              <a:t>Multi-band Infrared Mapping of</a:t>
            </a:r>
            <a:r>
              <a:rPr lang="en-US" sz="4000" b="1" dirty="0"/>
              <a:t/>
            </a:r>
            <a:br>
              <a:rPr lang="en-US" sz="4000" b="1" dirty="0"/>
            </a:br>
            <a:r>
              <a:rPr lang="en-US" sz="4000" b="1" dirty="0" smtClean="0"/>
              <a:t>the </a:t>
            </a:r>
            <a:r>
              <a:rPr lang="en-US" sz="4000" b="1" dirty="0"/>
              <a:t>Galactic</a:t>
            </a:r>
            <a:r>
              <a:rPr lang="en-US" sz="4000" b="1" dirty="0" smtClean="0"/>
              <a:t> Nuclear Region</a:t>
            </a:r>
            <a:endParaRPr lang="en-US" sz="4000" b="1" dirty="0"/>
          </a:p>
        </p:txBody>
      </p:sp>
      <p:sp>
        <p:nvSpPr>
          <p:cNvPr id="1525771" name="AutoShape 11" descr="https://mail-www.oit.umass.edu/horde/imp/view.php?thismailbox=INBOX.Sent&amp;index=8785&amp;id=2&amp;actionID=113&amp;mime=182980e383138949a6654c20a1dc9052"/>
          <p:cNvSpPr>
            <a:spLocks noChangeAspect="1" noChangeArrowheads="1"/>
          </p:cNvSpPr>
          <p:nvPr/>
        </p:nvSpPr>
        <p:spPr bwMode="auto">
          <a:xfrm>
            <a:off x="90488" y="-182563"/>
            <a:ext cx="11620500" cy="45053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5773" name="AutoShape 13" descr="https://mail-www.oit.umass.edu/horde/imp/view.php?thismailbox=INBOX.Sent&amp;index=8785&amp;id=2&amp;actionID=113&amp;mime=182980e383138949a6654c20a1dc9052"/>
          <p:cNvSpPr>
            <a:spLocks noChangeAspect="1" noChangeArrowheads="1"/>
          </p:cNvSpPr>
          <p:nvPr/>
        </p:nvSpPr>
        <p:spPr bwMode="auto">
          <a:xfrm>
            <a:off x="90488" y="-182563"/>
            <a:ext cx="11049000" cy="4286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5775" name="AutoShape 15" descr="https://mail-www.oit.umass.edu/horde/imp/view.php?thismailbox=INBOX.Sent&amp;index=8785&amp;id=2&amp;actionID=113&amp;mime=182980e383138949a6654c20a1dc9052"/>
          <p:cNvSpPr>
            <a:spLocks noChangeAspect="1" noChangeArrowheads="1"/>
          </p:cNvSpPr>
          <p:nvPr/>
        </p:nvSpPr>
        <p:spPr bwMode="auto">
          <a:xfrm>
            <a:off x="90488" y="-182563"/>
            <a:ext cx="11620500" cy="45053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5777" name="AutoShape 17" descr="https://mail-www.oit.umass.edu/horde/imp/view.php?thismailbox=INBOX.Sent&amp;index=8785&amp;id=2&amp;actionID=113&amp;mime=182980e383138949a6654c20a1dc9052"/>
          <p:cNvSpPr>
            <a:spLocks noChangeAspect="1" noChangeArrowheads="1"/>
          </p:cNvSpPr>
          <p:nvPr/>
        </p:nvSpPr>
        <p:spPr bwMode="auto">
          <a:xfrm>
            <a:off x="90488" y="-182563"/>
            <a:ext cx="11049000" cy="4286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5779" name="AutoShape 19" descr="https://mail-www.oit.umass.edu/horde/imp/view.php?thismailbox=INBOX.Sent&amp;index=8785&amp;id=2&amp;actionID=113&amp;mime=182980e383138949a6654c20a1dc9052"/>
          <p:cNvSpPr>
            <a:spLocks noChangeAspect="1" noChangeArrowheads="1"/>
          </p:cNvSpPr>
          <p:nvPr/>
        </p:nvSpPr>
        <p:spPr bwMode="auto">
          <a:xfrm>
            <a:off x="90488" y="-182563"/>
            <a:ext cx="11049000" cy="4286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5783" name="AutoShape 23" descr="https://mail-www.oit.umass.edu/horde/imp/view.php?thismailbox=INBOX.Sent&amp;index=8785&amp;id=2&amp;actionID=113&amp;mime=182980e383138949a6654c20a1dc9052"/>
          <p:cNvSpPr>
            <a:spLocks noChangeAspect="1" noChangeArrowheads="1"/>
          </p:cNvSpPr>
          <p:nvPr/>
        </p:nvSpPr>
        <p:spPr bwMode="auto">
          <a:xfrm>
            <a:off x="90488" y="-182563"/>
            <a:ext cx="11049000" cy="4286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5785" name="AutoShape 25" descr="https://mail-www.oit.umass.edu/horde/imp/view.php?thismailbox=INBOX&amp;index=36313&amp;id=2&amp;actionID=113&amp;mime=8031a65e646ea4006f72207062f4d43b"/>
          <p:cNvSpPr>
            <a:spLocks noChangeAspect="1" noChangeArrowheads="1"/>
          </p:cNvSpPr>
          <p:nvPr/>
        </p:nvSpPr>
        <p:spPr bwMode="auto">
          <a:xfrm>
            <a:off x="90488" y="-182563"/>
            <a:ext cx="11039475" cy="52101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5787" name="AutoShape 27" descr="https://mail-www.oit.umass.edu/horde/imp/view.php?thismailbox=INBOX&amp;index=36313&amp;id=2&amp;actionID=113&amp;mime=8031a65e646ea4006f72207062f4d43b"/>
          <p:cNvSpPr>
            <a:spLocks noChangeAspect="1" noChangeArrowheads="1"/>
          </p:cNvSpPr>
          <p:nvPr/>
        </p:nvSpPr>
        <p:spPr bwMode="auto">
          <a:xfrm>
            <a:off x="90488" y="-182563"/>
            <a:ext cx="11039475" cy="52101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0" y="3060918"/>
            <a:ext cx="89154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800" dirty="0" smtClean="0"/>
              <a:t>Q. D. </a:t>
            </a:r>
            <a:r>
              <a:rPr lang="en-US" sz="2800" dirty="0" smtClean="0"/>
              <a:t>Wang (PI), </a:t>
            </a:r>
            <a:r>
              <a:rPr lang="en-US" sz="2800" dirty="0" smtClean="0">
                <a:solidFill>
                  <a:srgbClr val="33CC33"/>
                </a:solidFill>
              </a:rPr>
              <a:t>H</a:t>
            </a:r>
            <a:r>
              <a:rPr lang="en-US" sz="2800" dirty="0" smtClean="0">
                <a:solidFill>
                  <a:srgbClr val="33CC33"/>
                </a:solidFill>
              </a:rPr>
              <a:t>. Dong</a:t>
            </a:r>
            <a:r>
              <a:rPr lang="en-US" sz="2800" dirty="0" smtClean="0"/>
              <a:t>,  D. </a:t>
            </a:r>
            <a:r>
              <a:rPr lang="en-US" sz="2800" dirty="0" err="1" smtClean="0"/>
              <a:t>Calzetti</a:t>
            </a:r>
            <a:r>
              <a:rPr lang="en-US" sz="2800" dirty="0" smtClean="0"/>
              <a:t> (</a:t>
            </a:r>
            <a:r>
              <a:rPr lang="en-US" sz="2800" dirty="0" err="1" smtClean="0"/>
              <a:t>Umass</a:t>
            </a:r>
            <a:r>
              <a:rPr lang="en-US" sz="2800" dirty="0" smtClean="0"/>
              <a:t>), </a:t>
            </a:r>
          </a:p>
          <a:p>
            <a:pPr marL="514350" indent="-514350"/>
            <a:r>
              <a:rPr lang="en-US" sz="2800" dirty="0" err="1" smtClean="0"/>
              <a:t>Cotera</a:t>
            </a:r>
            <a:r>
              <a:rPr lang="en-US" sz="2800" dirty="0" smtClean="0"/>
              <a:t> </a:t>
            </a:r>
            <a:r>
              <a:rPr lang="en-US" sz="2800" dirty="0" smtClean="0"/>
              <a:t>(SETI),  S. </a:t>
            </a:r>
            <a:r>
              <a:rPr lang="en-US" sz="2800" dirty="0" err="1" smtClean="0"/>
              <a:t>Stolovy</a:t>
            </a:r>
            <a:r>
              <a:rPr lang="en-US" sz="2800" dirty="0" smtClean="0"/>
              <a:t>,</a:t>
            </a:r>
            <a:r>
              <a:rPr lang="en-US" sz="2800" dirty="0" smtClean="0"/>
              <a:t> M</a:t>
            </a:r>
            <a:r>
              <a:rPr lang="en-US" sz="2800" dirty="0" smtClean="0"/>
              <a:t>. </a:t>
            </a:r>
            <a:r>
              <a:rPr lang="en-US" sz="2800" dirty="0" err="1" smtClean="0"/>
              <a:t>Muno</a:t>
            </a:r>
            <a:r>
              <a:rPr lang="en-US" sz="2800" dirty="0" smtClean="0"/>
              <a:t>, </a:t>
            </a:r>
            <a:r>
              <a:rPr lang="en-US" sz="2800" dirty="0" smtClean="0">
                <a:solidFill>
                  <a:srgbClr val="33CC33"/>
                </a:solidFill>
              </a:rPr>
              <a:t>J.</a:t>
            </a:r>
            <a:r>
              <a:rPr lang="en-US" sz="2800" dirty="0" smtClean="0"/>
              <a:t> </a:t>
            </a:r>
            <a:r>
              <a:rPr lang="en-US" sz="2800" dirty="0" err="1" smtClean="0">
                <a:solidFill>
                  <a:srgbClr val="33CC33"/>
                </a:solidFill>
              </a:rPr>
              <a:t>Mauerhan</a:t>
            </a:r>
            <a:r>
              <a:rPr lang="en-US" sz="2800" dirty="0" smtClean="0"/>
              <a:t>, (Caltech/IPAC/JPL),</a:t>
            </a:r>
            <a:r>
              <a:rPr lang="en-US" sz="2800" dirty="0" smtClean="0"/>
              <a:t> </a:t>
            </a:r>
          </a:p>
          <a:p>
            <a:pPr marL="514350" indent="-514350"/>
            <a:r>
              <a:rPr lang="en-US" sz="2800" dirty="0" smtClean="0"/>
              <a:t>C</a:t>
            </a:r>
            <a:r>
              <a:rPr lang="en-US" sz="2800" dirty="0" smtClean="0"/>
              <a:t>. C. Lang (U. of Iowa), M. R. Morris, E. A. Mills (UCLA), G. Schneider (U. Arizona)</a:t>
            </a:r>
            <a:r>
              <a:rPr lang="en-US" sz="2800" dirty="0" smtClean="0">
                <a:solidFill>
                  <a:srgbClr val="CCFFCC"/>
                </a:solidFill>
              </a:rPr>
              <a:t> </a:t>
            </a:r>
            <a:endParaRPr lang="en-US" sz="2800" dirty="0">
              <a:solidFill>
                <a:srgbClr val="CCFF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sz="3600" dirty="0" smtClean="0"/>
              <a:t>Why Galactic Center?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001000" cy="4114800"/>
          </a:xfrm>
        </p:spPr>
        <p:txBody>
          <a:bodyPr/>
          <a:lstStyle/>
          <a:p>
            <a:pPr marL="514350" indent="-514350">
              <a:buNone/>
            </a:pPr>
            <a:r>
              <a:rPr lang="en-US" sz="2800" dirty="0" smtClean="0"/>
              <a:t>The only nuclear region in which stellar population can be resolved. We can learn about: </a:t>
            </a:r>
          </a:p>
          <a:p>
            <a:r>
              <a:rPr lang="en-US" sz="2800" dirty="0" smtClean="0"/>
              <a:t>Spatial and kinematic </a:t>
            </a:r>
            <a:r>
              <a:rPr lang="en-US" sz="2800" dirty="0" smtClean="0"/>
              <a:t>distributions of individual stellar populations.</a:t>
            </a:r>
          </a:p>
          <a:p>
            <a:r>
              <a:rPr lang="en-US" sz="2800" dirty="0" smtClean="0"/>
              <a:t>Star </a:t>
            </a:r>
            <a:r>
              <a:rPr lang="en-US" sz="2800" dirty="0" smtClean="0"/>
              <a:t>formation </a:t>
            </a:r>
            <a:r>
              <a:rPr lang="en-US" sz="2800" dirty="0" smtClean="0"/>
              <a:t>mode</a:t>
            </a:r>
            <a:r>
              <a:rPr lang="en-US" sz="2800" dirty="0" smtClean="0"/>
              <a:t> </a:t>
            </a:r>
            <a:r>
              <a:rPr lang="en-US" sz="2800" dirty="0" smtClean="0"/>
              <a:t>and history.</a:t>
            </a:r>
          </a:p>
          <a:p>
            <a:r>
              <a:rPr lang="en-US" sz="2800" dirty="0" smtClean="0"/>
              <a:t>Initial mass function and mass/light </a:t>
            </a:r>
            <a:r>
              <a:rPr lang="en-US" sz="2800" dirty="0" smtClean="0"/>
              <a:t>ratio.</a:t>
            </a:r>
          </a:p>
          <a:p>
            <a:r>
              <a:rPr lang="en-US" sz="2800" dirty="0" smtClean="0"/>
              <a:t>Interplay </a:t>
            </a:r>
            <a:r>
              <a:rPr lang="en-US" sz="2800" dirty="0" smtClean="0"/>
              <a:t>among stars, the ISM, and the </a:t>
            </a:r>
            <a:r>
              <a:rPr lang="en-US" sz="2800" dirty="0" smtClean="0"/>
              <a:t>SMBH.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3762" name="Picture 2" descr="http://www.astro.umass.edu/~wqd/talk_aas/total_190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360" y="1193800"/>
            <a:ext cx="8981440" cy="3454400"/>
          </a:xfrm>
          <a:prstGeom prst="rect">
            <a:avLst/>
          </a:prstGeom>
          <a:noFill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152400"/>
            <a:ext cx="8077200" cy="1143000"/>
          </a:xfrm>
        </p:spPr>
        <p:txBody>
          <a:bodyPr/>
          <a:lstStyle/>
          <a:p>
            <a:r>
              <a:rPr lang="en-US" sz="3200" dirty="0" smtClean="0"/>
              <a:t>HST/NICMOS</a:t>
            </a:r>
            <a:r>
              <a:rPr lang="en-US" sz="3200" dirty="0" smtClean="0"/>
              <a:t> </a:t>
            </a:r>
            <a:r>
              <a:rPr lang="en-US" sz="3200" dirty="0" smtClean="0">
                <a:sym typeface="Wingdings" pitchFamily="2" charset="2"/>
              </a:rPr>
              <a:t>P</a:t>
            </a:r>
            <a:r>
              <a:rPr lang="en-US" sz="3200" dirty="0" smtClean="0">
                <a:sym typeface="Symbol"/>
              </a:rPr>
              <a:t></a:t>
            </a:r>
            <a:r>
              <a:rPr lang="en-US" sz="3200" dirty="0" smtClean="0">
                <a:sym typeface="Wingdings" pitchFamily="2" charset="2"/>
              </a:rPr>
              <a:t> Emission Survey </a:t>
            </a:r>
            <a:r>
              <a:rPr lang="en-US" sz="3200" dirty="0" smtClean="0"/>
              <a:t>of </a:t>
            </a:r>
            <a:r>
              <a:rPr lang="en-US" sz="3200" dirty="0" smtClean="0"/>
              <a:t>the Galactic </a:t>
            </a:r>
            <a:r>
              <a:rPr lang="en-US" sz="3200" dirty="0" smtClean="0"/>
              <a:t>Center: </a:t>
            </a:r>
            <a:r>
              <a:rPr lang="en-US" sz="3200" dirty="0" smtClean="0"/>
              <a:t>1.90 </a:t>
            </a:r>
            <a:r>
              <a:rPr lang="en-US" sz="3200" dirty="0" err="1" smtClean="0">
                <a:sym typeface="Symbol"/>
              </a:rPr>
              <a:t></a:t>
            </a:r>
            <a:r>
              <a:rPr lang="en-US" sz="3200" dirty="0" err="1" smtClean="0"/>
              <a:t>m</a:t>
            </a:r>
            <a:r>
              <a:rPr lang="en-US" sz="3200" dirty="0" smtClean="0"/>
              <a:t> </a:t>
            </a:r>
            <a:r>
              <a:rPr lang="en-US" sz="3200" dirty="0" smtClean="0"/>
              <a:t>Map</a:t>
            </a:r>
            <a:endParaRPr lang="en-US" sz="3200" dirty="0"/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228600" y="4724400"/>
            <a:ext cx="8915400" cy="1905000"/>
          </a:xfrm>
        </p:spPr>
        <p:txBody>
          <a:bodyPr/>
          <a:lstStyle/>
          <a:p>
            <a:r>
              <a:rPr lang="en-US" sz="1800" dirty="0" smtClean="0"/>
              <a:t>144 HST orbits, taken between Feb and June, 2008</a:t>
            </a:r>
          </a:p>
          <a:p>
            <a:pPr>
              <a:buNone/>
            </a:pPr>
            <a:r>
              <a:rPr lang="en-US" sz="1800" dirty="0" smtClean="0"/>
              <a:t>     </a:t>
            </a:r>
            <a:r>
              <a:rPr lang="en-US" sz="1800" dirty="0" err="1" smtClean="0">
                <a:sym typeface="Wingdings" pitchFamily="2" charset="2"/>
              </a:rPr>
              <a:t>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smtClean="0"/>
              <a:t>144X4X4=2304 images for each of the two  wavelength filters</a:t>
            </a:r>
          </a:p>
          <a:p>
            <a:r>
              <a:rPr lang="en-US" sz="1800" dirty="0" smtClean="0"/>
              <a:t>Resolution: 0.025 light-year (0.2”</a:t>
            </a:r>
            <a:r>
              <a:rPr lang="en-US" sz="1800" dirty="0" smtClean="0"/>
              <a:t>)</a:t>
            </a:r>
          </a:p>
          <a:p>
            <a:r>
              <a:rPr lang="en-US" sz="1800" dirty="0" smtClean="0"/>
              <a:t>Instrumental background removal and astrometry correction (to better than 0.04”) are based </a:t>
            </a:r>
            <a:r>
              <a:rPr lang="en-US" sz="1800" dirty="0" smtClean="0"/>
              <a:t>mainly on overlapping regions (Dong et al. 2010).</a:t>
            </a:r>
          </a:p>
          <a:p>
            <a:r>
              <a:rPr lang="en-US" sz="1800" dirty="0" smtClean="0"/>
              <a:t>The 1.9</a:t>
            </a:r>
            <a:r>
              <a:rPr lang="en-US" sz="1800" dirty="0" smtClean="0">
                <a:sym typeface="Symbol"/>
              </a:rPr>
              <a:t></a:t>
            </a:r>
            <a:r>
              <a:rPr lang="en-US" sz="1800" dirty="0" smtClean="0"/>
              <a:t>m filter is sensitive to the stellar continuum emission.</a:t>
            </a:r>
          </a:p>
          <a:p>
            <a:endParaRPr lang="en-US" sz="1800" dirty="0" smtClean="0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2157512" y="4267200"/>
            <a:ext cx="4544919" cy="422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945" tIns="41473" rIns="82945" bIns="41473">
            <a:spAutoFit/>
          </a:bodyPr>
          <a:lstStyle/>
          <a:p>
            <a:pPr defTabSz="828675"/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</a:rPr>
              <a:t>39’ (300 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</a:rPr>
              <a:t>light-year)</a:t>
            </a:r>
          </a:p>
        </p:txBody>
      </p:sp>
      <p:sp>
        <p:nvSpPr>
          <p:cNvPr id="10" name="Line 6"/>
          <p:cNvSpPr>
            <a:spLocks noChangeShapeType="1"/>
          </p:cNvSpPr>
          <p:nvPr/>
        </p:nvSpPr>
        <p:spPr bwMode="auto">
          <a:xfrm>
            <a:off x="152400" y="4683303"/>
            <a:ext cx="8839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4" name="Group 17"/>
          <p:cNvGrpSpPr/>
          <p:nvPr/>
        </p:nvGrpSpPr>
        <p:grpSpPr>
          <a:xfrm>
            <a:off x="139187" y="1219200"/>
            <a:ext cx="506064" cy="3388912"/>
            <a:chOff x="139187" y="1219200"/>
            <a:chExt cx="506064" cy="3388912"/>
          </a:xfrm>
        </p:grpSpPr>
        <p:sp>
          <p:nvSpPr>
            <p:cNvPr id="12" name="Line 8"/>
            <p:cNvSpPr>
              <a:spLocks noChangeShapeType="1"/>
            </p:cNvSpPr>
            <p:nvPr/>
          </p:nvSpPr>
          <p:spPr bwMode="auto">
            <a:xfrm>
              <a:off x="151355" y="1219200"/>
              <a:ext cx="0" cy="33889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139187" y="1905000"/>
              <a:ext cx="506064" cy="22805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eaVert" wrap="none" lIns="82945" tIns="41473" rIns="82945" bIns="41473">
              <a:spAutoFit/>
            </a:bodyPr>
            <a:lstStyle/>
            <a:p>
              <a:pPr algn="l" defTabSz="828675">
                <a:spcBef>
                  <a:spcPct val="0"/>
                </a:spcBef>
              </a:pPr>
              <a:r>
                <a:rPr lang="en-US" sz="2200" dirty="0" smtClean="0">
                  <a:solidFill>
                    <a:schemeClr val="tx1"/>
                  </a:solidFill>
                  <a:latin typeface="Times New Roman" pitchFamily="18" charset="0"/>
                </a:rPr>
                <a:t>15’ (115 </a:t>
              </a:r>
              <a:r>
                <a:rPr lang="en-US" sz="2200" dirty="0">
                  <a:solidFill>
                    <a:schemeClr val="tx1"/>
                  </a:solidFill>
                  <a:latin typeface="Times New Roman" pitchFamily="18" charset="0"/>
                </a:rPr>
                <a:t>light-year)</a:t>
              </a:r>
            </a:p>
          </p:txBody>
        </p:sp>
      </p:grpSp>
      <p:grpSp>
        <p:nvGrpSpPr>
          <p:cNvPr id="5" name="Group 38"/>
          <p:cNvGrpSpPr/>
          <p:nvPr/>
        </p:nvGrpSpPr>
        <p:grpSpPr>
          <a:xfrm>
            <a:off x="1371600" y="1981200"/>
            <a:ext cx="4267200" cy="1676400"/>
            <a:chOff x="1371600" y="1981200"/>
            <a:chExt cx="4267200" cy="1676400"/>
          </a:xfrm>
        </p:grpSpPr>
        <p:grpSp>
          <p:nvGrpSpPr>
            <p:cNvPr id="6" name="Group 23"/>
            <p:cNvGrpSpPr/>
            <p:nvPr/>
          </p:nvGrpSpPr>
          <p:grpSpPr>
            <a:xfrm>
              <a:off x="4343400" y="2895600"/>
              <a:ext cx="1295400" cy="533400"/>
              <a:chOff x="7162800" y="4953000"/>
              <a:chExt cx="1295400" cy="533400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7162800" y="4953000"/>
                <a:ext cx="12954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>
                    <a:solidFill>
                      <a:schemeClr val="tx1"/>
                    </a:solidFill>
                  </a:rPr>
                  <a:t>Sgr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A*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3" name="Straight Arrow Connector 22"/>
              <p:cNvCxnSpPr/>
              <p:nvPr/>
            </p:nvCxnSpPr>
            <p:spPr bwMode="auto">
              <a:xfrm rot="5400000">
                <a:off x="7353300" y="5295900"/>
                <a:ext cx="228600" cy="1524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grpSp>
          <p:nvGrpSpPr>
            <p:cNvPr id="8" name="Group 24"/>
            <p:cNvGrpSpPr/>
            <p:nvPr/>
          </p:nvGrpSpPr>
          <p:grpSpPr>
            <a:xfrm>
              <a:off x="1981200" y="1981200"/>
              <a:ext cx="2057400" cy="567154"/>
              <a:chOff x="7239000" y="4919246"/>
              <a:chExt cx="2057400" cy="567154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7239000" y="4919246"/>
                <a:ext cx="20574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tx1"/>
                    </a:solidFill>
                  </a:rPr>
                  <a:t>Arches cluster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7" name="Straight Arrow Connector 26"/>
              <p:cNvCxnSpPr/>
              <p:nvPr/>
            </p:nvCxnSpPr>
            <p:spPr bwMode="auto">
              <a:xfrm rot="5400000">
                <a:off x="7353300" y="5295900"/>
                <a:ext cx="228600" cy="1524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grpSp>
          <p:nvGrpSpPr>
            <p:cNvPr id="11" name="Group 27"/>
            <p:cNvGrpSpPr/>
            <p:nvPr/>
          </p:nvGrpSpPr>
          <p:grpSpPr>
            <a:xfrm>
              <a:off x="1371600" y="3124200"/>
              <a:ext cx="1981200" cy="533400"/>
              <a:chOff x="7239000" y="4953000"/>
              <a:chExt cx="1981200" cy="533400"/>
            </a:xfrm>
          </p:grpSpPr>
          <p:sp>
            <p:nvSpPr>
              <p:cNvPr id="29" name="TextBox 28"/>
              <p:cNvSpPr txBox="1"/>
              <p:nvPr/>
            </p:nvSpPr>
            <p:spPr>
              <a:xfrm>
                <a:off x="7239000" y="4953000"/>
                <a:ext cx="1981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tx1"/>
                    </a:solidFill>
                  </a:rPr>
                  <a:t>Quintuplet cluster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0" name="Straight Arrow Connector 29"/>
              <p:cNvCxnSpPr/>
              <p:nvPr/>
            </p:nvCxnSpPr>
            <p:spPr bwMode="auto">
              <a:xfrm rot="5400000">
                <a:off x="7353300" y="5295900"/>
                <a:ext cx="228600" cy="1524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</p:grpSp>
      <p:grpSp>
        <p:nvGrpSpPr>
          <p:cNvPr id="14" name="Group 33"/>
          <p:cNvGrpSpPr/>
          <p:nvPr/>
        </p:nvGrpSpPr>
        <p:grpSpPr>
          <a:xfrm>
            <a:off x="5943600" y="1897168"/>
            <a:ext cx="381000" cy="388832"/>
            <a:chOff x="5479902" y="1820968"/>
            <a:chExt cx="1546398" cy="1539664"/>
          </a:xfrm>
        </p:grpSpPr>
        <p:sp>
          <p:nvSpPr>
            <p:cNvPr id="35" name="Rectangle 7"/>
            <p:cNvSpPr>
              <a:spLocks noChangeArrowheads="1"/>
            </p:cNvSpPr>
            <p:nvPr/>
          </p:nvSpPr>
          <p:spPr bwMode="auto">
            <a:xfrm rot="20846774">
              <a:off x="6156300" y="1820968"/>
              <a:ext cx="708198" cy="719254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Rectangle 7"/>
            <p:cNvSpPr>
              <a:spLocks noChangeArrowheads="1"/>
            </p:cNvSpPr>
            <p:nvPr/>
          </p:nvSpPr>
          <p:spPr bwMode="auto">
            <a:xfrm rot="20846774">
              <a:off x="6318102" y="2488978"/>
              <a:ext cx="708198" cy="719254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Rectangle 7"/>
            <p:cNvSpPr>
              <a:spLocks noChangeArrowheads="1"/>
            </p:cNvSpPr>
            <p:nvPr/>
          </p:nvSpPr>
          <p:spPr bwMode="auto">
            <a:xfrm rot="20846774">
              <a:off x="5479902" y="1973368"/>
              <a:ext cx="708198" cy="719254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 rot="20846774">
              <a:off x="5622900" y="2641378"/>
              <a:ext cx="708198" cy="719254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33" name="Picture 32"/>
          <p:cNvPicPr>
            <a:picLocks noChangeAspect="1"/>
          </p:cNvPicPr>
          <p:nvPr/>
        </p:nvPicPr>
        <p:blipFill>
          <a:blip r:embed="rId3"/>
          <a:srcRect r="11454" b="66937"/>
          <a:stretch>
            <a:fillRect/>
          </a:stretch>
        </p:blipFill>
        <p:spPr>
          <a:xfrm>
            <a:off x="0" y="2209800"/>
            <a:ext cx="5105400" cy="4648200"/>
          </a:xfrm>
          <a:prstGeom prst="rect">
            <a:avLst/>
          </a:prstGeom>
        </p:spPr>
      </p:pic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5334000" y="2514600"/>
            <a:ext cx="609600" cy="53340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990600"/>
          </a:xfrm>
        </p:spPr>
        <p:txBody>
          <a:bodyPr/>
          <a:lstStyle/>
          <a:p>
            <a:r>
              <a:rPr lang="en-US" sz="3600" dirty="0" smtClean="0"/>
              <a:t>1.9 </a:t>
            </a:r>
            <a:r>
              <a:rPr lang="en-US" sz="3600" dirty="0" err="1" smtClean="0"/>
              <a:t>μm</a:t>
            </a:r>
            <a:r>
              <a:rPr lang="en-US" sz="3600" dirty="0" smtClean="0"/>
              <a:t> magnitude distribution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4953000"/>
            <a:ext cx="8458200" cy="2209800"/>
          </a:xfrm>
        </p:spPr>
        <p:txBody>
          <a:bodyPr/>
          <a:lstStyle/>
          <a:p>
            <a:pPr>
              <a:buNone/>
            </a:pPr>
            <a:r>
              <a:rPr lang="en-US" sz="2000" dirty="0" smtClean="0"/>
              <a:t>0.6 million </a:t>
            </a:r>
            <a:r>
              <a:rPr lang="en-US" sz="2000" dirty="0" smtClean="0"/>
              <a:t>stars are detected:</a:t>
            </a:r>
          </a:p>
          <a:p>
            <a:r>
              <a:rPr lang="en-US" sz="2000" dirty="0" smtClean="0"/>
              <a:t>accounting </a:t>
            </a:r>
            <a:r>
              <a:rPr lang="en-US" sz="2000" dirty="0" smtClean="0"/>
              <a:t>for &gt; 80% light </a:t>
            </a:r>
            <a:endParaRPr lang="en-US" sz="2000" dirty="0" smtClean="0"/>
          </a:p>
          <a:p>
            <a:r>
              <a:rPr lang="en-US" sz="2000" dirty="0" smtClean="0"/>
              <a:t>i</a:t>
            </a:r>
            <a:r>
              <a:rPr lang="en-US" sz="2000" dirty="0" smtClean="0"/>
              <a:t>ncluding </a:t>
            </a:r>
            <a:r>
              <a:rPr lang="en-US" sz="2000" dirty="0" smtClean="0"/>
              <a:t>all stars with M &gt;</a:t>
            </a:r>
            <a:r>
              <a:rPr lang="en-US" sz="2000" dirty="0" smtClean="0"/>
              <a:t> </a:t>
            </a:r>
            <a:r>
              <a:rPr lang="en-US" sz="2000" dirty="0" smtClean="0"/>
              <a:t>8</a:t>
            </a:r>
            <a:r>
              <a:rPr lang="en-US" sz="2000" dirty="0" smtClean="0"/>
              <a:t> </a:t>
            </a:r>
            <a:r>
              <a:rPr lang="en-US" sz="2000" dirty="0" smtClean="0"/>
              <a:t>M</a:t>
            </a:r>
            <a:r>
              <a:rPr lang="en-US" sz="2000" baseline="-25000" dirty="0" smtClean="0">
                <a:latin typeface="Wingdings"/>
                <a:ea typeface="Wingdings"/>
                <a:cs typeface="Wingdings"/>
              </a:rPr>
              <a:t></a:t>
            </a:r>
            <a:r>
              <a:rPr lang="en-US" sz="2000" dirty="0" smtClean="0"/>
              <a:t> and evolved lower mass ones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s</a:t>
            </a:r>
            <a:r>
              <a:rPr lang="en-US" sz="2000" dirty="0" smtClean="0"/>
              <a:t>trong red</a:t>
            </a:r>
            <a:r>
              <a:rPr lang="en-US" sz="2000" dirty="0" smtClean="0"/>
              <a:t> </a:t>
            </a:r>
            <a:r>
              <a:rPr lang="en-US" sz="2000" dirty="0" smtClean="0"/>
              <a:t>clump indicates a major starburst about 300 </a:t>
            </a:r>
            <a:r>
              <a:rPr lang="en-US" sz="2000" dirty="0" err="1" smtClean="0"/>
              <a:t>Myr</a:t>
            </a:r>
            <a:r>
              <a:rPr lang="en-US" sz="2000" dirty="0" smtClean="0"/>
              <a:t> ago.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047918"/>
            <a:ext cx="3524623" cy="39050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1022350"/>
            <a:ext cx="4096345" cy="39306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72200" y="2709446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Red clump</a:t>
            </a:r>
            <a:endParaRPr lang="en-US" dirty="0">
              <a:solidFill>
                <a:srgbClr val="FF660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 rot="5400000">
            <a:off x="6057900" y="3086100"/>
            <a:ext cx="381000" cy="1524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5562600" y="1566446"/>
            <a:ext cx="7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33CC33"/>
                </a:solidFill>
              </a:rPr>
              <a:t>Total</a:t>
            </a:r>
            <a:endParaRPr lang="en-US" dirty="0">
              <a:solidFill>
                <a:srgbClr val="33CC33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72200" y="3810000"/>
            <a:ext cx="1905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33CC33"/>
                </a:solidFill>
              </a:rPr>
              <a:t>GC (2 &lt; A</a:t>
            </a:r>
            <a:r>
              <a:rPr lang="en-US" baseline="-25000" dirty="0" smtClean="0">
                <a:solidFill>
                  <a:srgbClr val="33CC33"/>
                </a:solidFill>
              </a:rPr>
              <a:t>K</a:t>
            </a:r>
            <a:r>
              <a:rPr lang="en-US" dirty="0" smtClean="0">
                <a:solidFill>
                  <a:srgbClr val="33CC33"/>
                </a:solidFill>
              </a:rPr>
              <a:t> &lt; 5)</a:t>
            </a:r>
            <a:endParaRPr lang="en-US" dirty="0">
              <a:solidFill>
                <a:srgbClr val="33CC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HST/NICMOS 1.87</a:t>
            </a:r>
            <a:r>
              <a:rPr lang="en-US" sz="3200" dirty="0" smtClean="0">
                <a:sym typeface="Symbol"/>
              </a:rPr>
              <a:t></a:t>
            </a:r>
            <a:r>
              <a:rPr lang="en-US" sz="3200" dirty="0" smtClean="0"/>
              <a:t>m Map of the Galactic Center</a:t>
            </a:r>
            <a:endParaRPr lang="en-US" sz="3200" dirty="0"/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228600" y="4800600"/>
            <a:ext cx="8915400" cy="1447800"/>
          </a:xfrm>
        </p:spPr>
        <p:txBody>
          <a:bodyPr/>
          <a:lstStyle/>
          <a:p>
            <a:r>
              <a:rPr lang="en-US" sz="2000" dirty="0" smtClean="0"/>
              <a:t>The </a:t>
            </a:r>
            <a:r>
              <a:rPr lang="en-US" sz="2000" dirty="0" smtClean="0"/>
              <a:t>1.87</a:t>
            </a:r>
            <a:r>
              <a:rPr lang="en-US" sz="2000" dirty="0" smtClean="0">
                <a:sym typeface="Symbol"/>
              </a:rPr>
              <a:t></a:t>
            </a:r>
            <a:r>
              <a:rPr lang="en-US" sz="2000" dirty="0" smtClean="0"/>
              <a:t>m filter covers the P</a:t>
            </a:r>
            <a:r>
              <a:rPr lang="en-US" sz="2000" dirty="0" smtClean="0">
                <a:sym typeface="Symbol"/>
              </a:rPr>
              <a:t></a:t>
            </a:r>
            <a:r>
              <a:rPr lang="en-US" sz="2000" dirty="0" smtClean="0"/>
              <a:t> line.</a:t>
            </a:r>
          </a:p>
          <a:p>
            <a:r>
              <a:rPr lang="en-US" sz="2000" dirty="0" smtClean="0"/>
              <a:t>Subtracting the 1.9</a:t>
            </a:r>
            <a:r>
              <a:rPr lang="en-US" sz="2000" dirty="0" smtClean="0">
                <a:sym typeface="Symbol"/>
              </a:rPr>
              <a:t></a:t>
            </a:r>
            <a:r>
              <a:rPr lang="en-US" sz="2000" dirty="0" smtClean="0"/>
              <a:t>m map from the 1.87</a:t>
            </a:r>
            <a:r>
              <a:rPr lang="en-US" sz="2000" dirty="0" smtClean="0">
                <a:sym typeface="Symbol"/>
              </a:rPr>
              <a:t></a:t>
            </a:r>
            <a:r>
              <a:rPr lang="en-US" sz="2000" dirty="0" smtClean="0"/>
              <a:t>m map adaptively.</a:t>
            </a:r>
          </a:p>
          <a:p>
            <a:pPr lvl="1">
              <a:buNone/>
            </a:pPr>
            <a:r>
              <a:rPr lang="en-US" sz="2000" dirty="0" smtClean="0">
                <a:sym typeface="Wingdings" pitchFamily="2" charset="2"/>
              </a:rPr>
              <a:t> A net P</a:t>
            </a:r>
            <a:r>
              <a:rPr lang="en-US" sz="2000" dirty="0" smtClean="0">
                <a:sym typeface="Symbol"/>
              </a:rPr>
              <a:t></a:t>
            </a:r>
            <a:r>
              <a:rPr lang="en-US" sz="2000" dirty="0" smtClean="0">
                <a:sym typeface="Wingdings" pitchFamily="2" charset="2"/>
              </a:rPr>
              <a:t> line emission map</a:t>
            </a:r>
            <a:r>
              <a:rPr lang="en-US" sz="2000" kern="0" dirty="0" smtClean="0"/>
              <a:t>.</a:t>
            </a:r>
            <a:endParaRPr lang="en-US" sz="2000" dirty="0" smtClean="0"/>
          </a:p>
        </p:txBody>
      </p:sp>
      <p:pic>
        <p:nvPicPr>
          <p:cNvPr id="1652742" name="Picture 6" descr="http://www.astro.umass.edu/~wqd/talk_aas/total_187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360" y="1193800"/>
            <a:ext cx="8981440" cy="345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Net P</a:t>
            </a:r>
            <a:r>
              <a:rPr lang="el-GR" sz="3600" smtClean="0"/>
              <a:t>α</a:t>
            </a:r>
            <a:r>
              <a:rPr lang="en-US" sz="3600" smtClean="0"/>
              <a:t> Map of the Galactic Center</a:t>
            </a:r>
            <a:endParaRPr lang="en-US" sz="3600" dirty="0"/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228600" y="4800600"/>
            <a:ext cx="7772400" cy="1447800"/>
          </a:xfrm>
        </p:spPr>
        <p:txBody>
          <a:bodyPr/>
          <a:lstStyle/>
          <a:p>
            <a:pPr>
              <a:buNone/>
            </a:pPr>
            <a:r>
              <a:rPr lang="en-US" sz="2000" dirty="0" smtClean="0"/>
              <a:t>Why do we need the HST?</a:t>
            </a:r>
            <a:endParaRPr lang="en-US" sz="2000" dirty="0" smtClean="0"/>
          </a:p>
          <a:p>
            <a:r>
              <a:rPr lang="en-US" sz="2000" dirty="0" smtClean="0"/>
              <a:t>Only observable from the space</a:t>
            </a:r>
          </a:p>
          <a:p>
            <a:r>
              <a:rPr lang="en-US" sz="2000" dirty="0" smtClean="0"/>
              <a:t>Excellent </a:t>
            </a:r>
            <a:r>
              <a:rPr lang="en-US" sz="2000" dirty="0" smtClean="0"/>
              <a:t>imaging stability</a:t>
            </a:r>
            <a:endParaRPr lang="en-US" sz="2000" dirty="0" smtClean="0"/>
          </a:p>
          <a:p>
            <a:r>
              <a:rPr lang="en-US" sz="2000" dirty="0" smtClean="0"/>
              <a:t>Little </a:t>
            </a:r>
            <a:r>
              <a:rPr lang="en-US" sz="2000" dirty="0" smtClean="0"/>
              <a:t>background due to the Earth’s warm atmosphere</a:t>
            </a:r>
          </a:p>
          <a:p>
            <a:endParaRPr lang="en-US" sz="2000" dirty="0" smtClean="0"/>
          </a:p>
        </p:txBody>
      </p:sp>
      <p:pic>
        <p:nvPicPr>
          <p:cNvPr id="3" name="Picture 1025" descr="http://www.astro.umass.edu/~wqd/talk_aas/talk/total_ps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219200"/>
            <a:ext cx="8901112" cy="342350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553200" y="6367046"/>
            <a:ext cx="2362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33CC33"/>
                </a:solidFill>
              </a:rPr>
              <a:t>Wang et al. 2009</a:t>
            </a:r>
            <a:endParaRPr lang="en-US" dirty="0">
              <a:solidFill>
                <a:srgbClr val="33CC33"/>
              </a:solidFill>
            </a:endParaRPr>
          </a:p>
        </p:txBody>
      </p:sp>
      <p:grpSp>
        <p:nvGrpSpPr>
          <p:cNvPr id="8" name="Group 35"/>
          <p:cNvGrpSpPr/>
          <p:nvPr/>
        </p:nvGrpSpPr>
        <p:grpSpPr>
          <a:xfrm>
            <a:off x="1143000" y="1219200"/>
            <a:ext cx="3581400" cy="2209800"/>
            <a:chOff x="1066800" y="1219200"/>
            <a:chExt cx="3581400" cy="2209800"/>
          </a:xfrm>
        </p:grpSpPr>
        <p:sp>
          <p:nvSpPr>
            <p:cNvPr id="9" name="TextBox 8"/>
            <p:cNvSpPr txBox="1"/>
            <p:nvPr/>
          </p:nvSpPr>
          <p:spPr>
            <a:xfrm>
              <a:off x="2057400" y="1219200"/>
              <a:ext cx="25908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tx1"/>
                  </a:solidFill>
                </a:rPr>
                <a:t>Arched HII filaments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 bwMode="auto">
            <a:xfrm rot="5400000">
              <a:off x="2247900" y="1595854"/>
              <a:ext cx="228600" cy="1524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1" name="TextBox 10"/>
            <p:cNvSpPr txBox="1"/>
            <p:nvPr/>
          </p:nvSpPr>
          <p:spPr>
            <a:xfrm>
              <a:off x="1066800" y="2861846"/>
              <a:ext cx="2057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tx1"/>
                  </a:solidFill>
                </a:rPr>
                <a:t>Sickle HII region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Straight Arrow Connector 11"/>
            <p:cNvCxnSpPr/>
            <p:nvPr/>
          </p:nvCxnSpPr>
          <p:spPr bwMode="auto">
            <a:xfrm rot="5400000">
              <a:off x="1181100" y="3238500"/>
              <a:ext cx="228600" cy="1524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13" name="Group 20"/>
          <p:cNvGrpSpPr/>
          <p:nvPr/>
        </p:nvGrpSpPr>
        <p:grpSpPr>
          <a:xfrm>
            <a:off x="1371600" y="1981200"/>
            <a:ext cx="4343400" cy="1676400"/>
            <a:chOff x="1371600" y="1981200"/>
            <a:chExt cx="4343400" cy="1676400"/>
          </a:xfrm>
        </p:grpSpPr>
        <p:grpSp>
          <p:nvGrpSpPr>
            <p:cNvPr id="14" name="Group 23"/>
            <p:cNvGrpSpPr/>
            <p:nvPr/>
          </p:nvGrpSpPr>
          <p:grpSpPr>
            <a:xfrm>
              <a:off x="4419600" y="2895600"/>
              <a:ext cx="1295400" cy="533400"/>
              <a:chOff x="7239000" y="4953000"/>
              <a:chExt cx="1295400" cy="533400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7239000" y="4953000"/>
                <a:ext cx="12954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>
                    <a:solidFill>
                      <a:schemeClr val="tx1"/>
                    </a:solidFill>
                  </a:rPr>
                  <a:t>Sgr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A*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3" name="Straight Arrow Connector 22"/>
              <p:cNvCxnSpPr/>
              <p:nvPr/>
            </p:nvCxnSpPr>
            <p:spPr bwMode="auto">
              <a:xfrm rot="5400000">
                <a:off x="7353300" y="5295900"/>
                <a:ext cx="228600" cy="1524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grpSp>
          <p:nvGrpSpPr>
            <p:cNvPr id="16" name="Group 24"/>
            <p:cNvGrpSpPr/>
            <p:nvPr/>
          </p:nvGrpSpPr>
          <p:grpSpPr>
            <a:xfrm>
              <a:off x="1981200" y="1981200"/>
              <a:ext cx="2057400" cy="567154"/>
              <a:chOff x="7239000" y="4919246"/>
              <a:chExt cx="2057400" cy="567154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7239000" y="4919246"/>
                <a:ext cx="20574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tx1"/>
                    </a:solidFill>
                  </a:rPr>
                  <a:t>Arches cluster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1" name="Straight Arrow Connector 20"/>
              <p:cNvCxnSpPr/>
              <p:nvPr/>
            </p:nvCxnSpPr>
            <p:spPr bwMode="auto">
              <a:xfrm rot="5400000">
                <a:off x="7353300" y="5295900"/>
                <a:ext cx="228600" cy="1524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grpSp>
          <p:nvGrpSpPr>
            <p:cNvPr id="17" name="Group 27"/>
            <p:cNvGrpSpPr/>
            <p:nvPr/>
          </p:nvGrpSpPr>
          <p:grpSpPr>
            <a:xfrm>
              <a:off x="1371600" y="3124200"/>
              <a:ext cx="1981200" cy="533400"/>
              <a:chOff x="7239000" y="4953000"/>
              <a:chExt cx="1981200" cy="533400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7239000" y="4953000"/>
                <a:ext cx="1981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tx1"/>
                    </a:solidFill>
                  </a:rPr>
                  <a:t>Quintuplet cluster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9" name="Straight Arrow Connector 18"/>
              <p:cNvCxnSpPr/>
              <p:nvPr/>
            </p:nvCxnSpPr>
            <p:spPr bwMode="auto">
              <a:xfrm rot="5400000">
                <a:off x="7353300" y="5295900"/>
                <a:ext cx="228600" cy="1524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</p:grp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990600" y="3048000"/>
            <a:ext cx="1524000" cy="106680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4191000" y="3048000"/>
            <a:ext cx="762000" cy="106680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1295400" y="1524000"/>
            <a:ext cx="1066800" cy="83820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fig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24" y="0"/>
            <a:ext cx="8640476" cy="6858000"/>
          </a:xfrm>
          <a:prstGeom prst="rect">
            <a:avLst/>
          </a:prstGeom>
        </p:spPr>
      </p:pic>
      <p:sp>
        <p:nvSpPr>
          <p:cNvPr id="5" name="Content Placeholder 14"/>
          <p:cNvSpPr txBox="1">
            <a:spLocks/>
          </p:cNvSpPr>
          <p:nvPr/>
        </p:nvSpPr>
        <p:spPr bwMode="auto">
          <a:xfrm>
            <a:off x="5181600" y="4267200"/>
            <a:ext cx="3505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000" kern="0" dirty="0" smtClean="0">
                <a:latin typeface="+mn-lt"/>
              </a:rPr>
              <a:t>I</a:t>
            </a:r>
            <a:r>
              <a:rPr lang="en-US" sz="2000" kern="0" noProof="0" dirty="0" err="1" smtClean="0">
                <a:latin typeface="+mn-lt"/>
              </a:rPr>
              <a:t>onized</a:t>
            </a:r>
            <a:r>
              <a:rPr lang="en-US" sz="2000" kern="0" noProof="0" dirty="0" smtClean="0">
                <a:latin typeface="+mn-lt"/>
              </a:rPr>
              <a:t> gas features resolved into arrays of organized linear filaments </a:t>
            </a:r>
            <a:r>
              <a:rPr lang="en-US" sz="2000" kern="0" noProof="0" dirty="0" smtClean="0">
                <a:latin typeface="+mn-lt"/>
                <a:sym typeface="Wingdings" pitchFamily="2" charset="2"/>
              </a:rPr>
              <a:t> strong local magnetic fields.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New Population of young massive stars</a:t>
            </a:r>
            <a:endParaRPr lang="en-US" sz="3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4378"/>
            <a:ext cx="9175750" cy="3650022"/>
          </a:xfrm>
          <a:prstGeom prst="rect">
            <a:avLst/>
          </a:prstGeom>
        </p:spPr>
      </p:pic>
      <p:sp>
        <p:nvSpPr>
          <p:cNvPr id="4" name="Content Placeholder 14"/>
          <p:cNvSpPr>
            <a:spLocks noGrp="1"/>
          </p:cNvSpPr>
          <p:nvPr>
            <p:ph idx="1"/>
          </p:nvPr>
        </p:nvSpPr>
        <p:spPr>
          <a:xfrm>
            <a:off x="228600" y="4724400"/>
            <a:ext cx="8915400" cy="1447800"/>
          </a:xfrm>
        </p:spPr>
        <p:txBody>
          <a:bodyPr/>
          <a:lstStyle/>
          <a:p>
            <a:r>
              <a:rPr lang="en-US" sz="2000" dirty="0" smtClean="0"/>
              <a:t>~</a:t>
            </a:r>
            <a:r>
              <a:rPr lang="en-US" sz="2000" dirty="0" smtClean="0"/>
              <a:t>17</a:t>
            </a:r>
            <a:r>
              <a:rPr lang="en-US" sz="2000" dirty="0" smtClean="0"/>
              <a:t>0 </a:t>
            </a:r>
            <a:r>
              <a:rPr lang="en-US" sz="2000" dirty="0" smtClean="0"/>
              <a:t>stars show enhanced P</a:t>
            </a:r>
            <a:r>
              <a:rPr lang="el-GR" sz="2000" dirty="0" smtClean="0"/>
              <a:t>α</a:t>
            </a:r>
            <a:r>
              <a:rPr lang="en-US" sz="2000" dirty="0" smtClean="0"/>
              <a:t> </a:t>
            </a:r>
            <a:r>
              <a:rPr lang="en-US" sz="2000" dirty="0" smtClean="0"/>
              <a:t>emission.</a:t>
            </a:r>
            <a:endParaRPr lang="en-US" sz="2000" dirty="0" smtClean="0"/>
          </a:p>
          <a:p>
            <a:r>
              <a:rPr lang="en-US" sz="2000" dirty="0" smtClean="0"/>
              <a:t>~2/3 of them are located outside the three known clusters.</a:t>
            </a:r>
            <a:endParaRPr lang="en-US" sz="2000" dirty="0" smtClean="0"/>
          </a:p>
          <a:p>
            <a:r>
              <a:rPr lang="en-US" sz="2000" dirty="0" smtClean="0"/>
              <a:t>20</a:t>
            </a:r>
            <a:r>
              <a:rPr lang="en-US" sz="2000" dirty="0" smtClean="0"/>
              <a:t> </a:t>
            </a:r>
            <a:r>
              <a:rPr lang="en-US" sz="2000" dirty="0" smtClean="0"/>
              <a:t>have been followed up </a:t>
            </a:r>
            <a:r>
              <a:rPr lang="en-US" sz="2000" dirty="0" err="1" smtClean="0"/>
              <a:t>spectroscopically</a:t>
            </a:r>
            <a:r>
              <a:rPr lang="en-US" sz="2000" dirty="0" smtClean="0"/>
              <a:t>, confirming that they are indeed massive stars</a:t>
            </a:r>
            <a:r>
              <a:rPr lang="en-US" sz="2000" dirty="0" smtClean="0"/>
              <a:t> (</a:t>
            </a:r>
            <a:r>
              <a:rPr lang="en-US" sz="2000" dirty="0" err="1" smtClean="0"/>
              <a:t>Mauerhan</a:t>
            </a:r>
            <a:r>
              <a:rPr lang="en-US" sz="2000" dirty="0" smtClean="0"/>
              <a:t> et al. 2009; 2010)</a:t>
            </a:r>
          </a:p>
          <a:p>
            <a:pPr>
              <a:buNone/>
            </a:pPr>
            <a:r>
              <a:rPr lang="en-US" sz="2000" dirty="0" smtClean="0">
                <a:sym typeface="Wingdings" pitchFamily="2" charset="2"/>
              </a:rPr>
              <a:t>      a new population of massive stars.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Detailed views of </a:t>
            </a:r>
            <a:br>
              <a:rPr lang="en-US" sz="3200" dirty="0" smtClean="0"/>
            </a:br>
            <a:r>
              <a:rPr lang="en-US" sz="3200" dirty="0" smtClean="0"/>
              <a:t>individual compact HII regions</a:t>
            </a:r>
            <a:endParaRPr lang="en-US" sz="3200" dirty="0"/>
          </a:p>
        </p:txBody>
      </p:sp>
      <p:pic>
        <p:nvPicPr>
          <p:cNvPr id="3" name="Picture 13" descr="http://www.astro.umass.edu/~wqd/talk_aas/talk/composite.jpeg"/>
          <p:cNvPicPr>
            <a:picLocks noChangeAspect="1" noChangeArrowheads="1"/>
          </p:cNvPicPr>
          <p:nvPr/>
        </p:nvPicPr>
        <p:blipFill>
          <a:blip r:embed="rId2" cstate="print"/>
          <a:srcRect r="1099" b="409"/>
          <a:stretch>
            <a:fillRect/>
          </a:stretch>
        </p:blipFill>
        <p:spPr bwMode="auto">
          <a:xfrm>
            <a:off x="1143000" y="1295400"/>
            <a:ext cx="6858000" cy="5181600"/>
          </a:xfrm>
          <a:prstGeom prst="rect">
            <a:avLst/>
          </a:prstGeom>
          <a:noFill/>
        </p:spPr>
      </p:pic>
      <p:grpSp>
        <p:nvGrpSpPr>
          <p:cNvPr id="7" name="Group 6"/>
          <p:cNvGrpSpPr/>
          <p:nvPr/>
        </p:nvGrpSpPr>
        <p:grpSpPr>
          <a:xfrm>
            <a:off x="5473700" y="1524000"/>
            <a:ext cx="3441700" cy="2438400"/>
            <a:chOff x="5410200" y="1524000"/>
            <a:chExt cx="3441700" cy="24384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10200" y="1524000"/>
              <a:ext cx="3441700" cy="243840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5638800" y="1524000"/>
              <a:ext cx="2362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>
                  <a:solidFill>
                    <a:srgbClr val="33CC33"/>
                  </a:solidFill>
                </a:rPr>
                <a:t>Mauerhan</a:t>
              </a:r>
              <a:r>
                <a:rPr lang="en-US" dirty="0" smtClean="0">
                  <a:solidFill>
                    <a:srgbClr val="33CC33"/>
                  </a:solidFill>
                </a:rPr>
                <a:t> et al. 2009</a:t>
              </a:r>
              <a:endParaRPr lang="en-US" dirty="0">
                <a:solidFill>
                  <a:srgbClr val="33CC33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838200"/>
          </a:xfrm>
        </p:spPr>
        <p:txBody>
          <a:bodyPr/>
          <a:lstStyle/>
          <a:p>
            <a:r>
              <a:rPr lang="en-US" sz="4000" dirty="0" smtClean="0"/>
              <a:t>Summery</a:t>
            </a:r>
            <a:endParaRPr lang="en-US" sz="4000" dirty="0"/>
          </a:p>
        </p:txBody>
      </p:sp>
      <p:sp>
        <p:nvSpPr>
          <p:cNvPr id="1632258" name="AutoShape 2" descr="https://mail-www.oit.umass.edu/horde/imp/view.php?thismailbox=INBOX.Sent&amp;index=8785&amp;id=2&amp;actionID=113&amp;mime=182980e383138949a6654c20a1dc9052"/>
          <p:cNvSpPr>
            <a:spLocks noChangeAspect="1" noChangeArrowheads="1"/>
          </p:cNvSpPr>
          <p:nvPr/>
        </p:nvSpPr>
        <p:spPr bwMode="auto">
          <a:xfrm>
            <a:off x="90488" y="-182563"/>
            <a:ext cx="11620500" cy="45053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2260" name="AutoShape 4" descr="https://mail-www.oit.umass.edu/horde/imp/view.php?thismailbox=INBOX.Sent&amp;index=8785&amp;id=2&amp;actionID=113&amp;mime=182980e383138949a6654c20a1dc9052"/>
          <p:cNvSpPr>
            <a:spLocks noChangeAspect="1" noChangeArrowheads="1"/>
          </p:cNvSpPr>
          <p:nvPr/>
        </p:nvSpPr>
        <p:spPr bwMode="auto">
          <a:xfrm>
            <a:off x="90488" y="-182563"/>
            <a:ext cx="11620500" cy="45053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2262" name="AutoShape 6" descr="https://mail-www.oit.umass.edu/horde/imp/view.php?thismailbox=INBOX.Sent&amp;index=8785&amp;id=2&amp;actionID=113&amp;mime=182980e383138949a6654c20a1dc9052"/>
          <p:cNvSpPr>
            <a:spLocks noChangeAspect="1" noChangeArrowheads="1"/>
          </p:cNvSpPr>
          <p:nvPr/>
        </p:nvSpPr>
        <p:spPr bwMode="auto">
          <a:xfrm>
            <a:off x="90488" y="-182563"/>
            <a:ext cx="11620500" cy="45053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2264" name="AutoShape 8" descr="https://mail-www.oit.umass.edu/horde/imp/view.php?thismailbox=INBOX.Sent&amp;index=8785&amp;id=2&amp;actionID=113&amp;mime=182980e383138949a6654c20a1dc9052"/>
          <p:cNvSpPr>
            <a:spLocks noChangeAspect="1" noChangeArrowheads="1"/>
          </p:cNvSpPr>
          <p:nvPr/>
        </p:nvSpPr>
        <p:spPr bwMode="auto">
          <a:xfrm>
            <a:off x="90488" y="-182563"/>
            <a:ext cx="11620500" cy="45053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Subtitle 2"/>
          <p:cNvSpPr>
            <a:spLocks noGrp="1"/>
          </p:cNvSpPr>
          <p:nvPr>
            <p:ph idx="1"/>
          </p:nvPr>
        </p:nvSpPr>
        <p:spPr>
          <a:xfrm>
            <a:off x="304800" y="1447800"/>
            <a:ext cx="8610600" cy="5029200"/>
          </a:xfrm>
        </p:spPr>
        <p:txBody>
          <a:bodyPr/>
          <a:lstStyle/>
          <a:p>
            <a:r>
              <a:rPr lang="en-US" sz="2800" dirty="0" smtClean="0"/>
              <a:t>A</a:t>
            </a:r>
            <a:r>
              <a:rPr lang="en-US" sz="2800" dirty="0" smtClean="0"/>
              <a:t> </a:t>
            </a:r>
            <a:r>
              <a:rPr lang="en-US" sz="2800" dirty="0" smtClean="0"/>
              <a:t>new population of very massive stars in relative isolation and with strong winds.</a:t>
            </a:r>
          </a:p>
          <a:p>
            <a:r>
              <a:rPr lang="en-US" sz="2800" dirty="0" smtClean="0"/>
              <a:t>Fine filamentary structures of ionized diffuse gas indicating profound influence of local strong magnetic field.</a:t>
            </a:r>
          </a:p>
          <a:p>
            <a:r>
              <a:rPr lang="en-US" sz="2800" dirty="0" smtClean="0"/>
              <a:t>Compact nebulae, tracing various stages of massive star evolution</a:t>
            </a:r>
            <a:endParaRPr lang="en-US" sz="2800" dirty="0" smtClean="0"/>
          </a:p>
          <a:p>
            <a:r>
              <a:rPr lang="en-US" sz="2800" dirty="0" smtClean="0"/>
              <a:t>Evidence </a:t>
            </a:r>
            <a:r>
              <a:rPr lang="en-US" sz="2800" dirty="0" smtClean="0"/>
              <a:t>for a</a:t>
            </a:r>
            <a:r>
              <a:rPr lang="en-US" sz="2800" dirty="0" smtClean="0"/>
              <a:t> </a:t>
            </a:r>
            <a:r>
              <a:rPr lang="en-US" sz="2800" dirty="0" smtClean="0"/>
              <a:t>major star</a:t>
            </a:r>
            <a:r>
              <a:rPr lang="en-US" sz="2800" dirty="0" smtClean="0"/>
              <a:t>burst </a:t>
            </a:r>
            <a:r>
              <a:rPr lang="en-US" sz="2800" dirty="0" smtClean="0"/>
              <a:t>~ a few 10</a:t>
            </a:r>
            <a:r>
              <a:rPr lang="en-US" sz="2800" baseline="30000" dirty="0" smtClean="0"/>
              <a:t>8</a:t>
            </a:r>
            <a:r>
              <a:rPr lang="en-US" sz="2800" dirty="0" smtClean="0"/>
              <a:t> yrs </a:t>
            </a:r>
            <a:r>
              <a:rPr lang="en-US" sz="2800" dirty="0" smtClean="0"/>
              <a:t>ago.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924800" cy="1143000"/>
          </a:xfrm>
        </p:spPr>
        <p:txBody>
          <a:bodyPr/>
          <a:lstStyle/>
          <a:p>
            <a:r>
              <a:rPr lang="en-US" sz="3600" dirty="0" smtClean="0"/>
              <a:t>We need a WFC3 IR imaging survey!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153400" cy="1600200"/>
          </a:xfrm>
        </p:spPr>
        <p:txBody>
          <a:bodyPr/>
          <a:lstStyle/>
          <a:p>
            <a:r>
              <a:rPr lang="en-US" sz="2400" dirty="0" smtClean="0"/>
              <a:t>SED fits for individual stars </a:t>
            </a:r>
            <a:r>
              <a:rPr lang="en-US" sz="2400" dirty="0" err="1" smtClean="0">
                <a:sym typeface="Wingdings"/>
              </a:rPr>
              <a:t></a:t>
            </a:r>
            <a:r>
              <a:rPr lang="en-US" sz="2400" dirty="0" smtClean="0">
                <a:sym typeface="Wingdings"/>
              </a:rPr>
              <a:t> f</a:t>
            </a:r>
            <a:r>
              <a:rPr lang="en-US" sz="2400" dirty="0" smtClean="0"/>
              <a:t>oreground </a:t>
            </a:r>
            <a:r>
              <a:rPr lang="en-US" sz="2400" dirty="0" smtClean="0"/>
              <a:t>extinction </a:t>
            </a:r>
            <a:r>
              <a:rPr lang="en-US" sz="2400" dirty="0" smtClean="0"/>
              <a:t>distribution and intrinsic </a:t>
            </a:r>
            <a:r>
              <a:rPr lang="en-US" sz="2400" dirty="0" smtClean="0"/>
              <a:t>s</a:t>
            </a:r>
            <a:r>
              <a:rPr lang="en-US" sz="2400" dirty="0" smtClean="0"/>
              <a:t>pectral shape.</a:t>
            </a:r>
            <a:endParaRPr lang="en-US" sz="2400" dirty="0" smtClean="0">
              <a:sym typeface="Wingdings"/>
            </a:endParaRPr>
          </a:p>
          <a:p>
            <a:r>
              <a:rPr lang="en-US" sz="2400" dirty="0" smtClean="0"/>
              <a:t>Eventually proper motion mapping.</a:t>
            </a:r>
          </a:p>
          <a:p>
            <a:endParaRPr lang="en-US" sz="2400" dirty="0" smtClean="0"/>
          </a:p>
        </p:txBody>
      </p:sp>
      <p:grpSp>
        <p:nvGrpSpPr>
          <p:cNvPr id="9" name="Group 8"/>
          <p:cNvGrpSpPr/>
          <p:nvPr/>
        </p:nvGrpSpPr>
        <p:grpSpPr>
          <a:xfrm>
            <a:off x="685800" y="2819400"/>
            <a:ext cx="7543800" cy="3886200"/>
            <a:chOff x="685800" y="2819400"/>
            <a:chExt cx="7543800" cy="3886200"/>
          </a:xfrm>
        </p:grpSpPr>
        <p:pic>
          <p:nvPicPr>
            <p:cNvPr id="4" name="Picture 3" descr="3color.jpg"/>
            <p:cNvPicPr>
              <a:picLocks noChangeAspect="1"/>
            </p:cNvPicPr>
            <p:nvPr/>
          </p:nvPicPr>
          <p:blipFill>
            <a:blip r:embed="rId2"/>
            <a:srcRect l="20000" t="15556" r="16667" b="15555"/>
            <a:stretch>
              <a:fillRect/>
            </a:stretch>
          </p:blipFill>
          <p:spPr>
            <a:xfrm rot="16200000">
              <a:off x="860257" y="2689057"/>
              <a:ext cx="2971800" cy="3232485"/>
            </a:xfrm>
            <a:prstGeom prst="rect">
              <a:avLst/>
            </a:prstGeom>
          </p:spPr>
        </p:pic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685800" y="5843826"/>
              <a:ext cx="3810000" cy="861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l"/>
              <a:r>
                <a:rPr lang="en-GB" sz="2000" dirty="0" smtClean="0"/>
                <a:t>NICMOS image: </a:t>
              </a:r>
            </a:p>
            <a:p>
              <a:pPr algn="l"/>
              <a:r>
                <a:rPr lang="en-GB" sz="2000" dirty="0" smtClean="0">
                  <a:solidFill>
                    <a:srgbClr val="FF0000"/>
                  </a:solidFill>
                </a:rPr>
                <a:t>Red</a:t>
              </a:r>
              <a:r>
                <a:rPr lang="en-GB" sz="2000" dirty="0">
                  <a:solidFill>
                    <a:srgbClr val="FF0000"/>
                  </a:solidFill>
                </a:rPr>
                <a:t>:</a:t>
              </a:r>
              <a:r>
                <a:rPr lang="en-GB" sz="2000" dirty="0" smtClean="0">
                  <a:solidFill>
                    <a:srgbClr val="FF0000"/>
                  </a:solidFill>
                </a:rPr>
                <a:t> H,</a:t>
              </a:r>
              <a:r>
                <a:rPr lang="en-GB" dirty="0" smtClean="0">
                  <a:solidFill>
                    <a:srgbClr val="FF0000"/>
                  </a:solidFill>
                </a:rPr>
                <a:t> </a:t>
              </a:r>
              <a:r>
                <a:rPr lang="en-GB" sz="2000" dirty="0" smtClean="0">
                  <a:solidFill>
                    <a:srgbClr val="00FF00"/>
                  </a:solidFill>
                </a:rPr>
                <a:t>Green</a:t>
              </a:r>
              <a:r>
                <a:rPr lang="en-GB" sz="2000" dirty="0">
                  <a:solidFill>
                    <a:srgbClr val="00FF00"/>
                  </a:solidFill>
                </a:rPr>
                <a:t>:</a:t>
              </a:r>
              <a:r>
                <a:rPr lang="en-GB" sz="2000" dirty="0" smtClean="0">
                  <a:solidFill>
                    <a:srgbClr val="00FF00"/>
                  </a:solidFill>
                </a:rPr>
                <a:t> 1.9  </a:t>
              </a:r>
              <a:r>
                <a:rPr lang="en-GB" sz="2000" dirty="0" smtClean="0">
                  <a:solidFill>
                    <a:srgbClr val="0099FF"/>
                  </a:solidFill>
                </a:rPr>
                <a:t>Blue</a:t>
              </a:r>
              <a:r>
                <a:rPr lang="en-GB" sz="2000" dirty="0">
                  <a:solidFill>
                    <a:srgbClr val="0099FF"/>
                  </a:solidFill>
                </a:rPr>
                <a:t>:</a:t>
              </a:r>
              <a:r>
                <a:rPr lang="en-GB" sz="2000" dirty="0" smtClean="0">
                  <a:solidFill>
                    <a:srgbClr val="0099FF"/>
                  </a:solidFill>
                </a:rPr>
                <a:t> K</a:t>
              </a:r>
              <a:endParaRPr lang="en-US" sz="2000" dirty="0">
                <a:solidFill>
                  <a:srgbClr val="0099FF"/>
                </a:solidFill>
              </a:endParaRPr>
            </a:p>
          </p:txBody>
        </p:sp>
        <p:pic>
          <p:nvPicPr>
            <p:cNvPr id="7" name="Picture 6" descr="ext_central.jpg"/>
            <p:cNvPicPr>
              <a:picLocks noChangeAspect="1"/>
            </p:cNvPicPr>
            <p:nvPr/>
          </p:nvPicPr>
          <p:blipFill>
            <a:blip r:embed="rId3"/>
            <a:srcRect l="25543" t="31457" r="16773" b="19536"/>
            <a:stretch>
              <a:fillRect/>
            </a:stretch>
          </p:blipFill>
          <p:spPr>
            <a:xfrm rot="16200000">
              <a:off x="4487223" y="2771238"/>
              <a:ext cx="2952339" cy="3087583"/>
            </a:xfrm>
            <a:prstGeom prst="rect">
              <a:avLst/>
            </a:prstGeom>
          </p:spPr>
        </p:pic>
        <p:sp>
          <p:nvSpPr>
            <p:cNvPr id="8" name="Text Box 10"/>
            <p:cNvSpPr txBox="1">
              <a:spLocks noChangeArrowheads="1"/>
            </p:cNvSpPr>
            <p:nvPr/>
          </p:nvSpPr>
          <p:spPr bwMode="auto">
            <a:xfrm>
              <a:off x="4419600" y="5921514"/>
              <a:ext cx="381000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l"/>
              <a:r>
                <a:rPr lang="en-GB" sz="2000" dirty="0" smtClean="0"/>
                <a:t>Extinction map from SED fits for individual stars</a:t>
              </a:r>
              <a:endParaRPr lang="en-US" sz="2000" dirty="0">
                <a:solidFill>
                  <a:srgbClr val="0099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Great Observatory Survey of the GC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 l="14894"/>
          <a:stretch>
            <a:fillRect/>
          </a:stretch>
        </p:blipFill>
        <p:spPr>
          <a:xfrm>
            <a:off x="0" y="1295400"/>
            <a:ext cx="9144000" cy="5372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Standarddesig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rgbClr val="99CCFF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rgbClr val="99CCFF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0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0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69653</TotalTime>
  <Words>604</Words>
  <Application>Microsoft PowerPoint</Application>
  <PresentationFormat>On-screen Show (4:3)</PresentationFormat>
  <Paragraphs>64</Paragraphs>
  <Slides>12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Standarddesign</vt:lpstr>
      <vt:lpstr>Default Design</vt:lpstr>
      <vt:lpstr>Multi-band Infrared Mapping of the Galactic Nuclear Region</vt:lpstr>
      <vt:lpstr>Why Galactic Center?</vt:lpstr>
      <vt:lpstr>HST/NICMOS P Emission Survey of the Galactic Center: 1.90 m Map</vt:lpstr>
      <vt:lpstr>1.9 μm magnitude distribution</vt:lpstr>
      <vt:lpstr>HST/NICMOS 1.87m Map of the Galactic Center</vt:lpstr>
      <vt:lpstr>Net Pα Map of the Galactic Center</vt:lpstr>
      <vt:lpstr>Slide 7</vt:lpstr>
      <vt:lpstr>New Population of young massive stars</vt:lpstr>
      <vt:lpstr>Detailed views of  individual compact HII regions</vt:lpstr>
      <vt:lpstr>Summery</vt:lpstr>
      <vt:lpstr>We need a WFC3 IR imaging survey!</vt:lpstr>
      <vt:lpstr>Great Observatory Survey of the GC</vt:lpstr>
    </vt:vector>
  </TitlesOfParts>
  <Company>Mutter Theresa der Tiere (MTT)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Sonne im Röntgenlicht</dc:title>
  <dc:creator>vela stelzer</dc:creator>
  <cp:lastModifiedBy>Daniel Wang</cp:lastModifiedBy>
  <cp:revision>1054</cp:revision>
  <cp:lastPrinted>2010-06-05T04:57:45Z</cp:lastPrinted>
  <dcterms:created xsi:type="dcterms:W3CDTF">2010-10-11T16:24:34Z</dcterms:created>
  <dcterms:modified xsi:type="dcterms:W3CDTF">2010-10-13T11:01:13Z</dcterms:modified>
</cp:coreProperties>
</file>